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4"/>
  </p:sldMasterIdLst>
  <p:notesMasterIdLst>
    <p:notesMasterId r:id="rId8"/>
  </p:notesMasterIdLst>
  <p:sldIdLst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30"/>
    <a:srgbClr val="00863D"/>
    <a:srgbClr val="00A44A"/>
    <a:srgbClr val="00C85A"/>
    <a:srgbClr val="009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3D9BD-FA9B-43D7-96EB-AFA49DBEE00A}" v="425" dt="2021-04-22T11:06:41.946"/>
    <p1510:client id="{B252F371-F3CF-4CA9-9BB2-06628F47D01B}" v="2" dt="2021-04-27T12:05:02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rine Humlen Ruud" userId="S::cathrine.humlen.ruud_kristiansand.kommune.no#ext#@iktagder.onmicrosoft.com::8cf4b21c-5185-4f7f-9a05-b99dc747d587" providerId="AD" clId="Web-{B252F371-F3CF-4CA9-9BB2-06628F47D01B}"/>
    <pc:docChg chg="modSld">
      <pc:chgData name="Cathrine Humlen Ruud" userId="S::cathrine.humlen.ruud_kristiansand.kommune.no#ext#@iktagder.onmicrosoft.com::8cf4b21c-5185-4f7f-9a05-b99dc747d587" providerId="AD" clId="Web-{B252F371-F3CF-4CA9-9BB2-06628F47D01B}" dt="2021-04-27T12:05:02.905" v="1" actId="14100"/>
      <pc:docMkLst>
        <pc:docMk/>
      </pc:docMkLst>
      <pc:sldChg chg="modSp">
        <pc:chgData name="Cathrine Humlen Ruud" userId="S::cathrine.humlen.ruud_kristiansand.kommune.no#ext#@iktagder.onmicrosoft.com::8cf4b21c-5185-4f7f-9a05-b99dc747d587" providerId="AD" clId="Web-{B252F371-F3CF-4CA9-9BB2-06628F47D01B}" dt="2021-04-27T12:05:02.905" v="1" actId="14100"/>
        <pc:sldMkLst>
          <pc:docMk/>
          <pc:sldMk cId="2038170261" sldId="262"/>
        </pc:sldMkLst>
        <pc:picChg chg="mod">
          <ac:chgData name="Cathrine Humlen Ruud" userId="S::cathrine.humlen.ruud_kristiansand.kommune.no#ext#@iktagder.onmicrosoft.com::8cf4b21c-5185-4f7f-9a05-b99dc747d587" providerId="AD" clId="Web-{B252F371-F3CF-4CA9-9BB2-06628F47D01B}" dt="2021-04-27T12:05:02.905" v="1" actId="14100"/>
          <ac:picMkLst>
            <pc:docMk/>
            <pc:sldMk cId="2038170261" sldId="262"/>
            <ac:picMk id="8" creationId="{00000000-0000-0000-0000-000000000000}"/>
          </ac:picMkLst>
        </pc:picChg>
      </pc:sldChg>
    </pc:docChg>
  </pc:docChgLst>
  <pc:docChgLst>
    <pc:chgData name="Land, Merethe A" userId="S::merethe.a.land@grimstad.kommune.no::8e0fb40d-b81c-48fb-b788-8085e6e82bb1" providerId="AD" clId="Web-{4783D9BD-FA9B-43D7-96EB-AFA49DBEE00A}"/>
    <pc:docChg chg="modSld">
      <pc:chgData name="Land, Merethe A" userId="S::merethe.a.land@grimstad.kommune.no::8e0fb40d-b81c-48fb-b788-8085e6e82bb1" providerId="AD" clId="Web-{4783D9BD-FA9B-43D7-96EB-AFA49DBEE00A}" dt="2021-04-22T11:06:41.946" v="207" actId="20577"/>
      <pc:docMkLst>
        <pc:docMk/>
      </pc:docMkLst>
      <pc:sldChg chg="modSp">
        <pc:chgData name="Land, Merethe A" userId="S::merethe.a.land@grimstad.kommune.no::8e0fb40d-b81c-48fb-b788-8085e6e82bb1" providerId="AD" clId="Web-{4783D9BD-FA9B-43D7-96EB-AFA49DBEE00A}" dt="2021-04-22T11:06:41.946" v="207" actId="20577"/>
        <pc:sldMkLst>
          <pc:docMk/>
          <pc:sldMk cId="2218416383" sldId="261"/>
        </pc:sldMkLst>
        <pc:spChg chg="mod">
          <ac:chgData name="Land, Merethe A" userId="S::merethe.a.land@grimstad.kommune.no::8e0fb40d-b81c-48fb-b788-8085e6e82bb1" providerId="AD" clId="Web-{4783D9BD-FA9B-43D7-96EB-AFA49DBEE00A}" dt="2021-04-22T10:58:11.726" v="142" actId="20577"/>
          <ac:spMkLst>
            <pc:docMk/>
            <pc:sldMk cId="2218416383" sldId="261"/>
            <ac:spMk id="2" creationId="{00000000-0000-0000-0000-000000000000}"/>
          </ac:spMkLst>
        </pc:spChg>
        <pc:spChg chg="mod">
          <ac:chgData name="Land, Merethe A" userId="S::merethe.a.land@grimstad.kommune.no::8e0fb40d-b81c-48fb-b788-8085e6e82bb1" providerId="AD" clId="Web-{4783D9BD-FA9B-43D7-96EB-AFA49DBEE00A}" dt="2021-04-22T11:06:41.946" v="207" actId="20577"/>
          <ac:spMkLst>
            <pc:docMk/>
            <pc:sldMk cId="2218416383" sldId="261"/>
            <ac:spMk id="3" creationId="{00000000-0000-0000-0000-000000000000}"/>
          </ac:spMkLst>
        </pc:spChg>
      </pc:sldChg>
      <pc:sldChg chg="modSp">
        <pc:chgData name="Land, Merethe A" userId="S::merethe.a.land@grimstad.kommune.no::8e0fb40d-b81c-48fb-b788-8085e6e82bb1" providerId="AD" clId="Web-{4783D9BD-FA9B-43D7-96EB-AFA49DBEE00A}" dt="2021-04-22T11:06:25.554" v="203" actId="20577"/>
        <pc:sldMkLst>
          <pc:docMk/>
          <pc:sldMk cId="2038170261" sldId="262"/>
        </pc:sldMkLst>
        <pc:spChg chg="mod">
          <ac:chgData name="Land, Merethe A" userId="S::merethe.a.land@grimstad.kommune.no::8e0fb40d-b81c-48fb-b788-8085e6e82bb1" providerId="AD" clId="Web-{4783D9BD-FA9B-43D7-96EB-AFA49DBEE00A}" dt="2021-04-22T10:54:42.985" v="35" actId="20577"/>
          <ac:spMkLst>
            <pc:docMk/>
            <pc:sldMk cId="2038170261" sldId="262"/>
            <ac:spMk id="2" creationId="{00000000-0000-0000-0000-000000000000}"/>
          </ac:spMkLst>
        </pc:spChg>
        <pc:spChg chg="mod">
          <ac:chgData name="Land, Merethe A" userId="S::merethe.a.land@grimstad.kommune.no::8e0fb40d-b81c-48fb-b788-8085e6e82bb1" providerId="AD" clId="Web-{4783D9BD-FA9B-43D7-96EB-AFA49DBEE00A}" dt="2021-04-22T11:06:25.554" v="203" actId="20577"/>
          <ac:spMkLst>
            <pc:docMk/>
            <pc:sldMk cId="2038170261" sldId="26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10EBE-C1F3-4489-ADA6-3348326769BD}" type="datetimeFigureOut">
              <a:rPr lang="nb-NO" smtClean="0"/>
              <a:pPr/>
              <a:t>28.04.2021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2DB7C-4B8E-46DF-A618-A5E30AAFF4C8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2DB7C-4B8E-46DF-A618-A5E30AAFF4C8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472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er ikke anbefalt å bruke NEWS til </a:t>
            </a:r>
            <a:r>
              <a:rPr lang="nb-NO" dirty="0" smtClean="0"/>
              <a:t>barn da t</a:t>
            </a:r>
            <a:r>
              <a:rPr lang="nb-NO" dirty="0" smtClean="0"/>
              <a:t>idlig </a:t>
            </a:r>
            <a:r>
              <a:rPr lang="nb-NO" dirty="0"/>
              <a:t>gjenkjennelse av </a:t>
            </a:r>
            <a:r>
              <a:rPr lang="nb-NO" dirty="0" smtClean="0"/>
              <a:t>forverring av helsetilstand </a:t>
            </a:r>
            <a:r>
              <a:rPr lang="nb-NO" dirty="0"/>
              <a:t>er mer komplisert hos barn, enn hos voksne, blant annet på grunn av store variasjoner i aldersspesifikk normal fysiologi, </a:t>
            </a:r>
            <a:r>
              <a:rPr lang="nb-NO" dirty="0" smtClean="0"/>
              <a:t> og  barns  </a:t>
            </a:r>
            <a:r>
              <a:rPr lang="nb-NO" dirty="0"/>
              <a:t>evne til fysisk å kompensere</a:t>
            </a:r>
            <a:r>
              <a:rPr lang="nb-NO" dirty="0" smtClean="0"/>
              <a:t> </a:t>
            </a:r>
            <a:r>
              <a:rPr lang="nb-NO" dirty="0" smtClean="0"/>
              <a:t>da de har en annen fysiologi og  referanseverdien vil derfor ikke passe til barn. Ett barn har for eksempel normal en raskere puls enn det som ses som normal i NEWS</a:t>
            </a:r>
          </a:p>
          <a:p>
            <a:endParaRPr lang="nb-NO" dirty="0"/>
          </a:p>
          <a:p>
            <a:r>
              <a:rPr lang="nb-NO" dirty="0" smtClean="0"/>
              <a:t>Det er heller ikke anbefalt å bruke NEWS til gravide, av samme grunn som til barn fysiologien er annerledes når man er gravid </a:t>
            </a:r>
            <a:r>
              <a:rPr lang="nb-NO" dirty="0" smtClean="0"/>
              <a:t>.blant </a:t>
            </a:r>
            <a:r>
              <a:rPr lang="nb-NO" dirty="0" smtClean="0"/>
              <a:t>annet stiger pulsen på grunn av det økte blodvolumet</a:t>
            </a:r>
            <a:r>
              <a:rPr lang="nb-NO" dirty="0" smtClean="0"/>
              <a:t>. Aktuelt??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Det bør vurderes om det er hensiktsmessig å utføre NEWS på en pasient i terminalfase. </a:t>
            </a:r>
            <a:r>
              <a:rPr lang="nb-NO" dirty="0" smtClean="0"/>
              <a:t>Være </a:t>
            </a:r>
            <a:r>
              <a:rPr lang="nb-NO" dirty="0" smtClean="0"/>
              <a:t>bevisst </a:t>
            </a:r>
            <a:r>
              <a:rPr lang="nb-NO" dirty="0"/>
              <a:t>vurdering av hva man måler og hvorfor, og også vurdere om det man gjør, bare vil påføre pasienten ubehag.</a:t>
            </a:r>
          </a:p>
          <a:p>
            <a:r>
              <a:rPr lang="nb-NO" dirty="0"/>
              <a:t>– Men å telle puls og respirasjon er lite invaderende </a:t>
            </a:r>
            <a:r>
              <a:rPr lang="nb-NO" dirty="0" smtClean="0"/>
              <a:t>undersøkelsesmetoder. Og ta temp kan være nyttig å </a:t>
            </a:r>
            <a:r>
              <a:rPr lang="nb-NO" dirty="0" err="1" smtClean="0"/>
              <a:t>ifht</a:t>
            </a:r>
            <a:r>
              <a:rPr lang="nb-NO" dirty="0" smtClean="0"/>
              <a:t> feberen går </a:t>
            </a:r>
            <a:r>
              <a:rPr lang="nb-NO" dirty="0" err="1" smtClean="0"/>
              <a:t>ned,virker</a:t>
            </a:r>
            <a:r>
              <a:rPr lang="nb-NO" dirty="0" smtClean="0"/>
              <a:t> </a:t>
            </a:r>
            <a:r>
              <a:rPr lang="nb-NO" dirty="0" err="1" smtClean="0"/>
              <a:t>paracet</a:t>
            </a:r>
            <a:r>
              <a:rPr lang="nb-NO" dirty="0" smtClean="0"/>
              <a:t>?</a:t>
            </a:r>
            <a:endParaRPr lang="nb-NO" dirty="0"/>
          </a:p>
          <a:p>
            <a:r>
              <a:rPr lang="nb-NO" dirty="0" smtClean="0"/>
              <a:t>Unngå </a:t>
            </a:r>
            <a:r>
              <a:rPr lang="nb-NO" dirty="0" smtClean="0"/>
              <a:t>at målingene er plagsomme for pasient </a:t>
            </a:r>
            <a:r>
              <a:rPr lang="nb-NO" dirty="0" smtClean="0"/>
              <a:t>. 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Pasienter med </a:t>
            </a:r>
            <a:r>
              <a:rPr lang="nb-NO" dirty="0" smtClean="0"/>
              <a:t>ryggmargskade. Ryggmargskaden </a:t>
            </a:r>
            <a:r>
              <a:rPr lang="nb-NO" dirty="0" smtClean="0"/>
              <a:t>vil </a:t>
            </a:r>
            <a:r>
              <a:rPr lang="nb-NO" dirty="0" smtClean="0"/>
              <a:t> </a:t>
            </a:r>
            <a:r>
              <a:rPr lang="nb-NO" dirty="0" smtClean="0"/>
              <a:t>gjøre at det blir forstyrrelser i det autonome nervesystemet som kan gi feilutslag på </a:t>
            </a:r>
            <a:r>
              <a:rPr lang="nb-NO" dirty="0" smtClean="0"/>
              <a:t>målinger.</a:t>
            </a:r>
          </a:p>
          <a:p>
            <a:endParaRPr lang="nb-NO" dirty="0"/>
          </a:p>
          <a:p>
            <a:r>
              <a:rPr lang="nb-NO" dirty="0" smtClean="0"/>
              <a:t>NB- akutte situasjoner- sikre frie luftveier ABCDE. A problem- ikke begynn med 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2DB7C-4B8E-46DF-A618-A5E30AAFF4C8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22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Barn- </a:t>
            </a:r>
            <a:r>
              <a:rPr lang="nb-NO" dirty="0" err="1" smtClean="0"/>
              <a:t>pews</a:t>
            </a:r>
            <a:r>
              <a:rPr lang="nb-NO" dirty="0" smtClean="0"/>
              <a:t> laget opplæringspakke i samarbeid med fagsykepleier på barneavdeling </a:t>
            </a:r>
            <a:r>
              <a:rPr lang="nb-NO" dirty="0" err="1" smtClean="0"/>
              <a:t>sshf</a:t>
            </a:r>
            <a:r>
              <a:rPr lang="nb-NO" dirty="0" smtClean="0"/>
              <a:t>. Sendt til kommunene via e-post</a:t>
            </a:r>
          </a:p>
          <a:p>
            <a:endParaRPr lang="nb-NO" dirty="0"/>
          </a:p>
          <a:p>
            <a:r>
              <a:rPr lang="nb-NO" dirty="0" smtClean="0"/>
              <a:t>Gravid-  Det er utarbeidet egen  </a:t>
            </a:r>
            <a:r>
              <a:rPr lang="nb-NO" dirty="0" err="1" smtClean="0"/>
              <a:t>Obstetric</a:t>
            </a:r>
            <a:r>
              <a:rPr lang="nb-NO" dirty="0" smtClean="0"/>
              <a:t> </a:t>
            </a:r>
            <a:r>
              <a:rPr lang="nb-NO" dirty="0" smtClean="0"/>
              <a:t>NEWS for gravide. </a:t>
            </a:r>
            <a:r>
              <a:rPr lang="nb-NO" dirty="0" smtClean="0"/>
              <a:t>Konferer </a:t>
            </a:r>
            <a:r>
              <a:rPr lang="nb-NO" dirty="0" smtClean="0"/>
              <a:t>med lege hvilke målinger som skal utføres og hva som er normal referanse </a:t>
            </a:r>
            <a:r>
              <a:rPr lang="nb-NO" dirty="0" smtClean="0"/>
              <a:t>verdi. </a:t>
            </a:r>
            <a:r>
              <a:rPr lang="nb-NO" smtClean="0"/>
              <a:t>Aktuelt?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Pasient i </a:t>
            </a:r>
            <a:r>
              <a:rPr lang="nb-NO" dirty="0" err="1" smtClean="0"/>
              <a:t>teminal</a:t>
            </a:r>
            <a:r>
              <a:rPr lang="nb-NO" dirty="0" smtClean="0"/>
              <a:t> fase- konferer med lege hvilke målinger som skal gjøres om det er hensiktsmessig å utføre. Hvilken verdi har det å utføre vitale målinger  på pasient i terminal fase. </a:t>
            </a:r>
            <a:r>
              <a:rPr lang="nb-NO" dirty="0" smtClean="0"/>
              <a:t>Ett av målene for </a:t>
            </a:r>
            <a:r>
              <a:rPr lang="nb-NO" dirty="0" smtClean="0"/>
              <a:t>terminalpleie er å  av</a:t>
            </a:r>
            <a:r>
              <a:rPr lang="nb-NO" dirty="0" smtClean="0"/>
              <a:t>vikle uhensiktsmessig </a:t>
            </a:r>
            <a:r>
              <a:rPr lang="nb-NO" dirty="0" smtClean="0"/>
              <a:t>målinger, medisiner</a:t>
            </a:r>
            <a:r>
              <a:rPr lang="nb-NO" dirty="0" smtClean="0"/>
              <a:t>. 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Pasient </a:t>
            </a:r>
            <a:r>
              <a:rPr lang="nb-NO" dirty="0" smtClean="0"/>
              <a:t>med ryggmargskade- </a:t>
            </a:r>
            <a:r>
              <a:rPr lang="nb-NO" dirty="0" smtClean="0"/>
              <a:t>Konferer </a:t>
            </a:r>
            <a:r>
              <a:rPr lang="nb-NO" dirty="0"/>
              <a:t>med lege hvilke målinger som skal utføres og hva som er normal referanseverdi for denne </a:t>
            </a:r>
            <a:r>
              <a:rPr lang="nb-NO" dirty="0" smtClean="0"/>
              <a:t>pasienten.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2DB7C-4B8E-46DF-A618-A5E30AAFF4C8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149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771800" y="1122363"/>
            <a:ext cx="54006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771800" y="3602038"/>
            <a:ext cx="54006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22723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19DC18E-7A8E-49CC-96E7-44A5F6E25AC9}" type="datetime1">
              <a:rPr lang="nb-NO" smtClean="0"/>
              <a:pPr>
                <a:defRPr/>
              </a:pPr>
              <a:t>28.04.2021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0A061-D62E-48F8-B399-210210C401E6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010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E0A39F6-A6DF-4FEF-85B3-57E6334C2621}" type="datetime1">
              <a:rPr lang="nb-NO" smtClean="0"/>
              <a:pPr>
                <a:defRPr/>
              </a:pPr>
              <a:t>28.04.2021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E55CA-E820-47EB-A37E-9590C4F9063A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467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643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0A37C93-EC45-4669-A5B4-F9E8E04B52A5}" type="datetime1">
              <a:rPr lang="nb-NO" smtClean="0"/>
              <a:pPr/>
              <a:t>28.04.2021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977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rgbClr val="00643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56A69B2-2FE8-453D-AA5E-C97677098F4B}" type="datetime1">
              <a:rPr lang="nb-NO" smtClean="0"/>
              <a:pPr/>
              <a:t>28.04.2021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5BD-5F70-424C-81AC-F5FFE723C7D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432907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3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161C00C-FC6A-4A83-A85F-49413368D753}" type="datetime1">
              <a:rPr lang="nb-NO" smtClean="0"/>
              <a:pPr>
                <a:defRPr/>
              </a:pPr>
              <a:t>28.04.2021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C95B4-112B-4244-8593-27014CA3559C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243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rgbClr val="00643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59632" y="6356350"/>
            <a:ext cx="1656184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920F756-E517-4EDF-9966-820F9D1DA786}" type="datetime1">
              <a:rPr lang="nb-NO" smtClean="0"/>
              <a:pPr>
                <a:defRPr/>
              </a:pPr>
              <a:t>28.04.2021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B83DD-9E0C-4019-AF30-F6668CDACC6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698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D2AEDB1-1ABA-49E8-963C-82CE4CA94051}" type="datetime1">
              <a:rPr lang="nb-NO" smtClean="0"/>
              <a:pPr>
                <a:defRPr/>
              </a:pPr>
              <a:t>28.04.2021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15CE3-FFC9-4F4D-90A5-93027274077C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334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71E69BE-A3AA-40F2-92FF-9F05F0D305B9}" type="datetime1">
              <a:rPr lang="nb-NO" smtClean="0"/>
              <a:pPr>
                <a:defRPr/>
              </a:pPr>
              <a:t>28.04.2021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C53E2-218E-444F-95A4-6C9C8A155D64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067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F411A8C-0396-496B-BD12-FB4C2F7A3BB4}" type="datetime1">
              <a:rPr lang="nb-NO" smtClean="0"/>
              <a:pPr>
                <a:defRPr/>
              </a:pPr>
              <a:t>28.04.2021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8E067-0E37-4FF5-B1E5-3C6B294BBCFE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439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59632" y="6356351"/>
            <a:ext cx="142641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757FC7D-EF6F-4308-9302-DE7319B33643}" type="datetime1">
              <a:rPr lang="nb-NO" smtClean="0"/>
              <a:pPr>
                <a:defRPr/>
              </a:pPr>
              <a:t>28.04.2021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114DD-B155-4D32-8C94-656D45E1ABC6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80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15350" y="6356351"/>
            <a:ext cx="377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305BD-5F70-424C-81AC-F5FFE723C7D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22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643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50AF3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43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0AF31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430"/>
        </a:buClr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Skal NEWS2 alltid benyttes?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Merethe A. Land</a:t>
            </a:r>
          </a:p>
        </p:txBody>
      </p:sp>
    </p:spTree>
    <p:extLst>
      <p:ext uri="{BB962C8B-B14F-4D97-AF65-F5344CB8AC3E}">
        <p14:creationId xmlns:p14="http://schemas.microsoft.com/office/powerpoint/2010/main" val="45986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cs typeface="Calibri Light"/>
              </a:rPr>
              <a:t>Hvilke pasientgrupper er det anbefalt å ikke benytte NEWS2?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cs typeface="Calibri"/>
              </a:rPr>
              <a:t>Barn</a:t>
            </a:r>
          </a:p>
          <a:p>
            <a:r>
              <a:rPr lang="nb-NO" dirty="0">
                <a:cs typeface="Calibri"/>
              </a:rPr>
              <a:t>Gravide</a:t>
            </a:r>
            <a:endParaRPr lang="nb-NO" dirty="0"/>
          </a:p>
          <a:p>
            <a:r>
              <a:rPr lang="nb-NO" dirty="0"/>
              <a:t>Pasienter i terminalfase</a:t>
            </a:r>
            <a:endParaRPr lang="nb-NO" dirty="0">
              <a:cs typeface="Calibri"/>
            </a:endParaRPr>
          </a:p>
          <a:p>
            <a:r>
              <a:rPr lang="nb-NO" dirty="0"/>
              <a:t>Pasienter med </a:t>
            </a:r>
            <a:r>
              <a:rPr lang="nb-NO" dirty="0" smtClean="0"/>
              <a:t>ryggmargskade</a:t>
            </a:r>
          </a:p>
          <a:p>
            <a:r>
              <a:rPr lang="nb-NO" dirty="0">
                <a:solidFill>
                  <a:srgbClr val="FF0000"/>
                </a:solidFill>
              </a:rPr>
              <a:t>Akutte situasjoner med livstruende tilstander som ufrie luftveier eller slagsymptomer. Her har man ingen tid å miste, utfør tiltak og ring 113 </a:t>
            </a:r>
            <a:r>
              <a:rPr lang="nb-NO" dirty="0" smtClean="0">
                <a:solidFill>
                  <a:srgbClr val="FF0000"/>
                </a:solidFill>
              </a:rPr>
              <a:t>umiddelbart!</a:t>
            </a:r>
            <a:endParaRPr lang="nb-NO" dirty="0">
              <a:solidFill>
                <a:srgbClr val="FF0000"/>
              </a:solidFill>
            </a:endParaRPr>
          </a:p>
          <a:p>
            <a:endParaRPr lang="nb-NO" dirty="0">
              <a:cs typeface="Calibri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C95B4-112B-4244-8593-27014CA3559C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841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862" y="185109"/>
            <a:ext cx="7886700" cy="1325563"/>
          </a:xfrm>
        </p:spPr>
        <p:txBody>
          <a:bodyPr/>
          <a:lstStyle/>
          <a:p>
            <a:r>
              <a:rPr lang="nb-NO" dirty="0">
                <a:cs typeface="Calibri Light"/>
              </a:rPr>
              <a:t>Alternativer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4862" y="1319626"/>
            <a:ext cx="38862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cs typeface="Calibri"/>
              </a:rPr>
              <a:t>Barn= </a:t>
            </a:r>
            <a:r>
              <a:rPr lang="nb-NO" dirty="0" smtClean="0">
                <a:cs typeface="Calibri"/>
              </a:rPr>
              <a:t>PEWS</a:t>
            </a:r>
          </a:p>
          <a:p>
            <a:r>
              <a:rPr lang="nb-NO" dirty="0" smtClean="0">
                <a:cs typeface="Calibri"/>
              </a:rPr>
              <a:t>Gravide= O NEWS </a:t>
            </a:r>
            <a:endParaRPr lang="nb-NO" dirty="0"/>
          </a:p>
          <a:p>
            <a:r>
              <a:rPr lang="nb-NO" dirty="0">
                <a:cs typeface="Calibri"/>
              </a:rPr>
              <a:t>Pasienter i terminalfase= konferer med lege hvilke målinger det er hensiktsmessig å utføre</a:t>
            </a:r>
          </a:p>
          <a:p>
            <a:r>
              <a:rPr lang="nb-NO" dirty="0">
                <a:cs typeface="Calibri"/>
              </a:rPr>
              <a:t>Pasienter med ryggmargskade= kontakt </a:t>
            </a:r>
            <a:r>
              <a:rPr lang="nb-NO" dirty="0" smtClean="0">
                <a:cs typeface="Calibri"/>
              </a:rPr>
              <a:t>lege </a:t>
            </a:r>
            <a:r>
              <a:rPr lang="nb-NO" dirty="0">
                <a:cs typeface="Calibri"/>
              </a:rPr>
              <a:t>for bruk av NEWS. </a:t>
            </a:r>
          </a:p>
          <a:p>
            <a:endParaRPr lang="nb-NO" dirty="0">
              <a:cs typeface="Calibri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C95B4-112B-4244-8593-27014CA3559C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20" y="4102786"/>
            <a:ext cx="3020523" cy="22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7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USHT 2020 ny logo [Skrivebeskyttet]" id="{D51FB295-8125-4B86-A82E-3944E8DB0FEB}" vid="{0FD0350A-6059-4483-AF4C-48B29FDBCF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536323E58CFB4B97CEEBB09DB7575D" ma:contentTypeVersion="12" ma:contentTypeDescription="Opprett et nytt dokument." ma:contentTypeScope="" ma:versionID="2d4a9b0fdfb6e67a9d913e384a9b2a5c">
  <xsd:schema xmlns:xsd="http://www.w3.org/2001/XMLSchema" xmlns:xs="http://www.w3.org/2001/XMLSchema" xmlns:p="http://schemas.microsoft.com/office/2006/metadata/properties" xmlns:ns2="95498478-a88a-452f-8bb8-a47ba0e6caf1" xmlns:ns3="4c83f801-d599-46c6-b130-7095d001ab15" targetNamespace="http://schemas.microsoft.com/office/2006/metadata/properties" ma:root="true" ma:fieldsID="82589c895a7b4ca09741022f28619620" ns2:_="" ns3:_="">
    <xsd:import namespace="95498478-a88a-452f-8bb8-a47ba0e6caf1"/>
    <xsd:import namespace="4c83f801-d599-46c6-b130-7095d001ab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98478-a88a-452f-8bb8-a47ba0e6ca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3f801-d599-46c6-b130-7095d001ab1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CD7E1D-DAF7-4428-B7A9-82DFB07555A5}"/>
</file>

<file path=customXml/itemProps2.xml><?xml version="1.0" encoding="utf-8"?>
<ds:datastoreItem xmlns:ds="http://schemas.openxmlformats.org/officeDocument/2006/customXml" ds:itemID="{68B6EA66-DB27-4B90-A1D1-2125E170129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a8e2673-320a-4353-8df9-b9109451eda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2A33CAA-714E-4E44-964A-4D029DD043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 USHT 2020 ny logo</Template>
  <TotalTime>97</TotalTime>
  <Words>429</Words>
  <Application>Microsoft Office PowerPoint</Application>
  <PresentationFormat>Skjermfremvisning (4:3)</PresentationFormat>
  <Paragraphs>36</Paragraphs>
  <Slides>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Wingdings</vt:lpstr>
      <vt:lpstr>Office-tema</vt:lpstr>
      <vt:lpstr>Skal NEWS2 alltid benyttes?</vt:lpstr>
      <vt:lpstr>Hvilke pasientgrupper er det anbefalt å ikke benytte NEWS2?</vt:lpstr>
      <vt:lpstr>Alternativer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Når skal NEWS ikke benyttes</dc:title>
  <dc:creator>Land, Merethe A</dc:creator>
  <cp:lastModifiedBy>Land, Merethe A</cp:lastModifiedBy>
  <cp:revision>15</cp:revision>
  <dcterms:created xsi:type="dcterms:W3CDTF">2021-04-19T13:21:43Z</dcterms:created>
  <dcterms:modified xsi:type="dcterms:W3CDTF">2021-04-28T17:53:12Z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0x0101000C536323E58CFB4B97CEEBB09DB7575D</vt:lpwstr>
  </property>
</Properties>
</file>