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70" r:id="rId6"/>
    <p:sldId id="271" r:id="rId7"/>
    <p:sldId id="257" r:id="rId8"/>
    <p:sldId id="262" r:id="rId9"/>
    <p:sldId id="258" r:id="rId10"/>
    <p:sldId id="272" r:id="rId11"/>
    <p:sldId id="273" r:id="rId12"/>
    <p:sldId id="274" r:id="rId13"/>
    <p:sldId id="275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Sepsis og </a:t>
            </a:r>
            <a:r>
              <a:rPr lang="nb-NO" dirty="0" err="1" smtClean="0"/>
              <a:t>quicksofa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Jan Ståle Holst</a:t>
            </a:r>
          </a:p>
          <a:p>
            <a:r>
              <a:rPr lang="nb-NO" dirty="0" err="1" smtClean="0"/>
              <a:t>Sykehjemsoverlege</a:t>
            </a:r>
            <a:endParaRPr lang="nb-NO" dirty="0" smtClean="0"/>
          </a:p>
          <a:p>
            <a:r>
              <a:rPr lang="nb-NO" dirty="0" smtClean="0"/>
              <a:t>Arendal </a:t>
            </a:r>
            <a:r>
              <a:rPr lang="nb-NO" dirty="0" err="1" smtClean="0"/>
              <a:t>KOmmune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450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190918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913774" y="1769806"/>
            <a:ext cx="5106026" cy="4734233"/>
          </a:xfrm>
        </p:spPr>
        <p:txBody>
          <a:bodyPr>
            <a:normAutofit fontScale="62500" lnSpcReduction="20000"/>
          </a:bodyPr>
          <a:lstStyle/>
          <a:p>
            <a:r>
              <a:rPr lang="nb-NO" dirty="0"/>
              <a:t>Fallerende allmenntilstand i helga. </a:t>
            </a:r>
            <a:r>
              <a:rPr lang="nb-NO" dirty="0" err="1"/>
              <a:t>Vari</a:t>
            </a:r>
            <a:r>
              <a:rPr lang="nb-NO" dirty="0"/>
              <a:t> kontakt med legevakt, startet behandling med </a:t>
            </a:r>
            <a:r>
              <a:rPr lang="nb-NO" dirty="0" err="1"/>
              <a:t>trimetoprim</a:t>
            </a:r>
            <a:r>
              <a:rPr lang="nb-NO" dirty="0"/>
              <a:t> grunnet antatt </a:t>
            </a:r>
            <a:r>
              <a:rPr lang="nb-NO" dirty="0" err="1"/>
              <a:t>uvi</a:t>
            </a:r>
            <a:r>
              <a:rPr lang="nb-NO" dirty="0"/>
              <a:t>. </a:t>
            </a:r>
          </a:p>
          <a:p>
            <a:r>
              <a:rPr lang="nb-NO" dirty="0"/>
              <a:t>Falt flere ganger siste periode, legevakt i går. Sydde 8 sting i hodet. </a:t>
            </a:r>
          </a:p>
          <a:p>
            <a:r>
              <a:rPr lang="nb-NO" dirty="0"/>
              <a:t>Tilt i dag viser:</a:t>
            </a:r>
          </a:p>
          <a:p>
            <a:r>
              <a:rPr lang="nb-NO" dirty="0"/>
              <a:t> · Blodsukker 15,1* </a:t>
            </a:r>
            <a:r>
              <a:rPr lang="nb-NO" dirty="0" err="1"/>
              <a:t>mmol</a:t>
            </a:r>
            <a:r>
              <a:rPr lang="nb-NO" dirty="0"/>
              <a:t>/L</a:t>
            </a:r>
          </a:p>
          <a:p>
            <a:r>
              <a:rPr lang="nb-NO" dirty="0"/>
              <a:t> · Blodtrykk 160/69* mm Hg</a:t>
            </a:r>
          </a:p>
          <a:p>
            <a:r>
              <a:rPr lang="nb-NO" dirty="0"/>
              <a:t> · Puls 95 1/min</a:t>
            </a:r>
          </a:p>
          <a:p>
            <a:r>
              <a:rPr lang="nb-NO" dirty="0"/>
              <a:t> · Respirasjonsfrekvens 20 1/min</a:t>
            </a:r>
          </a:p>
          <a:p>
            <a:r>
              <a:rPr lang="nb-NO" dirty="0"/>
              <a:t> · SpO2 96* %</a:t>
            </a:r>
          </a:p>
          <a:p>
            <a:r>
              <a:rPr lang="nb-NO" dirty="0"/>
              <a:t> · Temperatur 36,0* °C</a:t>
            </a:r>
          </a:p>
          <a:p>
            <a:r>
              <a:rPr lang="nb-NO" dirty="0"/>
              <a:t>CRP på 36 i går. I dag 27.</a:t>
            </a:r>
          </a:p>
          <a:p>
            <a:r>
              <a:rPr lang="nb-NO" dirty="0"/>
              <a:t>Satt inn økt miljøterapeutiske tiltak for å forsøke forhindre fall. Sannsynlig akutt funksjonssvikt so ledd i demenssykdom med </a:t>
            </a:r>
            <a:r>
              <a:rPr lang="nb-NO" dirty="0" err="1"/>
              <a:t>uvi</a:t>
            </a:r>
            <a:r>
              <a:rPr lang="nb-NO" dirty="0"/>
              <a:t>.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4"/>
          </p:nvPr>
        </p:nvSpPr>
        <p:spPr>
          <a:xfrm>
            <a:off x="6172200" y="1769806"/>
            <a:ext cx="5105400" cy="4572000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Ved visitt er pas våken og oppmerksom, samtale sterkt preget av hennes demens. Gir ikke uttrykk for noen plager. </a:t>
            </a:r>
          </a:p>
          <a:p>
            <a:r>
              <a:rPr lang="nb-NO" dirty="0"/>
              <a:t>Cor: rene hjertetoner, ingen sikre bilyder, regelmessig aksjon</a:t>
            </a:r>
          </a:p>
          <a:p>
            <a:r>
              <a:rPr lang="nb-NO" dirty="0" err="1"/>
              <a:t>Pulm</a:t>
            </a:r>
            <a:r>
              <a:rPr lang="nb-NO" dirty="0"/>
              <a:t>: </a:t>
            </a:r>
            <a:r>
              <a:rPr lang="nb-NO" dirty="0" err="1"/>
              <a:t>vesikulær</a:t>
            </a:r>
            <a:r>
              <a:rPr lang="nb-NO" dirty="0"/>
              <a:t> </a:t>
            </a:r>
            <a:r>
              <a:rPr lang="nb-NO" dirty="0" err="1"/>
              <a:t>sidelik</a:t>
            </a:r>
            <a:r>
              <a:rPr lang="nb-NO" dirty="0"/>
              <a:t> respirasjonslyd, ingen fremmedlyder</a:t>
            </a:r>
          </a:p>
          <a:p>
            <a:r>
              <a:rPr lang="nb-NO" dirty="0" err="1"/>
              <a:t>Abd:bløt</a:t>
            </a:r>
            <a:endParaRPr lang="nb-NO" dirty="0"/>
          </a:p>
          <a:p>
            <a:r>
              <a:rPr lang="nb-NO" dirty="0"/>
              <a:t>Ingen glandler </a:t>
            </a:r>
            <a:r>
              <a:rPr lang="nb-NO" dirty="0" err="1"/>
              <a:t>collum</a:t>
            </a:r>
            <a:r>
              <a:rPr lang="nb-NO" dirty="0"/>
              <a:t>, heller ikke supra/</a:t>
            </a:r>
            <a:r>
              <a:rPr lang="nb-NO" dirty="0" err="1"/>
              <a:t>infra</a:t>
            </a:r>
            <a:r>
              <a:rPr lang="nb-NO" dirty="0"/>
              <a:t> </a:t>
            </a:r>
            <a:r>
              <a:rPr lang="nb-NO" dirty="0" err="1"/>
              <a:t>klavikulært</a:t>
            </a:r>
            <a:r>
              <a:rPr lang="nb-NO" dirty="0"/>
              <a:t>. </a:t>
            </a:r>
          </a:p>
          <a:p>
            <a:r>
              <a:rPr lang="nb-NO" dirty="0"/>
              <a:t>Betydelig ustøhet i gange, må holdes i hånd. Små skritt. </a:t>
            </a:r>
          </a:p>
          <a:p>
            <a:endParaRPr lang="nb-NO" dirty="0"/>
          </a:p>
          <a:p>
            <a:r>
              <a:rPr lang="nb-NO" dirty="0"/>
              <a:t>Videre prioritere fallforebyggende tiltak. </a:t>
            </a:r>
          </a:p>
        </p:txBody>
      </p:sp>
    </p:spTree>
    <p:extLst>
      <p:ext uri="{BB962C8B-B14F-4D97-AF65-F5344CB8AC3E}">
        <p14:creationId xmlns:p14="http://schemas.microsoft.com/office/powerpoint/2010/main" val="1233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250918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913774" y="1887794"/>
            <a:ext cx="5106026" cy="4852219"/>
          </a:xfrm>
        </p:spPr>
        <p:txBody>
          <a:bodyPr>
            <a:normAutofit fontScale="85000" lnSpcReduction="10000"/>
          </a:bodyPr>
          <a:lstStyle/>
          <a:p>
            <a:r>
              <a:rPr lang="nb-NO" dirty="0"/>
              <a:t>Beskrives økende ustøhet i helg, generell tretthet/slapphet. </a:t>
            </a:r>
          </a:p>
          <a:p>
            <a:r>
              <a:rPr lang="nb-NO" dirty="0"/>
              <a:t>Prøve tatt: 25.09.2018 11:01</a:t>
            </a:r>
          </a:p>
          <a:p>
            <a:r>
              <a:rPr lang="nb-NO" dirty="0"/>
              <a:t> · Blodtrykk 170/90* mm Hg</a:t>
            </a:r>
          </a:p>
          <a:p>
            <a:r>
              <a:rPr lang="nb-NO" dirty="0"/>
              <a:t> · Puls 98 1/min</a:t>
            </a:r>
          </a:p>
          <a:p>
            <a:r>
              <a:rPr lang="nb-NO" dirty="0"/>
              <a:t> · Respirasjonsfrekvens 20 1/min</a:t>
            </a:r>
          </a:p>
          <a:p>
            <a:r>
              <a:rPr lang="nb-NO" dirty="0"/>
              <a:t> · SpO2 96* %</a:t>
            </a:r>
          </a:p>
          <a:p>
            <a:r>
              <a:rPr lang="nb-NO" dirty="0"/>
              <a:t> · Temperatur 36,8 °C</a:t>
            </a:r>
          </a:p>
          <a:p>
            <a:r>
              <a:rPr lang="nb-NO" dirty="0"/>
              <a:t>CRP 24. Videre også utviklet noe mer hypertensjon og RF til 28.</a:t>
            </a:r>
          </a:p>
          <a:p>
            <a:r>
              <a:rPr lang="nb-NO" dirty="0"/>
              <a:t>Ingen ØLI symptomatologi og generelt lite utslag på </a:t>
            </a:r>
            <a:r>
              <a:rPr lang="nb-NO" dirty="0" err="1"/>
              <a:t>stix</a:t>
            </a:r>
            <a:r>
              <a:rPr lang="nb-NO" dirty="0"/>
              <a:t>. Oppkast x 4 ila dagen. Blodsukker 25,7.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4"/>
          </p:nvPr>
        </p:nvSpPr>
        <p:spPr>
          <a:xfrm>
            <a:off x="6172200" y="1887794"/>
            <a:ext cx="5105400" cy="4852219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Ved visitt ligger pas på sofa. Våken og oppmerksom. Gir ikke selv uttrykk for noen plager. </a:t>
            </a:r>
          </a:p>
          <a:p>
            <a:r>
              <a:rPr lang="nb-NO" dirty="0" err="1"/>
              <a:t>Pulm</a:t>
            </a:r>
            <a:r>
              <a:rPr lang="nb-NO" dirty="0"/>
              <a:t>: </a:t>
            </a:r>
            <a:r>
              <a:rPr lang="nb-NO" dirty="0" err="1"/>
              <a:t>vesikulær</a:t>
            </a:r>
            <a:r>
              <a:rPr lang="nb-NO" dirty="0"/>
              <a:t> </a:t>
            </a:r>
            <a:r>
              <a:rPr lang="nb-NO" dirty="0" err="1"/>
              <a:t>sidelik</a:t>
            </a:r>
            <a:r>
              <a:rPr lang="nb-NO" dirty="0"/>
              <a:t> respirasjonslyd, </a:t>
            </a:r>
            <a:r>
              <a:rPr lang="nb-NO" dirty="0" err="1"/>
              <a:t>ingne</a:t>
            </a:r>
            <a:r>
              <a:rPr lang="nb-NO" dirty="0"/>
              <a:t> fremmedlyder</a:t>
            </a:r>
          </a:p>
          <a:p>
            <a:r>
              <a:rPr lang="nb-NO" dirty="0"/>
              <a:t>Cor: rene hjertetoner, ingen sikre bilyder, regelmessig aksjon</a:t>
            </a:r>
          </a:p>
          <a:p>
            <a:r>
              <a:rPr lang="nb-NO" dirty="0"/>
              <a:t>Abd: bløt, normale tarmlyder. </a:t>
            </a:r>
          </a:p>
          <a:p>
            <a:endParaRPr lang="nb-NO" dirty="0"/>
          </a:p>
          <a:p>
            <a:r>
              <a:rPr lang="nb-NO" dirty="0"/>
              <a:t>Spist som normalt i dag. Glukose 25 - velger gi 5 IE novorapid. </a:t>
            </a:r>
          </a:p>
          <a:p>
            <a:r>
              <a:rPr lang="nb-NO" dirty="0"/>
              <a:t>Finner ingen klar årsak til funksjonssvikt, men da funn av mulig behandlingstrengende hyperglykemi.</a:t>
            </a:r>
          </a:p>
          <a:p>
            <a:r>
              <a:rPr lang="nb-NO" dirty="0"/>
              <a:t>Velger gi 10 IE </a:t>
            </a:r>
            <a:r>
              <a:rPr lang="nb-NO" dirty="0" err="1"/>
              <a:t>insulatard</a:t>
            </a:r>
            <a:r>
              <a:rPr lang="nb-NO" dirty="0"/>
              <a:t> </a:t>
            </a:r>
            <a:r>
              <a:rPr lang="nb-NO" dirty="0" err="1"/>
              <a:t>vesp</a:t>
            </a:r>
            <a:r>
              <a:rPr lang="nb-NO" dirty="0"/>
              <a:t> - ellers 4 IE novorapid ved glukose over 20. Neste dagene følges med glukosekurve. </a:t>
            </a:r>
          </a:p>
          <a:p>
            <a:r>
              <a:rPr lang="nb-NO" dirty="0" err="1"/>
              <a:t>Konf</a:t>
            </a:r>
            <a:r>
              <a:rPr lang="nb-NO" dirty="0"/>
              <a:t> dr Rørbakken. </a:t>
            </a:r>
          </a:p>
        </p:txBody>
      </p:sp>
    </p:spTree>
    <p:extLst>
      <p:ext uri="{BB962C8B-B14F-4D97-AF65-F5344CB8AC3E}">
        <p14:creationId xmlns:p14="http://schemas.microsoft.com/office/powerpoint/2010/main" val="391088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260918 – </a:t>
            </a:r>
            <a:r>
              <a:rPr lang="nb-NO" dirty="0" err="1"/>
              <a:t>kl</a:t>
            </a:r>
            <a:r>
              <a:rPr lang="nb-NO" dirty="0"/>
              <a:t> 0948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913774" y="1696066"/>
            <a:ext cx="5106026" cy="4999702"/>
          </a:xfrm>
        </p:spPr>
        <p:txBody>
          <a:bodyPr>
            <a:normAutofit fontScale="77500" lnSpcReduction="20000"/>
          </a:bodyPr>
          <a:lstStyle/>
          <a:p>
            <a:r>
              <a:rPr lang="nn-NO" dirty="0"/>
              <a:t>TILT i dag viser BT 170/100, HR </a:t>
            </a:r>
            <a:r>
              <a:rPr lang="nn-NO" dirty="0" err="1"/>
              <a:t>ca</a:t>
            </a:r>
            <a:r>
              <a:rPr lang="nn-NO" dirty="0"/>
              <a:t> 100 </a:t>
            </a:r>
            <a:r>
              <a:rPr lang="nn-NO" dirty="0" err="1"/>
              <a:t>ureg</a:t>
            </a:r>
            <a:r>
              <a:rPr lang="nn-NO" dirty="0"/>
              <a:t>, RF 28, SpO2 97%, </a:t>
            </a:r>
            <a:r>
              <a:rPr lang="nn-NO" dirty="0" err="1"/>
              <a:t>Afebril</a:t>
            </a:r>
            <a:r>
              <a:rPr lang="nn-NO" dirty="0"/>
              <a:t>. </a:t>
            </a:r>
          </a:p>
          <a:p>
            <a:r>
              <a:rPr lang="nb-NO" dirty="0" err="1"/>
              <a:t>Rekv</a:t>
            </a:r>
            <a:r>
              <a:rPr lang="nb-NO" dirty="0"/>
              <a:t> </a:t>
            </a:r>
            <a:r>
              <a:rPr lang="nb-NO" dirty="0" err="1"/>
              <a:t>ktr</a:t>
            </a:r>
            <a:r>
              <a:rPr lang="nb-NO" dirty="0"/>
              <a:t> EKG. </a:t>
            </a:r>
          </a:p>
          <a:p>
            <a:r>
              <a:rPr lang="nb-NO" dirty="0"/>
              <a:t>CRP 57</a:t>
            </a:r>
          </a:p>
          <a:p>
            <a:endParaRPr lang="nb-NO" dirty="0"/>
          </a:p>
          <a:p>
            <a:r>
              <a:rPr lang="nb-NO" dirty="0"/>
              <a:t>Ved visitt er pas liggende i seng, søvnig - men våkner. </a:t>
            </a:r>
          </a:p>
          <a:p>
            <a:r>
              <a:rPr lang="nb-NO" dirty="0"/>
              <a:t>Cor: rene hjertetoner, ingen sikre bilyder, HR </a:t>
            </a:r>
            <a:r>
              <a:rPr lang="nb-NO" dirty="0" err="1"/>
              <a:t>ca</a:t>
            </a:r>
            <a:r>
              <a:rPr lang="nb-NO" dirty="0"/>
              <a:t> 100 - klinisk regelmessig </a:t>
            </a:r>
          </a:p>
          <a:p>
            <a:r>
              <a:rPr lang="nb-NO" dirty="0" err="1"/>
              <a:t>Pulm</a:t>
            </a:r>
            <a:r>
              <a:rPr lang="nb-NO" dirty="0"/>
              <a:t>: </a:t>
            </a:r>
            <a:r>
              <a:rPr lang="nb-NO" dirty="0" err="1"/>
              <a:t>vesikulær</a:t>
            </a:r>
            <a:r>
              <a:rPr lang="nb-NO" dirty="0"/>
              <a:t> </a:t>
            </a:r>
            <a:r>
              <a:rPr lang="nb-NO" dirty="0" err="1"/>
              <a:t>sidelik</a:t>
            </a:r>
            <a:r>
              <a:rPr lang="nb-NO" dirty="0"/>
              <a:t> respirasjonslyd, ingen fremmedlyder</a:t>
            </a:r>
          </a:p>
          <a:p>
            <a:r>
              <a:rPr lang="nb-NO" dirty="0"/>
              <a:t>Abd: bløt, normale tarmlyder</a:t>
            </a:r>
          </a:p>
          <a:p>
            <a:r>
              <a:rPr lang="nb-NO" dirty="0"/>
              <a:t>Ingen perifere ødemer. </a:t>
            </a:r>
          </a:p>
          <a:p>
            <a:r>
              <a:rPr lang="nb-NO" dirty="0"/>
              <a:t>EKG: sinusrytme HR 136, ST depresjon på </a:t>
            </a:r>
            <a:r>
              <a:rPr lang="nb-NO" dirty="0" err="1"/>
              <a:t>ca</a:t>
            </a:r>
            <a:r>
              <a:rPr lang="nb-NO" dirty="0"/>
              <a:t> 2-3 mm i V3 og V4.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Diskuterer med kardiolog. Tachykardi med lett ST-depresjon. Vurdert også av </a:t>
            </a:r>
            <a:r>
              <a:rPr lang="nb-NO" dirty="0" err="1"/>
              <a:t>hjertelege</a:t>
            </a:r>
            <a:r>
              <a:rPr lang="nb-NO" dirty="0"/>
              <a:t> ved faks. </a:t>
            </a:r>
          </a:p>
          <a:p>
            <a:endParaRPr lang="nb-NO" dirty="0"/>
          </a:p>
          <a:p>
            <a:r>
              <a:rPr lang="nb-NO" dirty="0"/>
              <a:t>Velger starte behandling med </a:t>
            </a:r>
            <a:r>
              <a:rPr lang="nb-NO" dirty="0" err="1"/>
              <a:t>selo-zok</a:t>
            </a:r>
            <a:r>
              <a:rPr lang="nb-NO" dirty="0"/>
              <a:t> 25 mg x 1. Videre følges </a:t>
            </a:r>
            <a:r>
              <a:rPr lang="nb-NO" dirty="0" err="1"/>
              <a:t>ifm</a:t>
            </a:r>
            <a:r>
              <a:rPr lang="nb-NO" dirty="0"/>
              <a:t> blodsukker. OBS! Infeksjon.</a:t>
            </a:r>
          </a:p>
          <a:p>
            <a:endParaRPr lang="nb-NO" dirty="0"/>
          </a:p>
          <a:p>
            <a:r>
              <a:rPr lang="nb-NO" dirty="0"/>
              <a:t>Pårørendesamtale:</a:t>
            </a:r>
          </a:p>
          <a:p>
            <a:r>
              <a:rPr lang="nb-NO" dirty="0"/>
              <a:t>Informerer omkring situasjonen. Dersom akutt svikt/hjertestans anbefales ikke HLR. </a:t>
            </a:r>
          </a:p>
        </p:txBody>
      </p:sp>
    </p:spTree>
    <p:extLst>
      <p:ext uri="{BB962C8B-B14F-4D97-AF65-F5344CB8AC3E}">
        <p14:creationId xmlns:p14="http://schemas.microsoft.com/office/powerpoint/2010/main" val="116142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260918 – </a:t>
            </a:r>
            <a:r>
              <a:rPr lang="nb-NO" dirty="0" err="1"/>
              <a:t>kl</a:t>
            </a:r>
            <a:r>
              <a:rPr lang="nb-NO" dirty="0"/>
              <a:t> 1533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dirty="0"/>
              <a:t>Økende fallerende utover dagen. Vansker også med å svelge tabletter. </a:t>
            </a:r>
          </a:p>
          <a:p>
            <a:r>
              <a:rPr lang="nb-NO" dirty="0"/>
              <a:t>Prøve tatt: 26.09.2018 14:17</a:t>
            </a:r>
          </a:p>
          <a:p>
            <a:r>
              <a:rPr lang="nb-NO" dirty="0"/>
              <a:t> Blodtrykk 150/90* mm Hg</a:t>
            </a:r>
          </a:p>
          <a:p>
            <a:r>
              <a:rPr lang="nb-NO" dirty="0"/>
              <a:t> Temperatur 38,4* °C</a:t>
            </a:r>
          </a:p>
          <a:p>
            <a:r>
              <a:rPr lang="nb-NO" dirty="0"/>
              <a:t>RF 40, HR 140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4"/>
          </p:nvPr>
        </p:nvSpPr>
        <p:spPr>
          <a:xfrm>
            <a:off x="6172200" y="1725562"/>
            <a:ext cx="5105400" cy="5132438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Ved visitt er pas liggende i seng, våken og gir adekvat øyekontakt. Mumlende på tiltale. </a:t>
            </a:r>
          </a:p>
          <a:p>
            <a:r>
              <a:rPr lang="nb-NO" dirty="0"/>
              <a:t>Cor: rene hjertetoner, ingen sikre bilyder, regelmessig aksjon</a:t>
            </a:r>
          </a:p>
          <a:p>
            <a:r>
              <a:rPr lang="nb-NO" dirty="0" err="1"/>
              <a:t>Pulm</a:t>
            </a:r>
            <a:r>
              <a:rPr lang="nb-NO" dirty="0"/>
              <a:t>: </a:t>
            </a:r>
            <a:r>
              <a:rPr lang="nb-NO" dirty="0" err="1"/>
              <a:t>vesikulær</a:t>
            </a:r>
            <a:r>
              <a:rPr lang="nb-NO" dirty="0"/>
              <a:t> </a:t>
            </a:r>
            <a:r>
              <a:rPr lang="nb-NO" dirty="0" err="1"/>
              <a:t>sidelik</a:t>
            </a:r>
            <a:r>
              <a:rPr lang="nb-NO" dirty="0"/>
              <a:t> respirasjonslyd, ingen fremmedlyder</a:t>
            </a:r>
          </a:p>
          <a:p>
            <a:r>
              <a:rPr lang="nb-NO" dirty="0"/>
              <a:t>Abd: bløt, normale tarmlyder, ingen sikker palpasjonsømhet</a:t>
            </a:r>
          </a:p>
          <a:p>
            <a:r>
              <a:rPr lang="nb-NO" dirty="0"/>
              <a:t>Ingen perifere ødemer. </a:t>
            </a:r>
          </a:p>
          <a:p>
            <a:r>
              <a:rPr lang="nb-NO" dirty="0"/>
              <a:t>Psykomotorisk lett urolig i seng. </a:t>
            </a:r>
          </a:p>
          <a:p>
            <a:r>
              <a:rPr lang="nb-NO" dirty="0"/>
              <a:t>Klinisk mistanke om </a:t>
            </a:r>
            <a:r>
              <a:rPr lang="nb-NO" dirty="0" err="1"/>
              <a:t>delir</a:t>
            </a:r>
            <a:r>
              <a:rPr lang="nb-NO" dirty="0"/>
              <a:t>. 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Pas har nå utviklet </a:t>
            </a:r>
            <a:r>
              <a:rPr lang="nb-NO" dirty="0" err="1"/>
              <a:t>febrilia</a:t>
            </a:r>
            <a:r>
              <a:rPr lang="nb-NO" dirty="0"/>
              <a:t> med flere </a:t>
            </a:r>
            <a:r>
              <a:rPr lang="nb-NO" dirty="0" smtClean="0"/>
              <a:t>2/3 Q-sofa </a:t>
            </a:r>
            <a:r>
              <a:rPr lang="nb-NO" dirty="0"/>
              <a:t>kriterier. Diskuterer med dr Rørbakken og velger innleggelse sykehus for utredning/behandling. </a:t>
            </a:r>
          </a:p>
        </p:txBody>
      </p:sp>
    </p:spTree>
    <p:extLst>
      <p:ext uri="{BB962C8B-B14F-4D97-AF65-F5344CB8AC3E}">
        <p14:creationId xmlns:p14="http://schemas.microsoft.com/office/powerpoint/2010/main" val="320040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Temp utvikling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98327" y="2860431"/>
            <a:ext cx="11707000" cy="218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46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HR-utvikling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13055" y="2696308"/>
            <a:ext cx="11842159" cy="245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89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Respirasjonsutvikling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255" y="2813607"/>
            <a:ext cx="11765945" cy="226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33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Sepsis forekomst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dirty="0"/>
              <a:t>0.5 pr 1000 innbyggere</a:t>
            </a:r>
          </a:p>
          <a:p>
            <a:r>
              <a:rPr lang="nb-NO" dirty="0" smtClean="0"/>
              <a:t>Sepsis </a:t>
            </a:r>
            <a:r>
              <a:rPr lang="nb-NO" dirty="0"/>
              <a:t>er årsak til 8-12 av 1000 sykehusopphold. Det er </a:t>
            </a:r>
            <a:r>
              <a:rPr lang="nb-NO" dirty="0" err="1"/>
              <a:t>ca</a:t>
            </a:r>
            <a:r>
              <a:rPr lang="nb-NO" dirty="0"/>
              <a:t> 7000 tilfeller årlig i Norge</a:t>
            </a:r>
            <a:r>
              <a:rPr lang="nb-NO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340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Sepsis  - årsaker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Sepsis skyldes en bakterieinfeksjon og en betennelsesreaksjon som spres i blodet til mange organer samtidig. </a:t>
            </a:r>
            <a:endParaRPr lang="nb-NO" dirty="0" smtClean="0"/>
          </a:p>
          <a:p>
            <a:r>
              <a:rPr lang="nb-NO" dirty="0" smtClean="0"/>
              <a:t>Utløsende </a:t>
            </a:r>
            <a:r>
              <a:rPr lang="nb-NO" dirty="0"/>
              <a:t>årsak er ofte en avgrenset </a:t>
            </a:r>
            <a:r>
              <a:rPr lang="nb-NO" dirty="0" smtClean="0"/>
              <a:t>infeksjon. </a:t>
            </a:r>
            <a:r>
              <a:rPr lang="nb-NO" dirty="0"/>
              <a:t>Hva som utløser den kraftige </a:t>
            </a:r>
            <a:r>
              <a:rPr lang="nb-NO" dirty="0" smtClean="0"/>
              <a:t>betennelsestilstanden  </a:t>
            </a:r>
            <a:r>
              <a:rPr lang="nb-NO" dirty="0"/>
              <a:t>er knyttet til både </a:t>
            </a:r>
            <a:r>
              <a:rPr lang="nb-NO" dirty="0" smtClean="0"/>
              <a:t>bakterien og helsetilstand </a:t>
            </a:r>
          </a:p>
          <a:p>
            <a:r>
              <a:rPr lang="nb-NO" dirty="0" smtClean="0"/>
              <a:t>bakteriene vil ofte kunne </a:t>
            </a:r>
            <a:r>
              <a:rPr lang="nb-NO" dirty="0"/>
              <a:t>påvises i blodbanen.</a:t>
            </a:r>
          </a:p>
          <a:p>
            <a:r>
              <a:rPr lang="nb-NO" dirty="0"/>
              <a:t>Alvorlig underliggende sykdom kan være årsak til utvikling av </a:t>
            </a:r>
            <a:r>
              <a:rPr lang="nb-NO" dirty="0" smtClean="0"/>
              <a:t>sepsis:  cellegift </a:t>
            </a:r>
            <a:r>
              <a:rPr lang="nb-NO" dirty="0"/>
              <a:t>eller immundempende medikamenter, eldre, personer med diabetes, pasienter med alvorlig kreftlidelse, kronisk nyresykdom, kronisk leversykdom, eller immunsykdom. Noen kan utvikle sepsis i forbindelse med kirurgisk behandling.</a:t>
            </a:r>
          </a:p>
        </p:txBody>
      </p:sp>
    </p:spTree>
    <p:extLst>
      <p:ext uri="{BB962C8B-B14F-4D97-AF65-F5344CB8AC3E}">
        <p14:creationId xmlns:p14="http://schemas.microsoft.com/office/powerpoint/2010/main" val="5089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Sepsis  - diagnostikk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dirty="0"/>
              <a:t>Diagnosen stilles ved uttalte infeksjonssymptomer, oftest (men ikke alltid) høy feber med frostanfall, svekket allmenntilstand, rask puls, rask pustefrekvens, lavt blodtrykk, og ofte endret mental fungering. </a:t>
            </a:r>
            <a:endParaRPr lang="nb-NO" dirty="0" smtClean="0"/>
          </a:p>
          <a:p>
            <a:r>
              <a:rPr lang="nb-NO" dirty="0" smtClean="0"/>
              <a:t>Mange </a:t>
            </a:r>
            <a:r>
              <a:rPr lang="nb-NO" dirty="0"/>
              <a:t>eldre utvikler vage symptomer som tretthet, sløvhet, akutt forvirring, og bevisstløshet. </a:t>
            </a:r>
            <a:endParaRPr lang="nb-NO" dirty="0" smtClean="0"/>
          </a:p>
          <a:p>
            <a:r>
              <a:rPr lang="nb-NO" dirty="0" smtClean="0"/>
              <a:t>Tidlig </a:t>
            </a:r>
            <a:r>
              <a:rPr lang="nb-NO" dirty="0"/>
              <a:t>i forløpet er huden ofte varm og rødlig, senere ofte kald, blek og klam.</a:t>
            </a:r>
          </a:p>
        </p:txBody>
      </p:sp>
    </p:spTree>
    <p:extLst>
      <p:ext uri="{BB962C8B-B14F-4D97-AF65-F5344CB8AC3E}">
        <p14:creationId xmlns:p14="http://schemas.microsoft.com/office/powerpoint/2010/main" val="15556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Diagnostiske kriterier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b-NO" dirty="0"/>
              <a:t>Sepsis diagnostiseres ved</a:t>
            </a:r>
          </a:p>
          <a:p>
            <a:pPr lvl="1"/>
            <a:r>
              <a:rPr lang="nb-NO" dirty="0"/>
              <a:t>Klinisk mistanke om infeksjon - og </a:t>
            </a:r>
          </a:p>
          <a:p>
            <a:pPr lvl="1"/>
            <a:r>
              <a:rPr lang="nb-NO" dirty="0"/>
              <a:t>Endring i SOFA-skår ≥ </a:t>
            </a:r>
            <a:r>
              <a:rPr lang="nb-NO" dirty="0" smtClean="0"/>
              <a:t>2</a:t>
            </a:r>
            <a:endParaRPr lang="nb-NO" dirty="0"/>
          </a:p>
          <a:p>
            <a:r>
              <a:rPr lang="nb-NO" dirty="0"/>
              <a:t>Septisk sjokk diagnostiseres ved</a:t>
            </a:r>
          </a:p>
          <a:p>
            <a:pPr lvl="1"/>
            <a:r>
              <a:rPr lang="nb-NO" dirty="0"/>
              <a:t>Sepsis  - med:</a:t>
            </a:r>
          </a:p>
          <a:p>
            <a:pPr lvl="1"/>
            <a:r>
              <a:rPr lang="nb-NO" dirty="0"/>
              <a:t>Behov for </a:t>
            </a:r>
            <a:r>
              <a:rPr lang="nb-NO" dirty="0" err="1"/>
              <a:t>vasopressor</a:t>
            </a:r>
            <a:r>
              <a:rPr lang="nb-NO" dirty="0"/>
              <a:t> for å holde arterietrykk ≥ 65 mm Hg uten at det foreligger </a:t>
            </a:r>
            <a:r>
              <a:rPr lang="nb-NO" dirty="0" err="1"/>
              <a:t>hypovolemi</a:t>
            </a:r>
            <a:r>
              <a:rPr lang="nb-NO" dirty="0"/>
              <a:t> - og</a:t>
            </a:r>
          </a:p>
          <a:p>
            <a:pPr lvl="1"/>
            <a:r>
              <a:rPr lang="nb-NO" dirty="0"/>
              <a:t>Serum laktat &gt; 2 </a:t>
            </a:r>
            <a:r>
              <a:rPr lang="nb-NO" dirty="0" err="1"/>
              <a:t>mmol</a:t>
            </a:r>
            <a:r>
              <a:rPr lang="nb-NO" dirty="0"/>
              <a:t>/L</a:t>
            </a:r>
          </a:p>
        </p:txBody>
      </p:sp>
    </p:spTree>
    <p:extLst>
      <p:ext uri="{BB962C8B-B14F-4D97-AF65-F5344CB8AC3E}">
        <p14:creationId xmlns:p14="http://schemas.microsoft.com/office/powerpoint/2010/main" val="100123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Sepsis-</a:t>
            </a:r>
            <a:r>
              <a:rPr lang="nb-NO" dirty="0" err="1" smtClean="0"/>
              <a:t>related</a:t>
            </a:r>
            <a:r>
              <a:rPr lang="nb-NO" dirty="0" smtClean="0"/>
              <a:t> Organ </a:t>
            </a:r>
            <a:r>
              <a:rPr lang="nb-NO" dirty="0" err="1" smtClean="0"/>
              <a:t>Failure</a:t>
            </a:r>
            <a:r>
              <a:rPr lang="nb-NO" dirty="0" smtClean="0"/>
              <a:t> </a:t>
            </a:r>
            <a:r>
              <a:rPr lang="nb-NO" dirty="0" err="1" smtClean="0"/>
              <a:t>Asassment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SOFA </a:t>
            </a:r>
            <a:r>
              <a:rPr lang="nb-NO" dirty="0" smtClean="0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Organsystemer som evalueres</a:t>
            </a:r>
          </a:p>
          <a:p>
            <a:pPr lvl="1"/>
            <a:r>
              <a:rPr lang="nb-NO" dirty="0"/>
              <a:t>Respirasjon (skåres etter PaO2/FiO2)</a:t>
            </a:r>
          </a:p>
          <a:p>
            <a:pPr lvl="1"/>
            <a:r>
              <a:rPr lang="nb-NO" dirty="0"/>
              <a:t>Koagulasjon (skåres etter </a:t>
            </a:r>
            <a:r>
              <a:rPr lang="nb-NO" dirty="0" err="1"/>
              <a:t>trombocyttall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Lever (skåres etter </a:t>
            </a:r>
            <a:r>
              <a:rPr lang="nb-NO" dirty="0" err="1"/>
              <a:t>bilirubin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Sirkulasjon (skåres etter MAP)</a:t>
            </a:r>
          </a:p>
          <a:p>
            <a:pPr lvl="1"/>
            <a:r>
              <a:rPr lang="nb-NO" dirty="0"/>
              <a:t>Sentralt nervesystem (Skåres etter GCS)</a:t>
            </a:r>
          </a:p>
          <a:p>
            <a:pPr lvl="1"/>
            <a:r>
              <a:rPr lang="nb-NO" dirty="0"/>
              <a:t>Nyre (skåres etter </a:t>
            </a:r>
            <a:r>
              <a:rPr lang="nb-NO" dirty="0" err="1"/>
              <a:t>kreatinin</a:t>
            </a:r>
            <a:r>
              <a:rPr lang="nb-NO" dirty="0"/>
              <a:t> og </a:t>
            </a:r>
            <a:r>
              <a:rPr lang="nb-NO" dirty="0" err="1"/>
              <a:t>diurese</a:t>
            </a:r>
            <a:r>
              <a:rPr lang="nb-NO" dirty="0" smtClean="0"/>
              <a:t>)</a:t>
            </a:r>
          </a:p>
          <a:p>
            <a:pPr lvl="1"/>
            <a:endParaRPr lang="nb-NO" dirty="0"/>
          </a:p>
          <a:p>
            <a:pPr marL="457200" lvl="1" indent="0">
              <a:buNone/>
            </a:pPr>
            <a:r>
              <a:rPr lang="nb-NO" dirty="0" smtClean="0"/>
              <a:t>Ergo : intensivvurdering</a:t>
            </a:r>
          </a:p>
        </p:txBody>
      </p:sp>
    </p:spTree>
    <p:extLst>
      <p:ext uri="{BB962C8B-B14F-4D97-AF65-F5344CB8AC3E}">
        <p14:creationId xmlns:p14="http://schemas.microsoft.com/office/powerpoint/2010/main" val="1820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Q-</a:t>
            </a:r>
            <a:r>
              <a:rPr lang="nb-NO" dirty="0" err="1" smtClean="0"/>
              <a:t>SOfa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Organdysfunksjon kan raskt vurderes vha. </a:t>
            </a:r>
            <a:r>
              <a:rPr lang="nb-NO" dirty="0" err="1"/>
              <a:t>quickSOFA</a:t>
            </a:r>
            <a:r>
              <a:rPr lang="nb-NO" dirty="0"/>
              <a:t>-skår (</a:t>
            </a:r>
            <a:r>
              <a:rPr lang="nb-NO" dirty="0" err="1"/>
              <a:t>qSOFA</a:t>
            </a:r>
            <a:r>
              <a:rPr lang="nb-NO" dirty="0"/>
              <a:t>), hvor 2 av 3 kriterier må være oppfylt for å mistenke at det kan foreligge sepsis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Akutt </a:t>
            </a:r>
            <a:r>
              <a:rPr lang="nb-NO" dirty="0"/>
              <a:t>endring i mental status (GCS &lt; 13)</a:t>
            </a:r>
          </a:p>
          <a:p>
            <a:r>
              <a:rPr lang="nb-NO" dirty="0"/>
              <a:t>Systolisk BT ≤ 100 mm Hg</a:t>
            </a:r>
          </a:p>
          <a:p>
            <a:r>
              <a:rPr lang="nb-NO" dirty="0"/>
              <a:t>Respirasjonsfrekvens ≥ 22/minutt</a:t>
            </a:r>
          </a:p>
        </p:txBody>
      </p:sp>
    </p:spTree>
    <p:extLst>
      <p:ext uri="{BB962C8B-B14F-4D97-AF65-F5344CB8AC3E}">
        <p14:creationId xmlns:p14="http://schemas.microsoft.com/office/powerpoint/2010/main" val="125371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Sepsis - prognose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b-NO" dirty="0"/>
              <a:t>De fleste </a:t>
            </a:r>
            <a:r>
              <a:rPr lang="nb-NO" dirty="0" smtClean="0"/>
              <a:t> </a:t>
            </a:r>
            <a:r>
              <a:rPr lang="nb-NO" dirty="0"/>
              <a:t>som er behandlet for sepsis blir </a:t>
            </a:r>
            <a:r>
              <a:rPr lang="nb-NO" dirty="0" smtClean="0"/>
              <a:t>friske,.</a:t>
            </a:r>
          </a:p>
          <a:p>
            <a:r>
              <a:rPr lang="nb-NO" dirty="0" smtClean="0"/>
              <a:t>Kan gi: alvorlige </a:t>
            </a:r>
            <a:r>
              <a:rPr lang="nb-NO" dirty="0"/>
              <a:t>og livstruende komplikasjoner som for eksempel sviktende hjerte- eller lungefunksjon, blodlevringsforstyrrelser, nyresvikt eller leversvikt. Eldre, og pasienter med kronisk sykdom eller medisinbruk som svekker immunsystemet, har større risiko for livstruende komplikasjoner.</a:t>
            </a:r>
          </a:p>
          <a:p>
            <a:r>
              <a:rPr lang="nb-NO" dirty="0"/>
              <a:t>Ubehandlet sepsis vil i de fleste tilfeller medføre død. Det er viktige at pasienter med tegn på alvorlig infeksjon legges inn i sykehus så raskt som mulig. Tidlig diagnose og behandling bedrer leveutsiktene.</a:t>
            </a:r>
          </a:p>
        </p:txBody>
      </p:sp>
    </p:spTree>
    <p:extLst>
      <p:ext uri="{BB962C8B-B14F-4D97-AF65-F5344CB8AC3E}">
        <p14:creationId xmlns:p14="http://schemas.microsoft.com/office/powerpoint/2010/main" val="38800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Sepsis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nb-NO" b="1" dirty="0"/>
          </a:p>
          <a:p>
            <a:r>
              <a:rPr lang="nb-NO" dirty="0"/>
              <a:t>Sepsis kalles også blodforgiftning. En tilstand hvor en infeksjon har medført en alvorlig betennelsestilstand i blodet og i flere av kroppens organer</a:t>
            </a:r>
            <a:r>
              <a:rPr lang="nb-NO" dirty="0" smtClean="0"/>
              <a:t>.</a:t>
            </a:r>
          </a:p>
          <a:p>
            <a:r>
              <a:rPr lang="nb-NO" dirty="0"/>
              <a:t>Sepsis er altså ikke en forgiftning, men en alvorlig betennelsestilstand forårsaket av bakterier</a:t>
            </a:r>
            <a:r>
              <a:rPr lang="nb-NO" dirty="0" smtClean="0"/>
              <a:t>.</a:t>
            </a:r>
          </a:p>
          <a:p>
            <a:r>
              <a:rPr lang="nb-NO" dirty="0" smtClean="0"/>
              <a:t>Diagnostikk: Infeksjon + q-SOFA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livstruende </a:t>
            </a:r>
            <a:r>
              <a:rPr lang="nb-NO" dirty="0"/>
              <a:t>organdysfunksjon utløst av </a:t>
            </a:r>
            <a:r>
              <a:rPr lang="nb-NO" dirty="0" smtClean="0"/>
              <a:t>en infeksjon.</a:t>
            </a:r>
          </a:p>
        </p:txBody>
      </p:sp>
    </p:spTree>
    <p:extLst>
      <p:ext uri="{BB962C8B-B14F-4D97-AF65-F5344CB8AC3E}">
        <p14:creationId xmlns:p14="http://schemas.microsoft.com/office/powerpoint/2010/main" val="225008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åp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536323E58CFB4B97CEEBB09DB7575D" ma:contentTypeVersion="12" ma:contentTypeDescription="Opprett et nytt dokument." ma:contentTypeScope="" ma:versionID="2d4a9b0fdfb6e67a9d913e384a9b2a5c">
  <xsd:schema xmlns:xsd="http://www.w3.org/2001/XMLSchema" xmlns:xs="http://www.w3.org/2001/XMLSchema" xmlns:p="http://schemas.microsoft.com/office/2006/metadata/properties" xmlns:ns2="95498478-a88a-452f-8bb8-a47ba0e6caf1" xmlns:ns3="4c83f801-d599-46c6-b130-7095d001ab15" targetNamespace="http://schemas.microsoft.com/office/2006/metadata/properties" ma:root="true" ma:fieldsID="82589c895a7b4ca09741022f28619620" ns2:_="" ns3:_="">
    <xsd:import namespace="95498478-a88a-452f-8bb8-a47ba0e6caf1"/>
    <xsd:import namespace="4c83f801-d599-46c6-b130-7095d001ab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498478-a88a-452f-8bb8-a47ba0e6ca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83f801-d599-46c6-b130-7095d001ab1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905579-2874-4174-8699-B61D0CEE1461}"/>
</file>

<file path=customXml/itemProps2.xml><?xml version="1.0" encoding="utf-8"?>
<ds:datastoreItem xmlns:ds="http://schemas.openxmlformats.org/officeDocument/2006/customXml" ds:itemID="{6055326D-393B-4A47-835C-05072F5CCD8E}"/>
</file>

<file path=customXml/itemProps3.xml><?xml version="1.0" encoding="utf-8"?>
<ds:datastoreItem xmlns:ds="http://schemas.openxmlformats.org/officeDocument/2006/customXml" ds:itemID="{991248D2-A300-43D0-B923-BB548A516720}"/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TM04033925[[fn=Dråpe]]</Template>
  <TotalTime>189</TotalTime>
  <Words>1115</Words>
  <Application>Microsoft Office PowerPoint</Application>
  <PresentationFormat>Widescreen</PresentationFormat>
  <Paragraphs>126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0" baseType="lpstr">
      <vt:lpstr>Arial</vt:lpstr>
      <vt:lpstr>Tw Cen MT</vt:lpstr>
      <vt:lpstr>Wingdings</vt:lpstr>
      <vt:lpstr>Dråpe</vt:lpstr>
      <vt:lpstr>Sepsis og quicksofa</vt:lpstr>
      <vt:lpstr>Sepsis forekomst</vt:lpstr>
      <vt:lpstr>Sepsis  - årsaker</vt:lpstr>
      <vt:lpstr>Sepsis  - diagnostikk</vt:lpstr>
      <vt:lpstr>Diagnostiske kriterier</vt:lpstr>
      <vt:lpstr>Sepsis-related Organ Failure Asassment SOFA </vt:lpstr>
      <vt:lpstr>Q-SOfa</vt:lpstr>
      <vt:lpstr>Sepsis - prognose</vt:lpstr>
      <vt:lpstr>Sepsis</vt:lpstr>
      <vt:lpstr>190918</vt:lpstr>
      <vt:lpstr>250918</vt:lpstr>
      <vt:lpstr>260918 – kl 0948</vt:lpstr>
      <vt:lpstr>260918 – kl 1533</vt:lpstr>
      <vt:lpstr>Temp utvikling</vt:lpstr>
      <vt:lpstr>HR-utvikling</vt:lpstr>
      <vt:lpstr>Respirasjonsutvikling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Sepsis og quick-sofa</dc:title>
  <dc:creator>Jan Ståle Holst</dc:creator>
  <cp:lastModifiedBy>Holst, Jan Ståle</cp:lastModifiedBy>
  <cp:revision>19</cp:revision>
  <dcterms:created xsi:type="dcterms:W3CDTF">2018-10-29T12:04:54Z</dcterms:created>
  <dcterms:modified xsi:type="dcterms:W3CDTF">2021-05-02T17:58:33Z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0x0101000C536323E58CFB4B97CEEBB09DB7575D</vt:lpwstr>
  </property>
</Properties>
</file>