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4" r:id="rId1"/>
  </p:sldMasterIdLst>
  <p:notesMasterIdLst>
    <p:notesMasterId r:id="rId8"/>
  </p:notesMasterIdLst>
  <p:sldIdLst>
    <p:sldId id="256" r:id="rId2"/>
    <p:sldId id="262" r:id="rId3"/>
    <p:sldId id="272" r:id="rId4"/>
    <p:sldId id="271" r:id="rId5"/>
    <p:sldId id="274" r:id="rId6"/>
    <p:sldId id="273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558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0A85CE-B664-4409-B6B6-B409042F8A78}" type="datetimeFigureOut">
              <a:rPr lang="nb-NO" smtClean="0"/>
              <a:t>14.05.2020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7D24C9-9664-46E9-867F-52AFF08ACD0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8601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089390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1BE68AA1-180A-4F13-B67B-49EBEBE56E8F}" type="datetime1">
              <a:rPr lang="en-US" smtClean="0"/>
              <a:t>5/14/2020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9592" y="3226820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Kristin Jeppestøl AGS/Offentlig PhD Stipendiat mai 2020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93560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e med bilde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6674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b-NO"/>
              <a:t>Klikk ikonet for å legge til et bilde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9A3A3-0659-4480-8406-7C7700710697}" type="datetime1">
              <a:rPr lang="en-US" smtClean="0"/>
              <a:t>5/14/2020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Kristin Jeppestøl AGS/Offentlig PhD Stipendiat mai 2020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0287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/>
          <a:lstStyle>
            <a:lvl1pPr>
              <a:defRPr sz="40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40983-91EC-4EDA-AEE3-E74F4D237CBF}" type="datetime1">
              <a:rPr lang="en-US" smtClean="0"/>
              <a:t>5/14/2020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Kristin Jeppestøl AGS/Offentlig PhD Stipendiat mai 2020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33140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tat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3" name="TextBox 12"/>
          <p:cNvSpPr txBox="1"/>
          <p:nvPr/>
        </p:nvSpPr>
        <p:spPr>
          <a:xfrm>
            <a:off x="9719438" y="2631815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8295" y="591093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0517"/>
            <a:ext cx="8453906" cy="2698249"/>
          </a:xfrm>
        </p:spPr>
        <p:txBody>
          <a:bodyPr/>
          <a:lstStyle>
            <a:lvl1pPr>
              <a:defRPr sz="40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D5670-450E-4C1F-8534-5FED8CFF1933}" type="datetime1">
              <a:rPr lang="en-US" smtClean="0"/>
              <a:t>5/14/2020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Kristin Jeppestøl AGS/Offentlig PhD Stipendiat mai 2020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7301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vne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33068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E279D-7498-4859-9154-E3BFD9935FF7}" type="datetime1">
              <a:rPr lang="en-US" smtClean="0"/>
              <a:t>5/14/2020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Kristin Jeppestøl AGS/Offentlig PhD Stipendiat mai 2020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96953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72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93561"/>
            <a:ext cx="3129168" cy="28334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2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93561"/>
            <a:ext cx="3145380" cy="28334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617299"/>
            <a:ext cx="3161029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93561"/>
            <a:ext cx="3164719" cy="28334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0E507-2830-486C-B0B7-4B62EF0229E1}" type="datetime1">
              <a:rPr lang="en-US" smtClean="0"/>
              <a:t>5/14/2020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Kristin Jeppestøl AGS/Offentlig PhD Stipendiat mai 2020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45352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nner for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2" y="4532845"/>
            <a:ext cx="30504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b-NO"/>
              <a:t>Klikk ikonet for å legge til et bilde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50437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537" y="4532846"/>
            <a:ext cx="3046766" cy="651156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1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b-NO"/>
              <a:t>Klikk ikonet for å legge til et bilde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84002"/>
            <a:ext cx="3050438" cy="84305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7"/>
            <a:ext cx="3050438" cy="65115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b-NO"/>
              <a:t>Klikk ikonet for å legge til et bilde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84001"/>
            <a:ext cx="3050437" cy="84305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8153" y="2603500"/>
            <a:ext cx="0" cy="351759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1905" y="2603500"/>
            <a:ext cx="0" cy="34925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8A13F-3CB3-4B81-B323-C2DEDA8CD6CF}" type="datetime1">
              <a:rPr lang="en-US" smtClean="0"/>
              <a:t>5/14/2020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Kristin Jeppestøl AGS/Offentlig PhD Stipendiat mai 2020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316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73668"/>
            <a:ext cx="8825660" cy="706964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DC76A-7F7B-4DF9-A992-446997736407}" type="datetime1">
              <a:rPr lang="en-US" smtClean="0"/>
              <a:t>5/14/2020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Kristin Jeppestøl AGS/Offentlig PhD Stipendiat mai 2020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9687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8"/>
            <a:ext cx="1413933" cy="4748589"/>
          </a:xfrm>
        </p:spPr>
        <p:txBody>
          <a:bodyPr vert="eaVert" anchor="b" anchorCtr="0"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8"/>
            <a:ext cx="6247546" cy="4748590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A5CFF-C9D0-4220-A80C-7A8EFE5BE82C}" type="datetime1">
              <a:rPr lang="en-US" smtClean="0"/>
              <a:t>5/14/2020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Kristin Jeppestøl AGS/Offentlig PhD Stipendiat mai 2020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3738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4E7E2-50D8-4A5F-9F3F-0EED025F5B00}" type="datetime1">
              <a:rPr lang="en-US" smtClean="0"/>
              <a:t>5/14/2020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Kristin Jeppestøl AGS/Offentlig PhD Stipendiat mai 2020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34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5"/>
            <a:ext cx="4351023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8" y="2677644"/>
            <a:ext cx="3755379" cy="2283823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66DF5-9BD9-44D4-87FD-43C416B5D978}" type="datetime1">
              <a:rPr lang="en-US" smtClean="0"/>
              <a:t>5/14/2020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Kristin Jeppestøl AGS/Offentlig PhD Stipendiat mai 2020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31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75A0D-1228-4B47-8B15-475BB191F4E2}" type="datetime1">
              <a:rPr lang="en-US" smtClean="0"/>
              <a:t>5/14/2020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Kristin Jeppestøl AGS/Offentlig PhD Stipendiat mai 2020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23457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0" y="3179762"/>
            <a:ext cx="4825159" cy="2840039"/>
          </a:xfrm>
        </p:spPr>
        <p:txBody>
          <a:bodyPr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868AF-122C-4257-9BEC-292E593E8AF4}" type="datetime1">
              <a:rPr lang="en-US" smtClean="0"/>
              <a:t>5/14/2020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Kristin Jeppestøl AGS/Offentlig PhD Stipendiat mai 2020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165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BFF9B-A0A7-447C-937B-1AF3C7E30A12}" type="datetime1">
              <a:rPr lang="en-US" smtClean="0"/>
              <a:t>5/14/2020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Kristin Jeppestøl AGS/Offentlig PhD Stipendiat mai 2020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8740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33CFA-F7D1-4C68-AF60-CF8610C4184E}" type="datetime1">
              <a:rPr lang="en-US" smtClean="0"/>
              <a:t>5/14/2020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Kristin Jeppestøl AGS/Offentlig PhD Stipendiat mai 2020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5715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9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2895600"/>
            <a:ext cx="2793158" cy="312927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8F4F8-301E-4E14-9EFF-EE11F1342BFB}" type="datetime1">
              <a:rPr lang="en-US" smtClean="0"/>
              <a:t>5/14/2020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Kristin Jeppestøl AGS/Offentlig PhD Stipendiat mai 2020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0290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60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b-NO"/>
              <a:t>Klikk ikonet for å legge til et bilde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5D9B4-5B59-4761-AFFF-3253E3D5F78D}" type="datetime1">
              <a:rPr lang="en-US" smtClean="0"/>
              <a:t>5/14/2020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Kristin Jeppestøl AGS/Offentlig PhD Stipendiat mai 2020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716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26" name="Rectangle 2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0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3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2603500"/>
            <a:ext cx="8761412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4816C26F-577B-4CF9-8637-9D6DB9CAB135}" type="datetime1">
              <a:rPr lang="en-US" smtClean="0"/>
              <a:t>5/14/2020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 b="1" i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Kristin Jeppestøl AGS/Offentlig PhD Stipendiat mai 2020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2814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741311" y="546114"/>
            <a:ext cx="8825658" cy="2677648"/>
          </a:xfrm>
        </p:spPr>
        <p:txBody>
          <a:bodyPr/>
          <a:lstStyle/>
          <a:p>
            <a:pPr algn="ctr"/>
            <a:br>
              <a:rPr lang="nb-NO" dirty="0"/>
            </a:br>
            <a:r>
              <a:rPr lang="nb-NO" dirty="0"/>
              <a:t>NEWS2 </a:t>
            </a:r>
            <a:br>
              <a:rPr lang="nb-NO" dirty="0"/>
            </a:br>
            <a:r>
              <a:rPr lang="nb-NO" dirty="0"/>
              <a:t>i kommunehelsetjenesten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628740" y="3578170"/>
            <a:ext cx="8825658" cy="1337173"/>
          </a:xfrm>
        </p:spPr>
        <p:txBody>
          <a:bodyPr/>
          <a:lstStyle/>
          <a:p>
            <a:pPr algn="ctr"/>
            <a:r>
              <a:rPr lang="nb-NO" sz="2800" b="1" dirty="0"/>
              <a:t>Kristin jeppestøl</a:t>
            </a:r>
          </a:p>
          <a:p>
            <a:pPr algn="ctr"/>
            <a:r>
              <a:rPr lang="nb-NO" sz="1400" dirty="0"/>
              <a:t>Avansert geriatrisk sykepleier/Offentlig stipendiat</a:t>
            </a: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0900" y="4722996"/>
            <a:ext cx="2040665" cy="680221"/>
          </a:xfrm>
          <a:prstGeom prst="rect">
            <a:avLst/>
          </a:prstGeom>
        </p:spPr>
      </p:pic>
      <p:pic>
        <p:nvPicPr>
          <p:cNvPr id="13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67991" y="1045393"/>
            <a:ext cx="518998" cy="518998"/>
          </a:xfrm>
          <a:prstGeom prst="rect">
            <a:avLst/>
          </a:prstGeom>
        </p:spPr>
      </p:pic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>
          <a:xfrm rot="5400000">
            <a:off x="9467592" y="3425769"/>
            <a:ext cx="3859795" cy="304801"/>
          </a:xfrm>
        </p:spPr>
        <p:txBody>
          <a:bodyPr/>
          <a:lstStyle/>
          <a:p>
            <a:r>
              <a:rPr lang="en-US"/>
              <a:t>Kristin Jeppestøl AGS/Offentlig PhD Stipendiat mai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1441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382"/>
    </mc:Choice>
    <mc:Fallback xmlns="">
      <p:transition spd="slow" advTm="24382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8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834" y="2422247"/>
            <a:ext cx="5176985" cy="3714047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6083" y="2408671"/>
            <a:ext cx="5491537" cy="3727623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>
          <a:xfrm>
            <a:off x="1558908" y="649338"/>
            <a:ext cx="82638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3600" dirty="0">
                <a:solidFill>
                  <a:srgbClr val="EBEBEB"/>
                </a:solidFill>
                <a:ea typeface="+mj-ea"/>
                <a:cs typeface="+mj-cs"/>
              </a:rPr>
              <a:t>NEWS2 og TILT</a:t>
            </a:r>
          </a:p>
          <a:p>
            <a:r>
              <a:rPr lang="nb-NO" sz="3600" dirty="0">
                <a:solidFill>
                  <a:srgbClr val="EBEBEB"/>
                </a:solidFill>
                <a:ea typeface="+mj-ea"/>
                <a:cs typeface="+mj-cs"/>
              </a:rPr>
              <a:t>Referanseverdier og score</a:t>
            </a:r>
            <a:endParaRPr lang="nb-NO" dirty="0"/>
          </a:p>
        </p:txBody>
      </p:sp>
      <p:pic>
        <p:nvPicPr>
          <p:cNvPr id="31" name="Lysbilde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7505" y="649338"/>
            <a:ext cx="539404" cy="539404"/>
          </a:xfrm>
          <a:prstGeom prst="rect">
            <a:avLst/>
          </a:prstGeom>
        </p:spPr>
      </p:pic>
      <p:sp>
        <p:nvSpPr>
          <p:cNvPr id="2" name="Plassholder for bunn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Kristin Jeppestøl AGS/Offentlig PhD Stipendiat mai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300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81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Tiltak etter NEWS score</a:t>
            </a: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Kristin Jeppestøl AGS/Offentlig PhD Stipendiat mai 2020</a:t>
            </a:r>
            <a:endParaRPr lang="en-US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 rotWithShape="1">
          <a:blip r:embed="rId4"/>
          <a:srcRect l="50146" t="37307" r="20910" b="26395"/>
          <a:stretch/>
        </p:blipFill>
        <p:spPr>
          <a:xfrm>
            <a:off x="5822962" y="2400036"/>
            <a:ext cx="5831482" cy="3991802"/>
          </a:xfrm>
          <a:prstGeom prst="rect">
            <a:avLst/>
          </a:prstGeom>
        </p:spPr>
      </p:pic>
      <p:sp>
        <p:nvSpPr>
          <p:cNvPr id="5" name="TekstSylinder 4"/>
          <p:cNvSpPr txBox="1"/>
          <p:nvPr/>
        </p:nvSpPr>
        <p:spPr>
          <a:xfrm>
            <a:off x="528358" y="2635851"/>
            <a:ext cx="4576894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600" dirty="0"/>
              <a:t>Hver score gir anbefaling om frekvens </a:t>
            </a:r>
          </a:p>
          <a:p>
            <a:r>
              <a:rPr lang="nb-NO" sz="1600" dirty="0"/>
              <a:t>   på nye målinger</a:t>
            </a:r>
          </a:p>
          <a:p>
            <a:endParaRPr lang="nb-NO" sz="16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600" dirty="0"/>
              <a:t>Hver score gir også anbefalinger om tiltak </a:t>
            </a:r>
          </a:p>
          <a:p>
            <a:r>
              <a:rPr lang="nb-NO" sz="1600" dirty="0"/>
              <a:t>   som skal igangsettes</a:t>
            </a:r>
          </a:p>
          <a:p>
            <a:endParaRPr lang="nb-NO" sz="16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600" dirty="0"/>
              <a:t>USHT i Agder har i kolonnen klinisk respons, </a:t>
            </a:r>
          </a:p>
          <a:p>
            <a:r>
              <a:rPr lang="nb-NO" sz="1600" dirty="0"/>
              <a:t>   valgt å avvike fra internasjonal standard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b-NO" sz="16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600" dirty="0"/>
              <a:t>Vi har laget tiltak som er mer </a:t>
            </a:r>
          </a:p>
          <a:p>
            <a:r>
              <a:rPr lang="nb-NO" sz="1600" dirty="0"/>
              <a:t>   tilpasset kommunehelsetjenesten.</a:t>
            </a:r>
          </a:p>
        </p:txBody>
      </p:sp>
      <p:pic>
        <p:nvPicPr>
          <p:cNvPr id="20" name="Lysbilde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0364" y="528375"/>
            <a:ext cx="554589" cy="55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465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01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Klinisk respons etter score</a:t>
            </a: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Kristin Jeppestøl AGS/Offentlig PhD Stipendiat mai 2020</a:t>
            </a:r>
            <a:endParaRPr lang="en-US" dirty="0"/>
          </a:p>
        </p:txBody>
      </p:sp>
      <p:sp>
        <p:nvSpPr>
          <p:cNvPr id="6" name="Plassholder for innhold 2"/>
          <p:cNvSpPr txBox="1">
            <a:spLocks/>
          </p:cNvSpPr>
          <p:nvPr/>
        </p:nvSpPr>
        <p:spPr>
          <a:xfrm>
            <a:off x="528358" y="2406910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1400" dirty="0"/>
              <a:t>Score 0: sykepleier vurderer behov for tiltak for den enkelte pasient</a:t>
            </a:r>
          </a:p>
          <a:p>
            <a:pPr marL="0" indent="0">
              <a:buNone/>
            </a:pPr>
            <a:endParaRPr lang="nb-NO" sz="1400" dirty="0"/>
          </a:p>
          <a:p>
            <a:r>
              <a:rPr lang="nb-NO" sz="1400" dirty="0"/>
              <a:t>Score 1-4: sykepleier vurderer behov for tiltak og kontakt med lege</a:t>
            </a:r>
          </a:p>
          <a:p>
            <a:pPr marL="0" indent="0">
              <a:buNone/>
            </a:pPr>
            <a:endParaRPr lang="nb-NO" sz="1400" dirty="0"/>
          </a:p>
          <a:p>
            <a:r>
              <a:rPr lang="nb-NO" sz="1400" dirty="0"/>
              <a:t>Score 3 i ett parameter: dersom pasient har score 3 i ett parameter skal lege kontaktes for å vurdere videre tiltak for pasienten. Unntaksvis ved score i SpO2</a:t>
            </a:r>
          </a:p>
          <a:p>
            <a:pPr marL="0" indent="0">
              <a:buNone/>
            </a:pPr>
            <a:endParaRPr lang="nb-NO" sz="1400" dirty="0"/>
          </a:p>
          <a:p>
            <a:r>
              <a:rPr lang="nb-NO" sz="1400" dirty="0"/>
              <a:t>Score 5-6 skal lege kontaktes for å vurdere tiltak for den enkelte pasient. </a:t>
            </a:r>
          </a:p>
          <a:p>
            <a:pPr marL="0" indent="0">
              <a:buFont typeface="Wingdings 3" charset="2"/>
              <a:buNone/>
            </a:pPr>
            <a:endParaRPr lang="nb-NO" sz="1400" dirty="0"/>
          </a:p>
          <a:p>
            <a:r>
              <a:rPr lang="nb-NO" sz="1400" dirty="0"/>
              <a:t>Score 7 og høyere skal lege kontaktes for å vurdere tiltak for den enkelte pasient. Ikke forlat pasient for situasjonen er avklart med lege.</a:t>
            </a:r>
          </a:p>
        </p:txBody>
      </p:sp>
      <p:pic>
        <p:nvPicPr>
          <p:cNvPr id="9" name="Lysbilde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5018" y="639619"/>
            <a:ext cx="542636" cy="542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819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30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NEWS har fokus på sepsis</a:t>
            </a: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Kristin Jeppestøl AGS/Offentlig PhD Stipendiat mai 2020</a:t>
            </a:r>
            <a:endParaRPr lang="en-US" dirty="0"/>
          </a:p>
        </p:txBody>
      </p:sp>
      <p:sp>
        <p:nvSpPr>
          <p:cNvPr id="4" name="Plassholder for innhold 2"/>
          <p:cNvSpPr txBox="1">
            <a:spLocks/>
          </p:cNvSpPr>
          <p:nvPr/>
        </p:nvSpPr>
        <p:spPr>
          <a:xfrm>
            <a:off x="888076" y="2496057"/>
            <a:ext cx="10515600" cy="267156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sz="2400" b="1" dirty="0"/>
              <a:t>Q -sofa kriterier</a:t>
            </a:r>
          </a:p>
          <a:p>
            <a:pPr marL="0" indent="0">
              <a:buNone/>
            </a:pPr>
            <a:endParaRPr lang="nb-NO" sz="2400" b="1" dirty="0"/>
          </a:p>
          <a:p>
            <a:r>
              <a:rPr lang="nb-NO" dirty="0"/>
              <a:t>Systolisk blodtrykk </a:t>
            </a:r>
            <a:r>
              <a:rPr lang="nb-NO" b="1" dirty="0"/>
              <a:t>under 100</a:t>
            </a:r>
            <a:r>
              <a:rPr lang="nb-NO" dirty="0"/>
              <a:t>. </a:t>
            </a:r>
          </a:p>
          <a:p>
            <a:r>
              <a:rPr lang="nb-NO" dirty="0"/>
              <a:t>Respirasjonsfrekvens </a:t>
            </a:r>
            <a:r>
              <a:rPr lang="nb-NO" b="1" dirty="0"/>
              <a:t>over 22</a:t>
            </a:r>
            <a:r>
              <a:rPr lang="nb-NO" dirty="0"/>
              <a:t>.</a:t>
            </a:r>
          </a:p>
          <a:p>
            <a:r>
              <a:rPr lang="nb-NO" b="1" dirty="0"/>
              <a:t>Endret </a:t>
            </a:r>
            <a:r>
              <a:rPr lang="nb-NO" dirty="0"/>
              <a:t>mentalstatus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sz="2000" b="1" dirty="0">
                <a:solidFill>
                  <a:srgbClr val="FF0000"/>
                </a:solidFill>
              </a:rPr>
              <a:t>Vurder sepsis ved 2 eller flere Q-sofa kriterier!</a:t>
            </a:r>
          </a:p>
        </p:txBody>
      </p:sp>
      <p:pic>
        <p:nvPicPr>
          <p:cNvPr id="12" name="Lysbilde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9956" y="67656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207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91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204829" y="1023544"/>
            <a:ext cx="8761413" cy="706964"/>
          </a:xfrm>
        </p:spPr>
        <p:txBody>
          <a:bodyPr/>
          <a:lstStyle/>
          <a:p>
            <a:r>
              <a:rPr lang="nb-NO" dirty="0"/>
              <a:t>Kunnskap om den enkelte pasient</a:t>
            </a:r>
            <a:br>
              <a:rPr lang="nb-NO" dirty="0"/>
            </a:br>
            <a:endParaRPr lang="nb-NO" dirty="0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Kristin Jeppestøl AGS/Offentlig PhD Stipendiat mai 2020</a:t>
            </a:r>
            <a:endParaRPr lang="en-US" dirty="0"/>
          </a:p>
        </p:txBody>
      </p:sp>
      <p:sp>
        <p:nvSpPr>
          <p:cNvPr id="4" name="TekstSylinder 3"/>
          <p:cNvSpPr txBox="1"/>
          <p:nvPr/>
        </p:nvSpPr>
        <p:spPr>
          <a:xfrm>
            <a:off x="663354" y="3045510"/>
            <a:ext cx="1013290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Vurder alltid tiltak opp mot behandlingsavklaring og kunnskap om den enkelte pasient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Vurder alltid vitale parametere mot normal NEWS og/eller forrige måling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Husk at lav score ikke utelukker alvorlig sykdom.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Er du bekymret for pasienten? Ta kontakt med lege!</a:t>
            </a:r>
          </a:p>
        </p:txBody>
      </p:sp>
      <p:pic>
        <p:nvPicPr>
          <p:cNvPr id="7" name="Lysbilde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3354" y="71535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995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8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-styrerom">
  <a:themeElements>
    <a:clrScheme name="Ion-styrerom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-styrer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lødekant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A3AB87EF-B655-4FFF-8D05-F333AD7F2789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8784</TotalTime>
  <Words>296</Words>
  <Application>Microsoft Office PowerPoint</Application>
  <PresentationFormat>Widescreen</PresentationFormat>
  <Paragraphs>49</Paragraphs>
  <Slides>6</Slides>
  <Notes>0</Notes>
  <HiddenSlides>0</HiddenSlides>
  <MMClips>6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6</vt:i4>
      </vt:variant>
    </vt:vector>
  </HeadingPairs>
  <TitlesOfParts>
    <vt:vector size="11" baseType="lpstr">
      <vt:lpstr>Arial</vt:lpstr>
      <vt:lpstr>Calibri</vt:lpstr>
      <vt:lpstr>Century Gothic</vt:lpstr>
      <vt:lpstr>Wingdings 3</vt:lpstr>
      <vt:lpstr>Ion-styrerom</vt:lpstr>
      <vt:lpstr> NEWS2  i kommunehelsetjenesten</vt:lpstr>
      <vt:lpstr>PowerPoint-presentasjon</vt:lpstr>
      <vt:lpstr>Tiltak etter NEWS score</vt:lpstr>
      <vt:lpstr>Klinisk respons etter score</vt:lpstr>
      <vt:lpstr>NEWS har fokus på sepsis</vt:lpstr>
      <vt:lpstr>Kunnskap om den enkelte pasient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TILT og NEWS2  i kommunehelsetjenesten</dc:title>
  <dc:creator>Jeppestøl, Kristin</dc:creator>
  <cp:lastModifiedBy>Cathrine Humlen Ruud</cp:lastModifiedBy>
  <cp:revision>119</cp:revision>
  <dcterms:created xsi:type="dcterms:W3CDTF">2020-01-24T12:19:31Z</dcterms:created>
  <dcterms:modified xsi:type="dcterms:W3CDTF">2020-05-14T14:15:32Z</dcterms:modified>
</cp:coreProperties>
</file>