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9" r:id="rId5"/>
    <p:sldId id="264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18BA2-6D79-4101-BBD8-DE78884C2516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7F975-1A7E-4ACB-8A76-71B6DA0C9C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0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00051" y="2026376"/>
            <a:ext cx="10058400" cy="1579418"/>
          </a:xfrm>
        </p:spPr>
        <p:txBody>
          <a:bodyPr>
            <a:normAutofit fontScale="90000"/>
          </a:bodyPr>
          <a:lstStyle/>
          <a:p>
            <a:r>
              <a:rPr lang="nb-NO" sz="5300" dirty="0" smtClean="0"/>
              <a:t>Klinisk </a:t>
            </a:r>
            <a:r>
              <a:rPr lang="nb-NO" sz="5300" dirty="0" smtClean="0"/>
              <a:t>vurdering </a:t>
            </a:r>
            <a:r>
              <a:rPr lang="nb-NO" sz="5300" dirty="0" smtClean="0"/>
              <a:t>og beslutningstaking</a:t>
            </a:r>
            <a:br>
              <a:rPr lang="nb-NO" sz="5300" dirty="0" smtClean="0"/>
            </a:br>
            <a:r>
              <a:rPr lang="nb-NO" sz="5300" dirty="0" smtClean="0"/>
              <a:t>ved akutt funksjonssvikt i kommunehelsetjenesten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Kristin Jeppestøl</a:t>
            </a:r>
          </a:p>
          <a:p>
            <a:r>
              <a:rPr lang="nb-NO" dirty="0" smtClean="0"/>
              <a:t>Offentlig </a:t>
            </a:r>
            <a:r>
              <a:rPr lang="nb-NO" dirty="0" err="1" smtClean="0"/>
              <a:t>phd</a:t>
            </a:r>
            <a:r>
              <a:rPr lang="nb-NO" dirty="0"/>
              <a:t> </a:t>
            </a:r>
            <a:r>
              <a:rPr lang="nb-NO" dirty="0" smtClean="0"/>
              <a:t>stipendiat, Avansert geriatrisk sykepleier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081" y="319139"/>
            <a:ext cx="1885210" cy="62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87483" y="61029"/>
            <a:ext cx="10058400" cy="1450757"/>
          </a:xfrm>
        </p:spPr>
        <p:txBody>
          <a:bodyPr/>
          <a:lstStyle/>
          <a:p>
            <a:r>
              <a:rPr lang="nb-NO" b="1" dirty="0"/>
              <a:t>Vitale tegn hos den gamle pasienten</a:t>
            </a:r>
          </a:p>
        </p:txBody>
      </p:sp>
      <p:sp>
        <p:nvSpPr>
          <p:cNvPr id="4" name="Rektangel 3"/>
          <p:cNvSpPr/>
          <p:nvPr/>
        </p:nvSpPr>
        <p:spPr>
          <a:xfrm>
            <a:off x="2446182" y="2071368"/>
            <a:ext cx="9050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EWS er bygget på ideen om at vitale </a:t>
            </a:r>
            <a:r>
              <a:rPr lang="nb-NO" dirty="0" smtClean="0"/>
              <a:t>tegn raskt </a:t>
            </a:r>
            <a:r>
              <a:rPr lang="nb-NO" dirty="0"/>
              <a:t>endrer seg ved endring av </a:t>
            </a:r>
            <a:r>
              <a:rPr lang="nb-NO" dirty="0" smtClean="0"/>
              <a:t>helsetilstand (1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Utviklet med utgangspunkt i </a:t>
            </a:r>
            <a:r>
              <a:rPr lang="nb-NO" dirty="0" smtClean="0"/>
              <a:t>å favne alle pasientgrupper i sykehus (ikke barn og gravide)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Aldersforandringer og kroniske sykdommer </a:t>
            </a:r>
            <a:r>
              <a:rPr lang="nb-NO" dirty="0" smtClean="0"/>
              <a:t>fører til at vitale tegn viser seg noe annerledes enn hos friske, yngre personer (2-3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Kompleksiteten </a:t>
            </a:r>
            <a:r>
              <a:rPr lang="nb-NO" dirty="0" smtClean="0"/>
              <a:t>i </a:t>
            </a:r>
            <a:r>
              <a:rPr lang="nb-NO" dirty="0" smtClean="0"/>
              <a:t>gamle pasienters helsetilstand - og </a:t>
            </a:r>
            <a:r>
              <a:rPr lang="nb-NO" dirty="0" smtClean="0"/>
              <a:t>å </a:t>
            </a:r>
            <a:r>
              <a:rPr lang="nb-NO" dirty="0" smtClean="0"/>
              <a:t>tolke vitale parametere og </a:t>
            </a:r>
            <a:r>
              <a:rPr lang="nb-NO" dirty="0" err="1" smtClean="0"/>
              <a:t>early</a:t>
            </a:r>
            <a:r>
              <a:rPr lang="nb-NO" dirty="0" smtClean="0"/>
              <a:t> </a:t>
            </a:r>
            <a:r>
              <a:rPr lang="nb-NO" dirty="0" err="1" smtClean="0"/>
              <a:t>warning</a:t>
            </a:r>
            <a:r>
              <a:rPr lang="nb-NO" dirty="0" smtClean="0"/>
              <a:t> score </a:t>
            </a:r>
            <a:r>
              <a:rPr lang="nb-NO" dirty="0" smtClean="0"/>
              <a:t>hos gamle med akutt sykdom er derfor </a:t>
            </a:r>
            <a:r>
              <a:rPr lang="nb-NO" dirty="0" smtClean="0"/>
              <a:t>særdeles utfordrende (4</a:t>
            </a:r>
            <a:r>
              <a:rPr lang="nb-NO" dirty="0" smtClean="0"/>
              <a:t>)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002" y="219431"/>
            <a:ext cx="1700931" cy="56697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71" y="609700"/>
            <a:ext cx="2021130" cy="530352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136" y="2267658"/>
            <a:ext cx="1792329" cy="437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Hensikten med </a:t>
            </a:r>
            <a:r>
              <a:rPr lang="nb-NO" b="1" dirty="0" err="1"/>
              <a:t>E</a:t>
            </a:r>
            <a:r>
              <a:rPr lang="nb-NO" b="1" dirty="0" err="1" smtClean="0"/>
              <a:t>arly</a:t>
            </a:r>
            <a:r>
              <a:rPr lang="nb-NO" b="1" dirty="0" smtClean="0"/>
              <a:t> </a:t>
            </a:r>
            <a:r>
              <a:rPr lang="nb-NO" b="1" dirty="0" err="1"/>
              <a:t>W</a:t>
            </a:r>
            <a:r>
              <a:rPr lang="nb-NO" b="1" dirty="0" err="1" smtClean="0"/>
              <a:t>arning</a:t>
            </a:r>
            <a:r>
              <a:rPr lang="nb-NO" b="1" dirty="0" smtClean="0"/>
              <a:t> Score</a:t>
            </a:r>
            <a:endParaRPr lang="nb-NO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216550" y="2472856"/>
            <a:ext cx="99391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Gi støtte til å vurdere helsetilstandens utvikling og alvorlighetsgrad (score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Gi støtte til å ta beslutninger (ta nye målinger, kontakte lege, innlegges på høyere omsorgsnivå, </a:t>
            </a:r>
            <a:r>
              <a:rPr lang="nb-NO" dirty="0" err="1" smtClean="0"/>
              <a:t>etc</a:t>
            </a:r>
            <a:r>
              <a:rPr lang="nb-NO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2003" y="335266"/>
            <a:ext cx="2042337" cy="6767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6550" y="4111675"/>
            <a:ext cx="4261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/>
              <a:t>Er EWS-verktøy (TILT/MEWS/NEWS) </a:t>
            </a:r>
            <a:r>
              <a:rPr lang="nb-NO" b="1" dirty="0" smtClean="0"/>
              <a:t>også </a:t>
            </a:r>
          </a:p>
          <a:p>
            <a:r>
              <a:rPr lang="nb-NO" b="1" dirty="0" smtClean="0"/>
              <a:t>nyttig </a:t>
            </a:r>
            <a:r>
              <a:rPr lang="nb-NO" b="1" dirty="0"/>
              <a:t>i kommunehelsetjenesten?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805" y="3792588"/>
            <a:ext cx="1640976" cy="193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7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72206" y="148732"/>
            <a:ext cx="10058400" cy="1450757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Endringer i score ved akutt funksjonssvikt </a:t>
            </a:r>
            <a:br>
              <a:rPr lang="nb-NO" sz="4000" b="1" dirty="0" smtClean="0"/>
            </a:br>
            <a:r>
              <a:rPr lang="nb-NO" sz="4000" b="1" dirty="0" smtClean="0"/>
              <a:t>hos gamle  - foreløpige funn </a:t>
            </a:r>
            <a:r>
              <a:rPr lang="nb-NO" sz="1800" b="1" dirty="0" smtClean="0"/>
              <a:t>(5)</a:t>
            </a:r>
            <a:endParaRPr lang="nb-NO" sz="1800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517" y="286603"/>
            <a:ext cx="2042337" cy="676715"/>
          </a:xfrm>
          <a:prstGeom prst="rect">
            <a:avLst/>
          </a:prstGeom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25495"/>
              </p:ext>
            </p:extLst>
          </p:nvPr>
        </p:nvGraphicFramePr>
        <p:xfrm>
          <a:off x="1272206" y="1911928"/>
          <a:ext cx="8944139" cy="4282863"/>
        </p:xfrm>
        <a:graphic>
          <a:graphicData uri="http://schemas.openxmlformats.org/drawingml/2006/table">
            <a:tbl>
              <a:tblPr/>
              <a:tblGrid>
                <a:gridCol w="2062835">
                  <a:extLst>
                    <a:ext uri="{9D8B030D-6E8A-4147-A177-3AD203B41FA5}">
                      <a16:colId xmlns:a16="http://schemas.microsoft.com/office/drawing/2014/main" val="626062917"/>
                    </a:ext>
                  </a:extLst>
                </a:gridCol>
                <a:gridCol w="994052">
                  <a:extLst>
                    <a:ext uri="{9D8B030D-6E8A-4147-A177-3AD203B41FA5}">
                      <a16:colId xmlns:a16="http://schemas.microsoft.com/office/drawing/2014/main" val="175529186"/>
                    </a:ext>
                  </a:extLst>
                </a:gridCol>
                <a:gridCol w="661663">
                  <a:extLst>
                    <a:ext uri="{9D8B030D-6E8A-4147-A177-3AD203B41FA5}">
                      <a16:colId xmlns:a16="http://schemas.microsoft.com/office/drawing/2014/main" val="2945513347"/>
                    </a:ext>
                  </a:extLst>
                </a:gridCol>
                <a:gridCol w="661663">
                  <a:extLst>
                    <a:ext uri="{9D8B030D-6E8A-4147-A177-3AD203B41FA5}">
                      <a16:colId xmlns:a16="http://schemas.microsoft.com/office/drawing/2014/main" val="1156093384"/>
                    </a:ext>
                  </a:extLst>
                </a:gridCol>
                <a:gridCol w="662443">
                  <a:extLst>
                    <a:ext uri="{9D8B030D-6E8A-4147-A177-3AD203B41FA5}">
                      <a16:colId xmlns:a16="http://schemas.microsoft.com/office/drawing/2014/main" val="3917106126"/>
                    </a:ext>
                  </a:extLst>
                </a:gridCol>
                <a:gridCol w="551128">
                  <a:extLst>
                    <a:ext uri="{9D8B030D-6E8A-4147-A177-3AD203B41FA5}">
                      <a16:colId xmlns:a16="http://schemas.microsoft.com/office/drawing/2014/main" val="3305025738"/>
                    </a:ext>
                  </a:extLst>
                </a:gridCol>
                <a:gridCol w="551906">
                  <a:extLst>
                    <a:ext uri="{9D8B030D-6E8A-4147-A177-3AD203B41FA5}">
                      <a16:colId xmlns:a16="http://schemas.microsoft.com/office/drawing/2014/main" val="2631692691"/>
                    </a:ext>
                  </a:extLst>
                </a:gridCol>
                <a:gridCol w="551906">
                  <a:extLst>
                    <a:ext uri="{9D8B030D-6E8A-4147-A177-3AD203B41FA5}">
                      <a16:colId xmlns:a16="http://schemas.microsoft.com/office/drawing/2014/main" val="3353380960"/>
                    </a:ext>
                  </a:extLst>
                </a:gridCol>
                <a:gridCol w="551906">
                  <a:extLst>
                    <a:ext uri="{9D8B030D-6E8A-4147-A177-3AD203B41FA5}">
                      <a16:colId xmlns:a16="http://schemas.microsoft.com/office/drawing/2014/main" val="3256468646"/>
                    </a:ext>
                  </a:extLst>
                </a:gridCol>
                <a:gridCol w="551128">
                  <a:extLst>
                    <a:ext uri="{9D8B030D-6E8A-4147-A177-3AD203B41FA5}">
                      <a16:colId xmlns:a16="http://schemas.microsoft.com/office/drawing/2014/main" val="1259073445"/>
                    </a:ext>
                  </a:extLst>
                </a:gridCol>
                <a:gridCol w="551906">
                  <a:extLst>
                    <a:ext uri="{9D8B030D-6E8A-4147-A177-3AD203B41FA5}">
                      <a16:colId xmlns:a16="http://schemas.microsoft.com/office/drawing/2014/main" val="2935406212"/>
                    </a:ext>
                  </a:extLst>
                </a:gridCol>
                <a:gridCol w="591603">
                  <a:extLst>
                    <a:ext uri="{9D8B030D-6E8A-4147-A177-3AD203B41FA5}">
                      <a16:colId xmlns:a16="http://schemas.microsoft.com/office/drawing/2014/main" val="4283170206"/>
                    </a:ext>
                  </a:extLst>
                </a:gridCol>
              </a:tblGrid>
              <a:tr h="719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</a:rPr>
                        <a:t>TILT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n=174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n=116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</a:rPr>
                        <a:t>n=1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  <a:latin typeface="Times New Roman" panose="02020603050405020304" pitchFamily="18" charset="0"/>
                        </a:rPr>
                        <a:t>Gj.snitt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anose="02020603050405020304" pitchFamily="18" charset="0"/>
                        </a:rPr>
                        <a:t>TILT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</a:rPr>
                        <a:t>score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12231"/>
                  </a:ext>
                </a:extLst>
              </a:tr>
              <a:tr h="721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</a:rPr>
                        <a:t>Lege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</a:rPr>
                        <a:t>ble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</a:rPr>
                        <a:t>kontaktet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</a:rPr>
                        <a:t>148 (33.33)</a:t>
                      </a: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</a:rPr>
                        <a:t>2,25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57487"/>
                  </a:ext>
                </a:extLst>
              </a:tr>
              <a:tr h="668440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899160" algn="l"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Innlagt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sykehus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</a:p>
                    <a:p>
                      <a:pPr marL="899160" algn="l"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Sykehjem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/KØH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anose="02020603050405020304" pitchFamily="18" charset="0"/>
                        </a:rPr>
                        <a:t>46 </a:t>
                      </a: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</a:rPr>
                        <a:t>(31.08)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 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</a:rPr>
                        <a:t>2,93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10077"/>
                  </a:ext>
                </a:extLst>
              </a:tr>
              <a:tr h="70698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899160"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Behandlet</a:t>
                      </a: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</a:rPr>
                        <a:t>medikamentelt</a:t>
                      </a: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</a:rPr>
                        <a:t>hjemmet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</a:rPr>
                        <a:t>54 (36.48)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2,05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779732"/>
                  </a:ext>
                </a:extLst>
              </a:tr>
              <a:tr h="715034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899160"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Vurdert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til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 å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ikke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være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akutt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</a:rPr>
                        <a:t>syk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</a:rPr>
                        <a:t>48 (32.43)</a:t>
                      </a: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0,45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814861"/>
                  </a:ext>
                </a:extLst>
              </a:tr>
              <a:tr h="751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</a:rPr>
                        <a:t>Lege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</a:rPr>
                        <a:t>ble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</a:rPr>
                        <a:t> IKKE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</a:rPr>
                        <a:t>kontaktet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</a:rPr>
                        <a:t>296 (66,66)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</a:rPr>
                        <a:t>1,28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70" marR="56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48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5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2532" y="873495"/>
            <a:ext cx="10058400" cy="761367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Faktorer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assosiert</a:t>
            </a:r>
            <a:r>
              <a:rPr lang="en-US" sz="2400" b="1" dirty="0" smtClean="0"/>
              <a:t> med </a:t>
            </a:r>
            <a:r>
              <a:rPr lang="en-US" sz="2400" b="1" dirty="0" err="1" smtClean="0"/>
              <a:t>klinisk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respons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kommunalt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omsorgsnivå</a:t>
            </a:r>
            <a:r>
              <a:rPr lang="en-US" sz="2400" b="1" dirty="0" smtClean="0"/>
              <a:t> og </a:t>
            </a:r>
            <a:r>
              <a:rPr lang="en-US" sz="2400" b="1" dirty="0" err="1" smtClean="0"/>
              <a:t>død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err="1" smtClean="0"/>
              <a:t>tre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måneder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eller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flere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tilfeller</a:t>
            </a:r>
            <a:r>
              <a:rPr lang="en-US" sz="2400" b="1" dirty="0" smtClean="0"/>
              <a:t> med </a:t>
            </a:r>
            <a:r>
              <a:rPr lang="en-US" sz="2400" b="1" dirty="0" err="1" smtClean="0"/>
              <a:t>akutt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funksjonssvikt</a:t>
            </a:r>
            <a:r>
              <a:rPr lang="en-US" sz="2400" b="1" dirty="0" smtClean="0"/>
              <a:t> hos </a:t>
            </a:r>
            <a:r>
              <a:rPr lang="en-US" sz="2400" b="1" dirty="0" err="1" smtClean="0"/>
              <a:t>gamle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pasienter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mottar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hjemmesykepleie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Østre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Agder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foreløpige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funn</a:t>
            </a:r>
            <a:r>
              <a:rPr lang="en-US" sz="2400" b="1" dirty="0" smtClean="0"/>
              <a:t> </a:t>
            </a:r>
            <a:r>
              <a:rPr lang="en-US" sz="1600" b="1" dirty="0" smtClean="0"/>
              <a:t>(6)</a:t>
            </a:r>
            <a:endParaRPr lang="nb-NO" sz="1600" b="1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243" y="2247667"/>
            <a:ext cx="2588435" cy="2275849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418" y="2247667"/>
            <a:ext cx="2391630" cy="209267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788" y="2149120"/>
            <a:ext cx="2504255" cy="2191223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172532" y="5119988"/>
            <a:ext cx="972697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 smtClean="0"/>
              <a:t>Små endringer i score øker risiko for akutt behov </a:t>
            </a:r>
            <a:r>
              <a:rPr lang="nb-NO" sz="2000" dirty="0" smtClean="0"/>
              <a:t>for legetilsyn, </a:t>
            </a:r>
            <a:r>
              <a:rPr lang="nb-NO" sz="2000" dirty="0" smtClean="0"/>
              <a:t>høyere omsorgsnivå og </a:t>
            </a:r>
            <a:r>
              <a:rPr lang="nb-NO" sz="2000" dirty="0" smtClean="0"/>
              <a:t>død hos gamle pasienter i hjemmesykepleien med akutt funksjonssvikt!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64479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Kunnskapsbasert praksis</a:t>
            </a:r>
            <a:endParaRPr lang="nb-NO" b="1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1680" y="280849"/>
            <a:ext cx="2042337" cy="67671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176793" y="2194559"/>
            <a:ext cx="9899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TILT/MEWS </a:t>
            </a:r>
            <a:r>
              <a:rPr lang="nb-NO" dirty="0" smtClean="0"/>
              <a:t>er nyttig som </a:t>
            </a:r>
            <a:r>
              <a:rPr lang="nb-NO" b="1" dirty="0"/>
              <a:t>støtte</a:t>
            </a:r>
            <a:r>
              <a:rPr lang="nb-NO" dirty="0"/>
              <a:t> i kliniske </a:t>
            </a:r>
            <a:r>
              <a:rPr lang="nb-NO" dirty="0" smtClean="0"/>
              <a:t>vurderinger </a:t>
            </a:r>
            <a:r>
              <a:rPr lang="nb-NO" dirty="0"/>
              <a:t>og </a:t>
            </a:r>
            <a:r>
              <a:rPr lang="nb-NO" dirty="0" smtClean="0"/>
              <a:t>beslutninger ved akutt </a:t>
            </a:r>
            <a:r>
              <a:rPr lang="nb-NO" dirty="0" smtClean="0"/>
              <a:t>funksjonssvikt: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Små endringer i score predikerer behov for medisinsk behandling i hjemmet, KØH, sykehus</a:t>
            </a:r>
          </a:p>
          <a:p>
            <a:pPr marL="285750" indent="-285750">
              <a:buFontTx/>
              <a:buChar char="-"/>
            </a:pPr>
            <a:r>
              <a:rPr lang="nb-NO" dirty="0"/>
              <a:t>Små endringer i score predikerer </a:t>
            </a:r>
            <a:r>
              <a:rPr lang="nb-NO" dirty="0" smtClean="0"/>
              <a:t>risiko for </a:t>
            </a:r>
            <a:r>
              <a:rPr lang="nb-NO" dirty="0" smtClean="0"/>
              <a:t>død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ALLTID I KOMBINASJON MED:</a:t>
            </a:r>
            <a:endParaRPr lang="nb-NO" b="1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Kjennskap til </a:t>
            </a:r>
            <a:r>
              <a:rPr lang="nb-NO" dirty="0" smtClean="0"/>
              <a:t>pasienten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konteksten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/>
              <a:t>klinisk </a:t>
            </a:r>
            <a:r>
              <a:rPr lang="nb-NO" dirty="0" smtClean="0"/>
              <a:t>skjønn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 smtClean="0"/>
          </a:p>
          <a:p>
            <a:r>
              <a:rPr lang="nb-NO" sz="1600" b="1" dirty="0"/>
              <a:t>Det er behov for å tilpasse verktøyene til pasientgruppen </a:t>
            </a:r>
            <a:r>
              <a:rPr lang="nb-NO" sz="1600" b="1" dirty="0" smtClean="0"/>
              <a:t>og </a:t>
            </a:r>
            <a:r>
              <a:rPr lang="nb-NO" sz="1600" b="1" dirty="0"/>
              <a:t>kommunehelsetjenesten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0762" y="2832665"/>
            <a:ext cx="3148812" cy="31488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921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Referanser</a:t>
            </a:r>
            <a:endParaRPr lang="nb-NO" b="1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906" y="335266"/>
            <a:ext cx="2042337" cy="6767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97280" y="2061248"/>
            <a:ext cx="786384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1. Downey</a:t>
            </a:r>
            <a:r>
              <a:rPr lang="en-US" sz="1200" dirty="0"/>
              <a:t>, C. L., Tahir, W, </a:t>
            </a:r>
            <a:r>
              <a:rPr lang="en-US" sz="1200" dirty="0" err="1"/>
              <a:t>Randell</a:t>
            </a:r>
            <a:r>
              <a:rPr lang="en-US" sz="1200" dirty="0"/>
              <a:t>, R, </a:t>
            </a:r>
            <a:r>
              <a:rPr lang="en-US" sz="1200" dirty="0" err="1"/>
              <a:t>Brownc</a:t>
            </a:r>
            <a:r>
              <a:rPr lang="en-US" sz="1200" dirty="0"/>
              <a:t>, J.M, </a:t>
            </a:r>
            <a:r>
              <a:rPr lang="en-US" sz="1200" dirty="0" err="1"/>
              <a:t>Jaynea</a:t>
            </a:r>
            <a:r>
              <a:rPr lang="en-US" sz="1200" dirty="0"/>
              <a:t>, D.G. (2017). Strengths and limitations of early warning scores: A systematic review and narrative synthesis. International Journal of Nursing Studies, 76, 14.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2. Chester</a:t>
            </a:r>
            <a:r>
              <a:rPr lang="en-US" sz="1200" dirty="0"/>
              <a:t>, J. G. M. D. C., &amp; Rudolph, J. L. M. D. S. M. (2011). Vital Signs in Older Patients: Age-Related Changes. J Am Med Dir </a:t>
            </a:r>
            <a:r>
              <a:rPr lang="en-US" sz="1200" dirty="0" err="1"/>
              <a:t>Assoc</a:t>
            </a:r>
            <a:r>
              <a:rPr lang="en-US" sz="1200" dirty="0"/>
              <a:t>, 12(5), 337-343.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3. </a:t>
            </a:r>
            <a:r>
              <a:rPr lang="en-US" sz="1200" dirty="0" err="1" smtClean="0"/>
              <a:t>Churpek</a:t>
            </a:r>
            <a:r>
              <a:rPr lang="en-US" sz="1200" dirty="0"/>
              <a:t>, M. M., Yuen, T. C., Winslow, C., Hall, J., &amp; </a:t>
            </a:r>
            <a:r>
              <a:rPr lang="en-US" sz="1200" dirty="0" err="1"/>
              <a:t>Edelson</a:t>
            </a:r>
            <a:r>
              <a:rPr lang="en-US" sz="1200" dirty="0"/>
              <a:t>, D. P. (2015). Differences in Vital Signs Between Elderly and Nonelderly Patients Prior to Ward Cardiac Arrest. </a:t>
            </a:r>
            <a:r>
              <a:rPr lang="en-US" sz="1200" dirty="0" err="1"/>
              <a:t>Crit</a:t>
            </a:r>
            <a:r>
              <a:rPr lang="en-US" sz="1200" dirty="0"/>
              <a:t> Care Med, 43(4), 816-822. </a:t>
            </a:r>
            <a:r>
              <a:rPr lang="en-US" sz="1200" dirty="0" smtClean="0"/>
              <a:t>8</a:t>
            </a:r>
          </a:p>
          <a:p>
            <a:endParaRPr lang="en-US" sz="1200" dirty="0"/>
          </a:p>
          <a:p>
            <a:r>
              <a:rPr lang="en-US" sz="1200" dirty="0" smtClean="0"/>
              <a:t>4. Jeppestøl </a:t>
            </a:r>
            <a:r>
              <a:rPr lang="en-US" sz="1200" dirty="0"/>
              <a:t>K, </a:t>
            </a:r>
            <a:r>
              <a:rPr lang="en-US" sz="1200" dirty="0" err="1"/>
              <a:t>Kirkevold</a:t>
            </a:r>
            <a:r>
              <a:rPr lang="en-US" sz="1200" dirty="0"/>
              <a:t>, M, Bragstad, LB. Assessing acute functional decline in older patients in home nursing care settings using the Modified Early Warning Score: A qualitative study of nurses’ and general practitioners’ </a:t>
            </a:r>
            <a:r>
              <a:rPr lang="en-US" sz="1200" dirty="0" smtClean="0"/>
              <a:t>experiences. </a:t>
            </a:r>
            <a:r>
              <a:rPr lang="en-US" sz="1200" dirty="0"/>
              <a:t>International Journal of Older People Nursing </a:t>
            </a:r>
            <a:r>
              <a:rPr lang="en-US" sz="1200" dirty="0" smtClean="0"/>
              <a:t>2021(I </a:t>
            </a:r>
            <a:r>
              <a:rPr lang="en-US" sz="1200" dirty="0" err="1" smtClean="0"/>
              <a:t>revisjon</a:t>
            </a:r>
            <a:r>
              <a:rPr lang="en-US" sz="1200" dirty="0" smtClean="0"/>
              <a:t>)</a:t>
            </a:r>
          </a:p>
          <a:p>
            <a:endParaRPr lang="nb-NO" dirty="0" smtClean="0"/>
          </a:p>
          <a:p>
            <a:r>
              <a:rPr lang="nb-NO" sz="1200" dirty="0" smtClean="0"/>
              <a:t>5. Jeppestøl, K., Kirkevold, M., Bragstad, LK (2021). </a:t>
            </a:r>
            <a:r>
              <a:rPr lang="en-US" sz="1200" dirty="0" smtClean="0"/>
              <a:t>Exploring </a:t>
            </a:r>
            <a:r>
              <a:rPr lang="en-US" sz="1200" dirty="0"/>
              <a:t>vital signs and Modified Early Warning Scores in older home nursing care patients with acute functional decline: a prospective observational </a:t>
            </a:r>
            <a:r>
              <a:rPr lang="en-US" sz="1200" dirty="0" smtClean="0"/>
              <a:t>study (Under </a:t>
            </a:r>
            <a:r>
              <a:rPr lang="en-US" sz="1200" dirty="0" err="1" smtClean="0"/>
              <a:t>arbeid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r>
              <a:rPr lang="en-US" sz="1200" dirty="0"/>
              <a:t>6. </a:t>
            </a:r>
            <a:r>
              <a:rPr lang="en-US" sz="1200" dirty="0" smtClean="0"/>
              <a:t>Jeppestøl, K., Vitelli, V., </a:t>
            </a:r>
            <a:r>
              <a:rPr lang="en-US" sz="1200" dirty="0" err="1" smtClean="0"/>
              <a:t>Kirkevold</a:t>
            </a:r>
            <a:r>
              <a:rPr lang="en-US" sz="1200" dirty="0" smtClean="0"/>
              <a:t>, M., </a:t>
            </a:r>
            <a:r>
              <a:rPr lang="en-US" sz="1200" dirty="0" err="1" smtClean="0"/>
              <a:t>Brakstad</a:t>
            </a:r>
            <a:r>
              <a:rPr lang="en-US" sz="1200" dirty="0" smtClean="0"/>
              <a:t>, LK (2021). Factors </a:t>
            </a:r>
            <a:r>
              <a:rPr lang="en-US" sz="1200" dirty="0"/>
              <a:t>associated with care trajectory following acute functional decline in older home nursing care patients: a prospective observational </a:t>
            </a:r>
            <a:r>
              <a:rPr lang="en-US" sz="1200" dirty="0" smtClean="0"/>
              <a:t>study (Under </a:t>
            </a:r>
            <a:r>
              <a:rPr lang="en-US" sz="1200" dirty="0" err="1" smtClean="0"/>
              <a:t>arbeid</a:t>
            </a:r>
            <a:r>
              <a:rPr lang="en-US" sz="1200" dirty="0" smtClean="0"/>
              <a:t>)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3590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536323E58CFB4B97CEEBB09DB7575D" ma:contentTypeVersion="12" ma:contentTypeDescription="Opprett et nytt dokument." ma:contentTypeScope="" ma:versionID="2d4a9b0fdfb6e67a9d913e384a9b2a5c">
  <xsd:schema xmlns:xsd="http://www.w3.org/2001/XMLSchema" xmlns:xs="http://www.w3.org/2001/XMLSchema" xmlns:p="http://schemas.microsoft.com/office/2006/metadata/properties" xmlns:ns2="95498478-a88a-452f-8bb8-a47ba0e6caf1" xmlns:ns3="4c83f801-d599-46c6-b130-7095d001ab15" targetNamespace="http://schemas.microsoft.com/office/2006/metadata/properties" ma:root="true" ma:fieldsID="82589c895a7b4ca09741022f28619620" ns2:_="" ns3:_="">
    <xsd:import namespace="95498478-a88a-452f-8bb8-a47ba0e6caf1"/>
    <xsd:import namespace="4c83f801-d599-46c6-b130-7095d001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98478-a88a-452f-8bb8-a47ba0e6c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3f801-d599-46c6-b130-7095d001a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451297-FEE8-4277-A397-F89D2045B003}"/>
</file>

<file path=customXml/itemProps2.xml><?xml version="1.0" encoding="utf-8"?>
<ds:datastoreItem xmlns:ds="http://schemas.openxmlformats.org/officeDocument/2006/customXml" ds:itemID="{D1C78AFC-A1AD-405F-817D-31C8CCD6F487}"/>
</file>

<file path=customXml/itemProps3.xml><?xml version="1.0" encoding="utf-8"?>
<ds:datastoreItem xmlns:ds="http://schemas.openxmlformats.org/officeDocument/2006/customXml" ds:itemID="{060BB629-E331-47B1-85A5-C3EDE7E5921A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797</Words>
  <Application>Microsoft Office PowerPoint</Application>
  <PresentationFormat>Widescreen</PresentationFormat>
  <Paragraphs>209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Retrospekt</vt:lpstr>
      <vt:lpstr>Klinisk vurdering og beslutningstaking ved akutt funksjonssvikt i kommunehelsetjenesten</vt:lpstr>
      <vt:lpstr>Vitale tegn hos den gamle pasienten</vt:lpstr>
      <vt:lpstr>Hensikten med Early Warning Score</vt:lpstr>
      <vt:lpstr>Endringer i score ved akutt funksjonssvikt  hos gamle  - foreløpige funn (5)</vt:lpstr>
      <vt:lpstr>Faktorer assosiert med klinisk respons, kommunalt omsorgsnivå og død  tre måneder etter en eller flere tilfeller med akutt funksjonssvikt hos gamle pasienter som mottar hjemmesykepleie I Østre Agder – foreløpige funn (6)</vt:lpstr>
      <vt:lpstr>Kunnskapsbasert praksis</vt:lpstr>
      <vt:lpstr>Referanser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Klinisk vurdering og beslutningstaking -Tolke score og tiltak</dc:title>
  <dc:creator>Jeppestøl, Kristin</dc:creator>
  <cp:lastModifiedBy>Jeppestøl, Kristin</cp:lastModifiedBy>
  <cp:revision>49</cp:revision>
  <dcterms:created xsi:type="dcterms:W3CDTF">2021-04-19T05:55:44Z</dcterms:created>
  <dcterms:modified xsi:type="dcterms:W3CDTF">2021-04-29T08:13:26Z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0x0101000C536323E58CFB4B97CEEBB09DB7575D</vt:lpwstr>
  </property>
</Properties>
</file>