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1" r:id="rId4"/>
    <p:sldId id="262" r:id="rId5"/>
    <p:sldId id="264" r:id="rId6"/>
    <p:sldId id="257" r:id="rId7"/>
    <p:sldId id="258" r:id="rId8"/>
    <p:sldId id="259" r:id="rId9"/>
    <p:sldId id="260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08A16-A58D-4123-A07B-8FC3FB028561}" type="datetimeFigureOut">
              <a:rPr lang="nb-NO" smtClean="0"/>
              <a:t>29.04.2021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F14E-7D94-4C35-AE54-173C565FCB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169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08A16-A58D-4123-A07B-8FC3FB028561}" type="datetimeFigureOut">
              <a:rPr lang="nb-NO" smtClean="0"/>
              <a:t>29.04.2021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F14E-7D94-4C35-AE54-173C565FCB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7237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08A16-A58D-4123-A07B-8FC3FB028561}" type="datetimeFigureOut">
              <a:rPr lang="nb-NO" smtClean="0"/>
              <a:t>29.04.2021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F14E-7D94-4C35-AE54-173C565FCB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3770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08A16-A58D-4123-A07B-8FC3FB028561}" type="datetimeFigureOut">
              <a:rPr lang="nb-NO" smtClean="0"/>
              <a:t>29.04.2021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F14E-7D94-4C35-AE54-173C565FCB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1109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08A16-A58D-4123-A07B-8FC3FB028561}" type="datetimeFigureOut">
              <a:rPr lang="nb-NO" smtClean="0"/>
              <a:t>29.04.2021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F14E-7D94-4C35-AE54-173C565FCB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8093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08A16-A58D-4123-A07B-8FC3FB028561}" type="datetimeFigureOut">
              <a:rPr lang="nb-NO" smtClean="0"/>
              <a:t>29.04.2021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F14E-7D94-4C35-AE54-173C565FCB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8661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08A16-A58D-4123-A07B-8FC3FB028561}" type="datetimeFigureOut">
              <a:rPr lang="nb-NO" smtClean="0"/>
              <a:t>29.04.2021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F14E-7D94-4C35-AE54-173C565FCB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4817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08A16-A58D-4123-A07B-8FC3FB028561}" type="datetimeFigureOut">
              <a:rPr lang="nb-NO" smtClean="0"/>
              <a:t>29.04.2021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F14E-7D94-4C35-AE54-173C565FCB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732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08A16-A58D-4123-A07B-8FC3FB028561}" type="datetimeFigureOut">
              <a:rPr lang="nb-NO" smtClean="0"/>
              <a:t>29.04.2021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F14E-7D94-4C35-AE54-173C565FCB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8807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08A16-A58D-4123-A07B-8FC3FB028561}" type="datetimeFigureOut">
              <a:rPr lang="nb-NO" smtClean="0"/>
              <a:t>29.04.2021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F14E-7D94-4C35-AE54-173C565FCB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7831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08A16-A58D-4123-A07B-8FC3FB028561}" type="datetimeFigureOut">
              <a:rPr lang="nb-NO" smtClean="0"/>
              <a:t>29.04.2021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F14E-7D94-4C35-AE54-173C565FCB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5212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08A16-A58D-4123-A07B-8FC3FB028561}" type="datetimeFigureOut">
              <a:rPr lang="nb-NO" smtClean="0"/>
              <a:t>29.04.2021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4F14E-7D94-4C35-AE54-173C565FCB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8233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NEWS2 </a:t>
            </a:r>
            <a:br>
              <a:rPr lang="nb-NO" dirty="0" smtClean="0"/>
            </a:br>
            <a:r>
              <a:rPr lang="nb-NO" dirty="0" smtClean="0"/>
              <a:t>Respirasjon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Kurt Hatløy</a:t>
            </a:r>
          </a:p>
          <a:p>
            <a:r>
              <a:rPr lang="nb-NO" dirty="0" smtClean="0"/>
              <a:t>Lungesykepleier</a:t>
            </a:r>
          </a:p>
          <a:p>
            <a:r>
              <a:rPr lang="nb-NO" dirty="0" smtClean="0"/>
              <a:t>Fag/ass. </a:t>
            </a:r>
            <a:r>
              <a:rPr lang="nb-NO" dirty="0" err="1" smtClean="0"/>
              <a:t>Enh.leder</a:t>
            </a:r>
            <a:r>
              <a:rPr lang="nb-NO" dirty="0" smtClean="0"/>
              <a:t> </a:t>
            </a:r>
            <a:r>
              <a:rPr lang="nb-NO" dirty="0" err="1" smtClean="0"/>
              <a:t>Lungepost</a:t>
            </a:r>
            <a:r>
              <a:rPr lang="nb-NO" dirty="0" smtClean="0"/>
              <a:t> 1D SSK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94439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Hvorfor gir høy SpO2 økt News ved skala 2?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Signaliserer at pasienten ikke skal ha høy SpO2, men holde seg innenfor gitte rammer (88-92%).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84928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</a:t>
            </a:r>
            <a:r>
              <a:rPr lang="nb-NO" dirty="0" smtClean="0"/>
              <a:t>åling av respirasjonen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Spør alltid pasienten hvordan han/hun har det.</a:t>
            </a:r>
          </a:p>
          <a:p>
            <a:r>
              <a:rPr lang="nb-NO" dirty="0" smtClean="0"/>
              <a:t>Er pasienten endret?</a:t>
            </a:r>
          </a:p>
          <a:p>
            <a:r>
              <a:rPr lang="nb-NO" dirty="0" smtClean="0"/>
              <a:t>Endret bevissthet? (tegn på økt CO2)</a:t>
            </a:r>
          </a:p>
          <a:p>
            <a:r>
              <a:rPr lang="nb-NO" dirty="0" smtClean="0"/>
              <a:t>Farge på lepper/ansikt/fingre.</a:t>
            </a:r>
          </a:p>
          <a:p>
            <a:r>
              <a:rPr lang="nb-NO" dirty="0" smtClean="0"/>
              <a:t>Måle SpO2, primært på finger.</a:t>
            </a:r>
          </a:p>
          <a:p>
            <a:r>
              <a:rPr lang="nb-NO" dirty="0" smtClean="0"/>
              <a:t>Respirasjonsfrekvens, mål et helt minutt dersom mulighet.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813346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Feilkilder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Kalde fingre.</a:t>
            </a:r>
          </a:p>
          <a:p>
            <a:r>
              <a:rPr lang="nb-NO" dirty="0" smtClean="0"/>
              <a:t>Nedsatt sirkulasjon i ekstremiteter/fingre.</a:t>
            </a:r>
          </a:p>
          <a:p>
            <a:r>
              <a:rPr lang="nb-NO" dirty="0" smtClean="0"/>
              <a:t>Ujevn respirasjon- mål 1min!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98014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Respirasjon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Respirasjonen er med på gi et bilde på hvordan pasienten har det. </a:t>
            </a:r>
          </a:p>
          <a:p>
            <a:r>
              <a:rPr lang="nb-NO" dirty="0" smtClean="0"/>
              <a:t>Respirasjonsfrekvens og SpO2 er tallfestede målinger som kan fortelle noe om pasienten.</a:t>
            </a:r>
          </a:p>
          <a:p>
            <a:r>
              <a:rPr lang="nb-NO" dirty="0" smtClean="0"/>
              <a:t>Har pasienten endret hudfarge? Ujevn pusting? Hvesing? Respirasjonsmuskulatur?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14992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Respirasjonssvikt type 1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5731" lvl="0" indent="-395731" defTabSz="443991">
              <a:spcBef>
                <a:spcPts val="3400"/>
              </a:spcBef>
              <a:defRPr sz="1800">
                <a:solidFill>
                  <a:srgbClr val="000000"/>
                </a:solidFill>
              </a:defRPr>
            </a:pPr>
            <a:r>
              <a:rPr lang="nb-NO" dirty="0" err="1" smtClean="0">
                <a:solidFill>
                  <a:srgbClr val="535353"/>
                </a:solidFill>
              </a:rPr>
              <a:t>Oksygeneringssvikt</a:t>
            </a:r>
            <a:r>
              <a:rPr lang="nb-NO" dirty="0" smtClean="0">
                <a:solidFill>
                  <a:srgbClr val="535353"/>
                </a:solidFill>
              </a:rPr>
              <a:t> </a:t>
            </a:r>
          </a:p>
          <a:p>
            <a:pPr marL="395731" lvl="0" indent="-395731" defTabSz="443991">
              <a:spcBef>
                <a:spcPts val="3400"/>
              </a:spcBef>
              <a:defRPr sz="1800">
                <a:solidFill>
                  <a:srgbClr val="000000"/>
                </a:solidFill>
              </a:defRPr>
            </a:pPr>
            <a:r>
              <a:rPr lang="nb-NO" dirty="0" smtClean="0">
                <a:solidFill>
                  <a:srgbClr val="535353"/>
                </a:solidFill>
              </a:rPr>
              <a:t>Hyperventilasjon </a:t>
            </a:r>
            <a:r>
              <a:rPr lang="nb-NO" dirty="0">
                <a:solidFill>
                  <a:srgbClr val="535353"/>
                </a:solidFill>
              </a:rPr>
              <a:t>kan sørge for tilstrekkelig CO2 utlufting, men ikke tilstrekkelig </a:t>
            </a:r>
            <a:r>
              <a:rPr lang="nb-NO" dirty="0" err="1">
                <a:solidFill>
                  <a:srgbClr val="535353"/>
                </a:solidFill>
              </a:rPr>
              <a:t>oksygenering</a:t>
            </a:r>
            <a:r>
              <a:rPr lang="nb-NO" dirty="0" smtClean="0">
                <a:solidFill>
                  <a:srgbClr val="535353"/>
                </a:solidFill>
              </a:rPr>
              <a:t>.</a:t>
            </a:r>
          </a:p>
          <a:p>
            <a:pPr marL="395731" lvl="0" indent="-395731" defTabSz="443991">
              <a:spcBef>
                <a:spcPts val="3400"/>
              </a:spcBef>
              <a:defRPr sz="1800">
                <a:solidFill>
                  <a:srgbClr val="000000"/>
                </a:solidFill>
              </a:defRPr>
            </a:pPr>
            <a:r>
              <a:rPr lang="nb-NO" dirty="0" smtClean="0">
                <a:solidFill>
                  <a:srgbClr val="535353"/>
                </a:solidFill>
              </a:rPr>
              <a:t>Årsaker: Pneumoni, lungeødem, slimproblematikk, </a:t>
            </a:r>
            <a:r>
              <a:rPr lang="nb-NO" dirty="0" err="1" smtClean="0">
                <a:solidFill>
                  <a:srgbClr val="535353"/>
                </a:solidFill>
              </a:rPr>
              <a:t>hypoventilasjon</a:t>
            </a:r>
            <a:r>
              <a:rPr lang="nb-NO" dirty="0" smtClean="0">
                <a:solidFill>
                  <a:srgbClr val="535353"/>
                </a:solidFill>
              </a:rPr>
              <a:t>. </a:t>
            </a:r>
          </a:p>
          <a:p>
            <a:pPr marL="395731" lvl="0" indent="-395731" defTabSz="443991">
              <a:spcBef>
                <a:spcPts val="3400"/>
              </a:spcBef>
              <a:defRPr sz="1800">
                <a:solidFill>
                  <a:srgbClr val="000000"/>
                </a:solidFill>
              </a:defRPr>
            </a:pPr>
            <a:endParaRPr lang="nb-NO" dirty="0">
              <a:solidFill>
                <a:srgbClr val="535353"/>
              </a:solidFill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70144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Respirasjonssvikt type 2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nb-NO" dirty="0">
                <a:solidFill>
                  <a:srgbClr val="535353"/>
                </a:solidFill>
              </a:rPr>
              <a:t>Respirasjonssystemet svikter.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nb-NO" dirty="0" smtClean="0"/>
              <a:t>Belgsvikt </a:t>
            </a:r>
            <a:r>
              <a:rPr lang="nb-NO" dirty="0" smtClean="0">
                <a:solidFill>
                  <a:srgbClr val="535353"/>
                </a:solidFill>
              </a:rPr>
              <a:t>der </a:t>
            </a:r>
            <a:r>
              <a:rPr lang="nb-NO" dirty="0" smtClean="0">
                <a:solidFill>
                  <a:srgbClr val="535353"/>
                </a:solidFill>
              </a:rPr>
              <a:t>hyperventilasjon </a:t>
            </a:r>
            <a:r>
              <a:rPr lang="nb-NO" dirty="0">
                <a:solidFill>
                  <a:srgbClr val="535353"/>
                </a:solidFill>
              </a:rPr>
              <a:t>ikke </a:t>
            </a:r>
            <a:r>
              <a:rPr lang="nb-NO" dirty="0" smtClean="0">
                <a:solidFill>
                  <a:srgbClr val="535353"/>
                </a:solidFill>
              </a:rPr>
              <a:t>lenger </a:t>
            </a:r>
            <a:r>
              <a:rPr lang="nb-NO" dirty="0">
                <a:solidFill>
                  <a:srgbClr val="535353"/>
                </a:solidFill>
              </a:rPr>
              <a:t>er nok, </a:t>
            </a:r>
            <a:r>
              <a:rPr lang="nb-NO" dirty="0" smtClean="0">
                <a:solidFill>
                  <a:srgbClr val="535353"/>
                </a:solidFill>
              </a:rPr>
              <a:t>eller pasienten </a:t>
            </a:r>
            <a:r>
              <a:rPr lang="nb-NO" dirty="0">
                <a:solidFill>
                  <a:srgbClr val="535353"/>
                </a:solidFill>
              </a:rPr>
              <a:t>er for sliten </a:t>
            </a:r>
            <a:r>
              <a:rPr lang="nb-NO" dirty="0" smtClean="0">
                <a:solidFill>
                  <a:srgbClr val="535353"/>
                </a:solidFill>
              </a:rPr>
              <a:t>til </a:t>
            </a:r>
            <a:r>
              <a:rPr lang="nb-NO" dirty="0">
                <a:solidFill>
                  <a:srgbClr val="535353"/>
                </a:solidFill>
              </a:rPr>
              <a:t>å hyperventilere tilstrekkelig </a:t>
            </a:r>
            <a:r>
              <a:rPr lang="nb-NO" dirty="0" smtClean="0">
                <a:solidFill>
                  <a:srgbClr val="535353"/>
                </a:solidFill>
              </a:rPr>
              <a:t>til å </a:t>
            </a:r>
            <a:r>
              <a:rPr lang="nb-NO" dirty="0">
                <a:solidFill>
                  <a:srgbClr val="535353"/>
                </a:solidFill>
              </a:rPr>
              <a:t>lufte ut </a:t>
            </a:r>
            <a:r>
              <a:rPr lang="nb-NO" dirty="0" smtClean="0">
                <a:solidFill>
                  <a:srgbClr val="535353"/>
                </a:solidFill>
              </a:rPr>
              <a:t>CO2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nb-NO" sz="1800" dirty="0" err="1">
                <a:solidFill>
                  <a:srgbClr val="535353"/>
                </a:solidFill>
              </a:rPr>
              <a:t>Oksygeneringssvikt</a:t>
            </a:r>
            <a:r>
              <a:rPr lang="nb-NO" sz="1800" dirty="0">
                <a:solidFill>
                  <a:srgbClr val="535353"/>
                </a:solidFill>
              </a:rPr>
              <a:t> med </a:t>
            </a:r>
            <a:r>
              <a:rPr lang="nb-NO" sz="1800" dirty="0" err="1"/>
              <a:t>hyperkapni</a:t>
            </a:r>
            <a:r>
              <a:rPr lang="nb-NO" sz="1800" dirty="0" smtClean="0"/>
              <a:t>.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lang="nb-NO" sz="1800" dirty="0">
              <a:solidFill>
                <a:srgbClr val="535353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nb-NO" sz="1800" dirty="0" smtClean="0">
                <a:solidFill>
                  <a:srgbClr val="535353"/>
                </a:solidFill>
              </a:rPr>
              <a:t>Årsaker: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nb-NO" sz="1800" dirty="0">
                <a:solidFill>
                  <a:srgbClr val="535353"/>
                </a:solidFill>
              </a:rPr>
              <a:t>Alvorlig reduksjon av fungerende </a:t>
            </a:r>
            <a:r>
              <a:rPr lang="nb-NO" sz="1800" dirty="0" smtClean="0">
                <a:solidFill>
                  <a:srgbClr val="535353"/>
                </a:solidFill>
              </a:rPr>
              <a:t>lungevev (kols)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nb-NO" sz="1800" dirty="0" smtClean="0">
                <a:solidFill>
                  <a:srgbClr val="535353"/>
                </a:solidFill>
              </a:rPr>
              <a:t>Redusert belgfunksjon: </a:t>
            </a:r>
            <a:r>
              <a:rPr lang="nb-NO" sz="1800" dirty="0" err="1" smtClean="0">
                <a:solidFill>
                  <a:srgbClr val="535353"/>
                </a:solidFill>
              </a:rPr>
              <a:t>Nevromuskulære</a:t>
            </a:r>
            <a:r>
              <a:rPr lang="nb-NO" sz="1800" dirty="0" smtClean="0">
                <a:solidFill>
                  <a:srgbClr val="535353"/>
                </a:solidFill>
              </a:rPr>
              <a:t> sykdommer, </a:t>
            </a:r>
            <a:r>
              <a:rPr lang="nb-NO" sz="1800" dirty="0" err="1" smtClean="0">
                <a:solidFill>
                  <a:srgbClr val="535353"/>
                </a:solidFill>
              </a:rPr>
              <a:t>thorax</a:t>
            </a:r>
            <a:r>
              <a:rPr lang="nb-NO" sz="1800" dirty="0" smtClean="0">
                <a:solidFill>
                  <a:srgbClr val="535353"/>
                </a:solidFill>
              </a:rPr>
              <a:t> deformiteter, respirasjonssenter depresjon (opiater og benzo)</a:t>
            </a:r>
            <a:endParaRPr lang="nb-NO" sz="1800" dirty="0">
              <a:solidFill>
                <a:srgbClr val="53535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nb-NO" dirty="0">
              <a:solidFill>
                <a:srgbClr val="535353"/>
              </a:solidFill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09166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Akutt eller kronisk respirasjonssvikt type 1 eller 2.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13614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Skala 1 eller skala 2?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Skala 1 er standard.</a:t>
            </a:r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r>
              <a:rPr lang="nb-NO" dirty="0" err="1" smtClean="0"/>
              <a:t>Hyperkapnisk</a:t>
            </a:r>
            <a:r>
              <a:rPr lang="nb-NO" dirty="0" smtClean="0"/>
              <a:t> respirasjonssvikt = vanskeligheter med å lufte ut CO2. </a:t>
            </a:r>
          </a:p>
          <a:p>
            <a:r>
              <a:rPr lang="nb-NO" dirty="0" smtClean="0"/>
              <a:t>Kan skyldes Kols, muskelsykdommer (med ventilasjonssvikt). </a:t>
            </a:r>
            <a:endParaRPr lang="nb-NO" dirty="0"/>
          </a:p>
          <a:p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155" y="2604835"/>
            <a:ext cx="4482071" cy="1189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413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Hvem avgjør hvilken skala?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Legen avgjør hvilken skal som skal brukes.</a:t>
            </a:r>
          </a:p>
          <a:p>
            <a:r>
              <a:rPr lang="nb-NO" dirty="0" smtClean="0"/>
              <a:t>Dette kan komme frem i utskrivelsespapirer fra eks. sykehus, eller fastlege kan ta stilling til dette(?).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82202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Hvordan vet legen hvilken skal som skal brukes?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Det må tas blodgass, for å verifisere økt Co2 i arterielt blod.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9747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Skal alle personer med kols bruke samme skala?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Nei, ikke alle har </a:t>
            </a:r>
            <a:r>
              <a:rPr lang="nb-NO" dirty="0" err="1" smtClean="0"/>
              <a:t>hyperkapnisk</a:t>
            </a:r>
            <a:r>
              <a:rPr lang="nb-NO" dirty="0" smtClean="0"/>
              <a:t> respirasjonssvikt.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08064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C536323E58CFB4B97CEEBB09DB7575D" ma:contentTypeVersion="12" ma:contentTypeDescription="Opprett et nytt dokument." ma:contentTypeScope="" ma:versionID="2d4a9b0fdfb6e67a9d913e384a9b2a5c">
  <xsd:schema xmlns:xsd="http://www.w3.org/2001/XMLSchema" xmlns:xs="http://www.w3.org/2001/XMLSchema" xmlns:p="http://schemas.microsoft.com/office/2006/metadata/properties" xmlns:ns2="95498478-a88a-452f-8bb8-a47ba0e6caf1" xmlns:ns3="4c83f801-d599-46c6-b130-7095d001ab15" targetNamespace="http://schemas.microsoft.com/office/2006/metadata/properties" ma:root="true" ma:fieldsID="82589c895a7b4ca09741022f28619620" ns2:_="" ns3:_="">
    <xsd:import namespace="95498478-a88a-452f-8bb8-a47ba0e6caf1"/>
    <xsd:import namespace="4c83f801-d599-46c6-b130-7095d001ab1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498478-a88a-452f-8bb8-a47ba0e6ca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83f801-d599-46c6-b130-7095d001ab1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5B49D2A-CB4F-46E2-99EF-774D5A6377CD}"/>
</file>

<file path=customXml/itemProps2.xml><?xml version="1.0" encoding="utf-8"?>
<ds:datastoreItem xmlns:ds="http://schemas.openxmlformats.org/officeDocument/2006/customXml" ds:itemID="{9DEC0146-EC53-4BA8-B458-C437B444FB35}"/>
</file>

<file path=customXml/itemProps3.xml><?xml version="1.0" encoding="utf-8"?>
<ds:datastoreItem xmlns:ds="http://schemas.openxmlformats.org/officeDocument/2006/customXml" ds:itemID="{A6B3E9B5-49A6-4AD1-89ED-ACF2677E151D}"/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333</Words>
  <Application>Microsoft Office PowerPoint</Application>
  <PresentationFormat>Widescreen</PresentationFormat>
  <Paragraphs>48</Paragraphs>
  <Slides>12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Office-tema</vt:lpstr>
      <vt:lpstr>NEWS2  Respirasjon</vt:lpstr>
      <vt:lpstr>Respirasjon</vt:lpstr>
      <vt:lpstr>Respirasjonssvikt type 1</vt:lpstr>
      <vt:lpstr>Respirasjonssvikt type 2</vt:lpstr>
      <vt:lpstr>Akutt eller kronisk respirasjonssvikt type 1 eller 2.</vt:lpstr>
      <vt:lpstr>Skala 1 eller skala 2?</vt:lpstr>
      <vt:lpstr>Hvem avgjør hvilken skala?</vt:lpstr>
      <vt:lpstr>Hvordan vet legen hvilken skal som skal brukes?</vt:lpstr>
      <vt:lpstr>Skal alle personer med kols bruke samme skala?</vt:lpstr>
      <vt:lpstr>Hvorfor gir høy SpO2 økt News ved skala 2?</vt:lpstr>
      <vt:lpstr>Måling av respirasjonen</vt:lpstr>
      <vt:lpstr>Feilkilder</vt:lpstr>
    </vt:vector>
  </TitlesOfParts>
  <Company>Helse Sør-Øst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NEWS2 Respirasjon</dc:title>
  <dc:creator>Kurt Hatløy</dc:creator>
  <cp:lastModifiedBy>Kurt Hatløy</cp:lastModifiedBy>
  <cp:revision>9</cp:revision>
  <dcterms:created xsi:type="dcterms:W3CDTF">2021-03-23T11:25:13Z</dcterms:created>
  <dcterms:modified xsi:type="dcterms:W3CDTF">2021-04-29T08:00:42Z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0x0101000C536323E58CFB4B97CEEBB09DB7575D</vt:lpwstr>
  </property>
</Properties>
</file>