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3"/>
  </p:notesMasterIdLst>
  <p:handoutMasterIdLst>
    <p:handoutMasterId r:id="rId34"/>
  </p:handoutMasterIdLst>
  <p:sldIdLst>
    <p:sldId id="257" r:id="rId3"/>
    <p:sldId id="292" r:id="rId4"/>
    <p:sldId id="258" r:id="rId5"/>
    <p:sldId id="297" r:id="rId6"/>
    <p:sldId id="259" r:id="rId7"/>
    <p:sldId id="261" r:id="rId8"/>
    <p:sldId id="262" r:id="rId9"/>
    <p:sldId id="263" r:id="rId10"/>
    <p:sldId id="264" r:id="rId11"/>
    <p:sldId id="295" r:id="rId12"/>
    <p:sldId id="268" r:id="rId13"/>
    <p:sldId id="266" r:id="rId14"/>
    <p:sldId id="289" r:id="rId15"/>
    <p:sldId id="270" r:id="rId16"/>
    <p:sldId id="308" r:id="rId17"/>
    <p:sldId id="322" r:id="rId18"/>
    <p:sldId id="278" r:id="rId19"/>
    <p:sldId id="306" r:id="rId20"/>
    <p:sldId id="325" r:id="rId21"/>
    <p:sldId id="310" r:id="rId22"/>
    <p:sldId id="307" r:id="rId23"/>
    <p:sldId id="309" r:id="rId24"/>
    <p:sldId id="311" r:id="rId25"/>
    <p:sldId id="287" r:id="rId26"/>
    <p:sldId id="313" r:id="rId27"/>
    <p:sldId id="276" r:id="rId28"/>
    <p:sldId id="282" r:id="rId29"/>
    <p:sldId id="319" r:id="rId30"/>
    <p:sldId id="283" r:id="rId31"/>
    <p:sldId id="302" r:id="rId32"/>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93" autoAdjust="0"/>
  </p:normalViewPr>
  <p:slideViewPr>
    <p:cSldViewPr>
      <p:cViewPr varScale="1">
        <p:scale>
          <a:sx n="55" d="100"/>
          <a:sy n="55" d="100"/>
        </p:scale>
        <p:origin x="1600"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7D055B7-5B99-40C6-8E74-7B652552BC05}" type="datetimeFigureOut">
              <a:rPr lang="nb-NO" smtClean="0"/>
              <a:t>28.03.2022</a:t>
            </a:fld>
            <a:endParaRPr lang="nb-NO"/>
          </a:p>
        </p:txBody>
      </p:sp>
      <p:sp>
        <p:nvSpPr>
          <p:cNvPr id="4" name="Plassholder for bunn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E5ACEA9-DE24-4EED-923E-62A27024686C}" type="slidenum">
              <a:rPr lang="nb-NO" smtClean="0"/>
              <a:t>‹#›</a:t>
            </a:fld>
            <a:endParaRPr lang="nb-NO"/>
          </a:p>
        </p:txBody>
      </p:sp>
    </p:spTree>
    <p:extLst>
      <p:ext uri="{BB962C8B-B14F-4D97-AF65-F5344CB8AC3E}">
        <p14:creationId xmlns:p14="http://schemas.microsoft.com/office/powerpoint/2010/main" val="864595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F0DAB78-52AC-4573-85B8-B691F6ECEEC7}" type="datetimeFigureOut">
              <a:rPr lang="nb-NO" smtClean="0"/>
              <a:t>28.03.2022</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E2209FD-01F3-4B09-B216-085770F5386D}" type="slidenum">
              <a:rPr lang="nb-NO" smtClean="0"/>
              <a:t>‹#›</a:t>
            </a:fld>
            <a:endParaRPr lang="nb-NO"/>
          </a:p>
        </p:txBody>
      </p:sp>
    </p:spTree>
    <p:extLst>
      <p:ext uri="{BB962C8B-B14F-4D97-AF65-F5344CB8AC3E}">
        <p14:creationId xmlns:p14="http://schemas.microsoft.com/office/powerpoint/2010/main" val="390292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000" dirty="0"/>
          </a:p>
        </p:txBody>
      </p:sp>
      <p:sp>
        <p:nvSpPr>
          <p:cNvPr id="4" name="Plassholder for lysbildenummer 3"/>
          <p:cNvSpPr>
            <a:spLocks noGrp="1"/>
          </p:cNvSpPr>
          <p:nvPr>
            <p:ph type="sldNum" sz="quarter" idx="10"/>
          </p:nvPr>
        </p:nvSpPr>
        <p:spPr/>
        <p:txBody>
          <a:bodyPr/>
          <a:lstStyle/>
          <a:p>
            <a:fld id="{7E2209FD-01F3-4B09-B216-085770F5386D}" type="slidenum">
              <a:rPr lang="nb-NO" smtClean="0"/>
              <a:t>1</a:t>
            </a:fld>
            <a:endParaRPr lang="nb-NO"/>
          </a:p>
        </p:txBody>
      </p:sp>
    </p:spTree>
    <p:extLst>
      <p:ext uri="{BB962C8B-B14F-4D97-AF65-F5344CB8AC3E}">
        <p14:creationId xmlns:p14="http://schemas.microsoft.com/office/powerpoint/2010/main" val="114927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10</a:t>
            </a:fld>
            <a:endParaRPr lang="nb-NO"/>
          </a:p>
        </p:txBody>
      </p:sp>
    </p:spTree>
    <p:extLst>
      <p:ext uri="{BB962C8B-B14F-4D97-AF65-F5344CB8AC3E}">
        <p14:creationId xmlns:p14="http://schemas.microsoft.com/office/powerpoint/2010/main" val="2006011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11</a:t>
            </a:fld>
            <a:endParaRPr lang="nb-NO"/>
          </a:p>
        </p:txBody>
      </p:sp>
    </p:spTree>
    <p:extLst>
      <p:ext uri="{BB962C8B-B14F-4D97-AF65-F5344CB8AC3E}">
        <p14:creationId xmlns:p14="http://schemas.microsoft.com/office/powerpoint/2010/main" val="311696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nb-NO" sz="1800" b="0" i="1" u="none" strike="noStrike" kern="0" cap="none" spc="0" normalizeH="0" baseline="0" noProof="0" dirty="0">
              <a:ln>
                <a:noFill/>
              </a:ln>
              <a:solidFill>
                <a:srgbClr val="000000"/>
              </a:solidFill>
              <a:effectLst/>
              <a:uLnTx/>
              <a:uFillTx/>
              <a:latin typeface="Arial"/>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7E2209FD-01F3-4B09-B216-085770F5386D}" type="slidenum">
              <a:rPr lang="nb-NO" smtClean="0"/>
              <a:t>12</a:t>
            </a:fld>
            <a:endParaRPr lang="nb-NO"/>
          </a:p>
        </p:txBody>
      </p:sp>
    </p:spTree>
    <p:extLst>
      <p:ext uri="{BB962C8B-B14F-4D97-AF65-F5344CB8AC3E}">
        <p14:creationId xmlns:p14="http://schemas.microsoft.com/office/powerpoint/2010/main" val="111186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E2209FD-01F3-4B09-B216-085770F5386D}" type="slidenum">
              <a:rPr lang="nb-NO" smtClean="0"/>
              <a:t>13</a:t>
            </a:fld>
            <a:endParaRPr lang="nb-NO"/>
          </a:p>
        </p:txBody>
      </p:sp>
    </p:spTree>
    <p:extLst>
      <p:ext uri="{BB962C8B-B14F-4D97-AF65-F5344CB8AC3E}">
        <p14:creationId xmlns:p14="http://schemas.microsoft.com/office/powerpoint/2010/main" val="3056171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nb-NO" sz="2400" dirty="0"/>
          </a:p>
        </p:txBody>
      </p:sp>
      <p:sp>
        <p:nvSpPr>
          <p:cNvPr id="4" name="Plassholder for lysbildenummer 3"/>
          <p:cNvSpPr>
            <a:spLocks noGrp="1"/>
          </p:cNvSpPr>
          <p:nvPr>
            <p:ph type="sldNum" sz="quarter" idx="10"/>
          </p:nvPr>
        </p:nvSpPr>
        <p:spPr/>
        <p:txBody>
          <a:bodyPr/>
          <a:lstStyle/>
          <a:p>
            <a:fld id="{7E2209FD-01F3-4B09-B216-085770F5386D}" type="slidenum">
              <a:rPr lang="nb-NO" smtClean="0"/>
              <a:t>14</a:t>
            </a:fld>
            <a:endParaRPr lang="nb-NO"/>
          </a:p>
        </p:txBody>
      </p:sp>
    </p:spTree>
    <p:extLst>
      <p:ext uri="{BB962C8B-B14F-4D97-AF65-F5344CB8AC3E}">
        <p14:creationId xmlns:p14="http://schemas.microsoft.com/office/powerpoint/2010/main" val="2218820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15</a:t>
            </a:fld>
            <a:endParaRPr lang="nb-NO"/>
          </a:p>
        </p:txBody>
      </p:sp>
    </p:spTree>
    <p:extLst>
      <p:ext uri="{BB962C8B-B14F-4D97-AF65-F5344CB8AC3E}">
        <p14:creationId xmlns:p14="http://schemas.microsoft.com/office/powerpoint/2010/main" val="572811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E2209FD-01F3-4B09-B216-085770F5386D}" type="slidenum">
              <a:rPr lang="nb-NO" smtClean="0"/>
              <a:t>17</a:t>
            </a:fld>
            <a:endParaRPr lang="nb-NO"/>
          </a:p>
        </p:txBody>
      </p:sp>
    </p:spTree>
    <p:extLst>
      <p:ext uri="{BB962C8B-B14F-4D97-AF65-F5344CB8AC3E}">
        <p14:creationId xmlns:p14="http://schemas.microsoft.com/office/powerpoint/2010/main" val="1308934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18</a:t>
            </a:fld>
            <a:endParaRPr lang="nb-NO"/>
          </a:p>
        </p:txBody>
      </p:sp>
    </p:spTree>
    <p:extLst>
      <p:ext uri="{BB962C8B-B14F-4D97-AF65-F5344CB8AC3E}">
        <p14:creationId xmlns:p14="http://schemas.microsoft.com/office/powerpoint/2010/main" val="326763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20</a:t>
            </a:fld>
            <a:endParaRPr lang="nb-NO"/>
          </a:p>
        </p:txBody>
      </p:sp>
    </p:spTree>
    <p:extLst>
      <p:ext uri="{BB962C8B-B14F-4D97-AF65-F5344CB8AC3E}">
        <p14:creationId xmlns:p14="http://schemas.microsoft.com/office/powerpoint/2010/main" val="3961804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dirty="0"/>
          </a:p>
        </p:txBody>
      </p:sp>
      <p:sp>
        <p:nvSpPr>
          <p:cNvPr id="4" name="Plassholder for lysbildenummer 3"/>
          <p:cNvSpPr>
            <a:spLocks noGrp="1"/>
          </p:cNvSpPr>
          <p:nvPr>
            <p:ph type="sldNum" sz="quarter" idx="10"/>
          </p:nvPr>
        </p:nvSpPr>
        <p:spPr/>
        <p:txBody>
          <a:bodyPr/>
          <a:lstStyle/>
          <a:p>
            <a:fld id="{7E2209FD-01F3-4B09-B216-085770F5386D}" type="slidenum">
              <a:rPr lang="nb-NO" smtClean="0"/>
              <a:t>21</a:t>
            </a:fld>
            <a:endParaRPr lang="nb-NO"/>
          </a:p>
        </p:txBody>
      </p:sp>
    </p:spTree>
    <p:extLst>
      <p:ext uri="{BB962C8B-B14F-4D97-AF65-F5344CB8AC3E}">
        <p14:creationId xmlns:p14="http://schemas.microsoft.com/office/powerpoint/2010/main" val="255262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E2209FD-01F3-4B09-B216-085770F5386D}" type="slidenum">
              <a:rPr lang="nb-NO" smtClean="0"/>
              <a:t>2</a:t>
            </a:fld>
            <a:endParaRPr lang="nb-NO"/>
          </a:p>
        </p:txBody>
      </p:sp>
    </p:spTree>
    <p:extLst>
      <p:ext uri="{BB962C8B-B14F-4D97-AF65-F5344CB8AC3E}">
        <p14:creationId xmlns:p14="http://schemas.microsoft.com/office/powerpoint/2010/main" val="3875355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22</a:t>
            </a:fld>
            <a:endParaRPr lang="nb-NO"/>
          </a:p>
        </p:txBody>
      </p:sp>
    </p:spTree>
    <p:extLst>
      <p:ext uri="{BB962C8B-B14F-4D97-AF65-F5344CB8AC3E}">
        <p14:creationId xmlns:p14="http://schemas.microsoft.com/office/powerpoint/2010/main" val="3984812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23</a:t>
            </a:fld>
            <a:endParaRPr lang="nb-NO"/>
          </a:p>
        </p:txBody>
      </p:sp>
    </p:spTree>
    <p:extLst>
      <p:ext uri="{BB962C8B-B14F-4D97-AF65-F5344CB8AC3E}">
        <p14:creationId xmlns:p14="http://schemas.microsoft.com/office/powerpoint/2010/main" val="1658720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E2209FD-01F3-4B09-B216-085770F5386D}" type="slidenum">
              <a:rPr lang="nb-NO" smtClean="0"/>
              <a:t>24</a:t>
            </a:fld>
            <a:endParaRPr lang="nb-NO"/>
          </a:p>
        </p:txBody>
      </p:sp>
    </p:spTree>
    <p:extLst>
      <p:ext uri="{BB962C8B-B14F-4D97-AF65-F5344CB8AC3E}">
        <p14:creationId xmlns:p14="http://schemas.microsoft.com/office/powerpoint/2010/main" val="2771305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25</a:t>
            </a:fld>
            <a:endParaRPr lang="nb-NO"/>
          </a:p>
        </p:txBody>
      </p:sp>
    </p:spTree>
    <p:extLst>
      <p:ext uri="{BB962C8B-B14F-4D97-AF65-F5344CB8AC3E}">
        <p14:creationId xmlns:p14="http://schemas.microsoft.com/office/powerpoint/2010/main" val="1309047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26</a:t>
            </a:fld>
            <a:endParaRPr lang="nb-NO"/>
          </a:p>
        </p:txBody>
      </p:sp>
    </p:spTree>
    <p:extLst>
      <p:ext uri="{BB962C8B-B14F-4D97-AF65-F5344CB8AC3E}">
        <p14:creationId xmlns:p14="http://schemas.microsoft.com/office/powerpoint/2010/main" val="723099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27</a:t>
            </a:fld>
            <a:endParaRPr lang="nb-NO"/>
          </a:p>
        </p:txBody>
      </p:sp>
    </p:spTree>
    <p:extLst>
      <p:ext uri="{BB962C8B-B14F-4D97-AF65-F5344CB8AC3E}">
        <p14:creationId xmlns:p14="http://schemas.microsoft.com/office/powerpoint/2010/main" val="711648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28</a:t>
            </a:fld>
            <a:endParaRPr lang="nb-NO"/>
          </a:p>
        </p:txBody>
      </p:sp>
    </p:spTree>
    <p:extLst>
      <p:ext uri="{BB962C8B-B14F-4D97-AF65-F5344CB8AC3E}">
        <p14:creationId xmlns:p14="http://schemas.microsoft.com/office/powerpoint/2010/main" val="4095214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29</a:t>
            </a:fld>
            <a:endParaRPr lang="nb-NO"/>
          </a:p>
        </p:txBody>
      </p:sp>
    </p:spTree>
    <p:extLst>
      <p:ext uri="{BB962C8B-B14F-4D97-AF65-F5344CB8AC3E}">
        <p14:creationId xmlns:p14="http://schemas.microsoft.com/office/powerpoint/2010/main" val="2714486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30</a:t>
            </a:fld>
            <a:endParaRPr lang="nb-NO"/>
          </a:p>
        </p:txBody>
      </p:sp>
    </p:spTree>
    <p:extLst>
      <p:ext uri="{BB962C8B-B14F-4D97-AF65-F5344CB8AC3E}">
        <p14:creationId xmlns:p14="http://schemas.microsoft.com/office/powerpoint/2010/main" val="222275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E2209FD-01F3-4B09-B216-085770F5386D}" type="slidenum">
              <a:rPr lang="nb-NO" smtClean="0"/>
              <a:t>3</a:t>
            </a:fld>
            <a:endParaRPr lang="nb-NO"/>
          </a:p>
        </p:txBody>
      </p:sp>
    </p:spTree>
    <p:extLst>
      <p:ext uri="{BB962C8B-B14F-4D97-AF65-F5344CB8AC3E}">
        <p14:creationId xmlns:p14="http://schemas.microsoft.com/office/powerpoint/2010/main" val="305373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E2209FD-01F3-4B09-B216-085770F5386D}" type="slidenum">
              <a:rPr lang="nb-NO" smtClean="0"/>
              <a:t>4</a:t>
            </a:fld>
            <a:endParaRPr lang="nb-NO"/>
          </a:p>
        </p:txBody>
      </p:sp>
    </p:spTree>
    <p:extLst>
      <p:ext uri="{BB962C8B-B14F-4D97-AF65-F5344CB8AC3E}">
        <p14:creationId xmlns:p14="http://schemas.microsoft.com/office/powerpoint/2010/main" val="126964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5</a:t>
            </a:fld>
            <a:endParaRPr lang="nb-NO"/>
          </a:p>
        </p:txBody>
      </p:sp>
    </p:spTree>
    <p:extLst>
      <p:ext uri="{BB962C8B-B14F-4D97-AF65-F5344CB8AC3E}">
        <p14:creationId xmlns:p14="http://schemas.microsoft.com/office/powerpoint/2010/main" val="98949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2400" dirty="0"/>
          </a:p>
        </p:txBody>
      </p:sp>
      <p:sp>
        <p:nvSpPr>
          <p:cNvPr id="4" name="Plassholder for lysbildenummer 3"/>
          <p:cNvSpPr>
            <a:spLocks noGrp="1"/>
          </p:cNvSpPr>
          <p:nvPr>
            <p:ph type="sldNum" sz="quarter" idx="10"/>
          </p:nvPr>
        </p:nvSpPr>
        <p:spPr/>
        <p:txBody>
          <a:bodyPr/>
          <a:lstStyle/>
          <a:p>
            <a:fld id="{7E2209FD-01F3-4B09-B216-085770F5386D}" type="slidenum">
              <a:rPr lang="nb-NO" smtClean="0"/>
              <a:t>6</a:t>
            </a:fld>
            <a:endParaRPr lang="nb-NO"/>
          </a:p>
        </p:txBody>
      </p:sp>
    </p:spTree>
    <p:extLst>
      <p:ext uri="{BB962C8B-B14F-4D97-AF65-F5344CB8AC3E}">
        <p14:creationId xmlns:p14="http://schemas.microsoft.com/office/powerpoint/2010/main" val="360867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E2209FD-01F3-4B09-B216-085770F5386D}" type="slidenum">
              <a:rPr lang="nb-NO" smtClean="0"/>
              <a:t>7</a:t>
            </a:fld>
            <a:endParaRPr lang="nb-NO"/>
          </a:p>
        </p:txBody>
      </p:sp>
    </p:spTree>
    <p:extLst>
      <p:ext uri="{BB962C8B-B14F-4D97-AF65-F5344CB8AC3E}">
        <p14:creationId xmlns:p14="http://schemas.microsoft.com/office/powerpoint/2010/main" val="391226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8</a:t>
            </a:fld>
            <a:endParaRPr lang="nb-NO"/>
          </a:p>
        </p:txBody>
      </p:sp>
    </p:spTree>
    <p:extLst>
      <p:ext uri="{BB962C8B-B14F-4D97-AF65-F5344CB8AC3E}">
        <p14:creationId xmlns:p14="http://schemas.microsoft.com/office/powerpoint/2010/main" val="1398044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E2209FD-01F3-4B09-B216-085770F5386D}" type="slidenum">
              <a:rPr lang="nb-NO" smtClean="0"/>
              <a:t>9</a:t>
            </a:fld>
            <a:endParaRPr lang="nb-NO"/>
          </a:p>
        </p:txBody>
      </p:sp>
    </p:spTree>
    <p:extLst>
      <p:ext uri="{BB962C8B-B14F-4D97-AF65-F5344CB8AC3E}">
        <p14:creationId xmlns:p14="http://schemas.microsoft.com/office/powerpoint/2010/main" val="413670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3079" name="Picture 7" descr="tekn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914400" y="2286000"/>
            <a:ext cx="6248400" cy="1143000"/>
          </a:xfrm>
        </p:spPr>
        <p:txBody>
          <a:bodyPr/>
          <a:lstStyle>
            <a:lvl1pPr>
              <a:defRPr sz="2800">
                <a:solidFill>
                  <a:schemeClr val="bg1"/>
                </a:solidFill>
              </a:defRPr>
            </a:lvl1pPr>
          </a:lstStyle>
          <a:p>
            <a:pPr lvl="0"/>
            <a:r>
              <a:rPr lang="nb-NO" noProof="0"/>
              <a:t>Klikk for å redigere tittelstil</a:t>
            </a:r>
          </a:p>
        </p:txBody>
      </p:sp>
      <p:sp>
        <p:nvSpPr>
          <p:cNvPr id="3075" name="Rectangle 3"/>
          <p:cNvSpPr>
            <a:spLocks noGrp="1" noChangeArrowheads="1"/>
          </p:cNvSpPr>
          <p:nvPr>
            <p:ph type="subTitle" idx="1"/>
          </p:nvPr>
        </p:nvSpPr>
        <p:spPr>
          <a:xfrm>
            <a:off x="914400" y="3505200"/>
            <a:ext cx="4572000" cy="990600"/>
          </a:xfrm>
        </p:spPr>
        <p:txBody>
          <a:bodyPr/>
          <a:lstStyle>
            <a:lvl1pPr marL="0" indent="0">
              <a:buFontTx/>
              <a:buNone/>
              <a:defRPr sz="1600">
                <a:solidFill>
                  <a:schemeClr val="bg1"/>
                </a:solidFill>
              </a:defRPr>
            </a:lvl1pPr>
          </a:lstStyle>
          <a:p>
            <a:pPr lvl="0"/>
            <a:r>
              <a:rPr lang="nb-NO" noProof="0"/>
              <a:t>Klikk for å redigere undertittelstil i malen</a:t>
            </a:r>
          </a:p>
        </p:txBody>
      </p:sp>
      <p:sp>
        <p:nvSpPr>
          <p:cNvPr id="3076" name="Rectangle 4"/>
          <p:cNvSpPr>
            <a:spLocks noGrp="1" noChangeArrowheads="1"/>
          </p:cNvSpPr>
          <p:nvPr>
            <p:ph type="dt" sz="half" idx="2"/>
          </p:nvPr>
        </p:nvSpPr>
        <p:spPr>
          <a:xfrm>
            <a:off x="7618413" y="6477000"/>
            <a:ext cx="990600" cy="228600"/>
          </a:xfrm>
        </p:spPr>
        <p:txBody>
          <a:bodyPr/>
          <a:lstStyle>
            <a:lvl1pPr>
              <a:defRPr/>
            </a:lvl1pPr>
          </a:lstStyle>
          <a:p>
            <a:fld id="{1F350F6A-205A-4CAC-9579-317CAD93CF90}" type="datetime1">
              <a:rPr lang="nb-NO" smtClean="0">
                <a:solidFill>
                  <a:srgbClr val="000000"/>
                </a:solidFill>
              </a:rPr>
              <a:t>28.03.2022</a:t>
            </a:fld>
            <a:endParaRPr lang="nb-NO">
              <a:solidFill>
                <a:srgbClr val="000000"/>
              </a:solidFill>
            </a:endParaRPr>
          </a:p>
        </p:txBody>
      </p:sp>
    </p:spTree>
    <p:extLst>
      <p:ext uri="{BB962C8B-B14F-4D97-AF65-F5344CB8AC3E}">
        <p14:creationId xmlns:p14="http://schemas.microsoft.com/office/powerpoint/2010/main" val="280421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fld id="{254C1C9B-E1D4-4F6D-9A36-2D961AC039E5}" type="datetime1">
              <a:rPr lang="nb-NO" smtClean="0">
                <a:solidFill>
                  <a:srgbClr val="000000"/>
                </a:solidFill>
              </a:rPr>
              <a:t>28.03.2022</a:t>
            </a:fld>
            <a:endParaRPr lang="nb-NO">
              <a:solidFill>
                <a:srgbClr val="000000"/>
              </a:solidFill>
            </a:endParaRPr>
          </a:p>
        </p:txBody>
      </p:sp>
      <p:sp>
        <p:nvSpPr>
          <p:cNvPr id="5" name="Plassholder for bunntekst 4"/>
          <p:cNvSpPr>
            <a:spLocks noGrp="1"/>
          </p:cNvSpPr>
          <p:nvPr>
            <p:ph type="ftr" sz="quarter" idx="11"/>
          </p:nvPr>
        </p:nvSpPr>
        <p:spPr/>
        <p:txBody>
          <a:bodyPr/>
          <a:lstStyle>
            <a:lvl1pPr>
              <a:defRPr/>
            </a:lvl1pPr>
          </a:lstStyle>
          <a:p>
            <a:endParaRPr lang="nb-NO">
              <a:solidFill>
                <a:srgbClr val="000000"/>
              </a:solidFill>
            </a:endParaRPr>
          </a:p>
        </p:txBody>
      </p:sp>
      <p:sp>
        <p:nvSpPr>
          <p:cNvPr id="6" name="Plassholder for lysbildenummer 5"/>
          <p:cNvSpPr>
            <a:spLocks noGrp="1"/>
          </p:cNvSpPr>
          <p:nvPr>
            <p:ph type="sldNum" sz="quarter" idx="12"/>
          </p:nvPr>
        </p:nvSpPr>
        <p:spPr/>
        <p:txBody>
          <a:bodyPr/>
          <a:lstStyle>
            <a:lvl1pPr>
              <a:defRPr/>
            </a:lvl1pPr>
          </a:lstStyle>
          <a:p>
            <a:fld id="{4123F787-1D07-4F1A-B6D6-863F4FE4CE44}"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286733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1447800"/>
            <a:ext cx="1981200" cy="47244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85800" y="1447800"/>
            <a:ext cx="5791200" cy="4724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fld id="{CBD67564-E4D4-40E5-87C6-B8D995F7535B}" type="datetime1">
              <a:rPr lang="nb-NO" smtClean="0">
                <a:solidFill>
                  <a:srgbClr val="000000"/>
                </a:solidFill>
              </a:rPr>
              <a:t>28.03.2022</a:t>
            </a:fld>
            <a:endParaRPr lang="nb-NO">
              <a:solidFill>
                <a:srgbClr val="000000"/>
              </a:solidFill>
            </a:endParaRPr>
          </a:p>
        </p:txBody>
      </p:sp>
      <p:sp>
        <p:nvSpPr>
          <p:cNvPr id="5" name="Plassholder for bunntekst 4"/>
          <p:cNvSpPr>
            <a:spLocks noGrp="1"/>
          </p:cNvSpPr>
          <p:nvPr>
            <p:ph type="ftr" sz="quarter" idx="11"/>
          </p:nvPr>
        </p:nvSpPr>
        <p:spPr/>
        <p:txBody>
          <a:bodyPr/>
          <a:lstStyle>
            <a:lvl1pPr>
              <a:defRPr/>
            </a:lvl1pPr>
          </a:lstStyle>
          <a:p>
            <a:endParaRPr lang="nb-NO">
              <a:solidFill>
                <a:srgbClr val="000000"/>
              </a:solidFill>
            </a:endParaRPr>
          </a:p>
        </p:txBody>
      </p:sp>
      <p:sp>
        <p:nvSpPr>
          <p:cNvPr id="6" name="Plassholder for lysbildenummer 5"/>
          <p:cNvSpPr>
            <a:spLocks noGrp="1"/>
          </p:cNvSpPr>
          <p:nvPr>
            <p:ph type="sldNum" sz="quarter" idx="12"/>
          </p:nvPr>
        </p:nvSpPr>
        <p:spPr/>
        <p:txBody>
          <a:bodyPr/>
          <a:lstStyle>
            <a:lvl1pPr>
              <a:defRPr/>
            </a:lvl1pPr>
          </a:lstStyle>
          <a:p>
            <a:fld id="{7DA90C0F-572B-4375-A125-E4A79121F779}"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351884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4"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nb-NO" dirty="0" err="1"/>
              <a:t>kristiansand.kommune.no</a:t>
            </a:r>
            <a:endParaRPr lang="nb-NO" dirty="0"/>
          </a:p>
        </p:txBody>
      </p:sp>
      <p:sp>
        <p:nvSpPr>
          <p:cNvPr id="2" name="Tittel 1"/>
          <p:cNvSpPr>
            <a:spLocks noGrp="1"/>
          </p:cNvSpPr>
          <p:nvPr>
            <p:ph type="title"/>
          </p:nvPr>
        </p:nvSpPr>
        <p:spPr>
          <a:xfrm>
            <a:off x="447602" y="293915"/>
            <a:ext cx="8255867" cy="1189491"/>
          </a:xfrm>
        </p:spPr>
        <p:txBody>
          <a:bodyPr/>
          <a:lstStyle/>
          <a:p>
            <a:r>
              <a:rPr lang="nb-NO" dirty="0"/>
              <a:t>Klikk for å redigere tittelstil</a:t>
            </a:r>
          </a:p>
        </p:txBody>
      </p:sp>
      <p:sp>
        <p:nvSpPr>
          <p:cNvPr id="10" name="Plassholder for innhold 3"/>
          <p:cNvSpPr>
            <a:spLocks noGrp="1" noChangeAspect="1"/>
          </p:cNvSpPr>
          <p:nvPr>
            <p:ph sz="half" idx="2"/>
          </p:nvPr>
        </p:nvSpPr>
        <p:spPr>
          <a:xfrm>
            <a:off x="447602" y="1783564"/>
            <a:ext cx="8255867" cy="4058437"/>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10"/>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t>TEKNISK | Avdeling</a:t>
            </a:r>
            <a:endParaRPr lang="nb-NO" dirty="0"/>
          </a:p>
        </p:txBody>
      </p:sp>
      <p:sp>
        <p:nvSpPr>
          <p:cNvPr id="6" name="Plassholder for lysbildenummer 5"/>
          <p:cNvSpPr>
            <a:spLocks noGrp="1"/>
          </p:cNvSpPr>
          <p:nvPr>
            <p:ph type="sldNum" sz="quarter" idx="11"/>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fld id="{BFDF3A8E-453E-4B4B-AB88-B86EF6BE1967}" type="slidenum">
              <a:rPr lang="nb-NO" altLang="nb-NO"/>
              <a:pPr/>
              <a:t>‹#›</a:t>
            </a:fld>
            <a:endParaRPr lang="nb-NO" altLang="nb-NO"/>
          </a:p>
        </p:txBody>
      </p:sp>
    </p:spTree>
    <p:extLst>
      <p:ext uri="{BB962C8B-B14F-4D97-AF65-F5344CB8AC3E}">
        <p14:creationId xmlns:p14="http://schemas.microsoft.com/office/powerpoint/2010/main" val="169048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
    <p:spTree>
      <p:nvGrpSpPr>
        <p:cNvPr id="1" name=""/>
        <p:cNvGrpSpPr/>
        <p:nvPr/>
      </p:nvGrpSpPr>
      <p:grpSpPr>
        <a:xfrm>
          <a:off x="0" y="0"/>
          <a:ext cx="0" cy="0"/>
          <a:chOff x="0" y="0"/>
          <a:chExt cx="0" cy="0"/>
        </a:xfrm>
      </p:grpSpPr>
      <p:sp>
        <p:nvSpPr>
          <p:cNvPr id="4"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11" name="Tittel 1"/>
          <p:cNvSpPr>
            <a:spLocks noGrp="1"/>
          </p:cNvSpPr>
          <p:nvPr>
            <p:ph type="ctrTitle"/>
          </p:nvPr>
        </p:nvSpPr>
        <p:spPr>
          <a:xfrm>
            <a:off x="440531" y="1385738"/>
            <a:ext cx="8262938" cy="1265810"/>
          </a:xfrm>
        </p:spPr>
        <p:txBody>
          <a:bodyPr>
            <a:normAutofit/>
          </a:bodyPr>
          <a:lstStyle>
            <a:lvl1pPr algn="l">
              <a:defRPr sz="5000"/>
            </a:lvl1pPr>
          </a:lstStyle>
          <a:p>
            <a:r>
              <a:rPr lang="nb-NO" dirty="0"/>
              <a:t>Klikk for å redigere tittelstil</a:t>
            </a:r>
          </a:p>
        </p:txBody>
      </p:sp>
      <p:sp>
        <p:nvSpPr>
          <p:cNvPr id="12" name="Undertittel 2"/>
          <p:cNvSpPr>
            <a:spLocks noGrp="1"/>
          </p:cNvSpPr>
          <p:nvPr>
            <p:ph type="subTitle" idx="1"/>
          </p:nvPr>
        </p:nvSpPr>
        <p:spPr>
          <a:xfrm>
            <a:off x="440531" y="2743623"/>
            <a:ext cx="826293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5" name="Plassholder for bunntekst 4"/>
          <p:cNvSpPr>
            <a:spLocks noGrp="1"/>
          </p:cNvSpPr>
          <p:nvPr>
            <p:ph type="ftr" sz="quarter" idx="10"/>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6" name="Plassholder for lysbildenummer 5"/>
          <p:cNvSpPr>
            <a:spLocks noGrp="1"/>
          </p:cNvSpPr>
          <p:nvPr>
            <p:ph type="sldNum" sz="quarter" idx="11"/>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95456C73-0486-4215-A8A4-2D7E4FCE639F}"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91701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4"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2" name="Tittel 1"/>
          <p:cNvSpPr>
            <a:spLocks noGrp="1"/>
          </p:cNvSpPr>
          <p:nvPr>
            <p:ph type="title"/>
          </p:nvPr>
        </p:nvSpPr>
        <p:spPr>
          <a:xfrm>
            <a:off x="447602" y="293915"/>
            <a:ext cx="8255867" cy="1189491"/>
          </a:xfrm>
        </p:spPr>
        <p:txBody>
          <a:bodyPr/>
          <a:lstStyle/>
          <a:p>
            <a:r>
              <a:rPr lang="nb-NO" dirty="0"/>
              <a:t>Klikk for å redigere tittelstil</a:t>
            </a:r>
          </a:p>
        </p:txBody>
      </p:sp>
      <p:sp>
        <p:nvSpPr>
          <p:cNvPr id="10" name="Plassholder for innhold 3"/>
          <p:cNvSpPr>
            <a:spLocks noGrp="1" noChangeAspect="1"/>
          </p:cNvSpPr>
          <p:nvPr>
            <p:ph sz="half" idx="2"/>
          </p:nvPr>
        </p:nvSpPr>
        <p:spPr>
          <a:xfrm>
            <a:off x="447602" y="1783564"/>
            <a:ext cx="8255867" cy="4058437"/>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10"/>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6" name="Plassholder for lysbildenummer 5"/>
          <p:cNvSpPr>
            <a:spLocks noGrp="1"/>
          </p:cNvSpPr>
          <p:nvPr>
            <p:ph type="sldNum" sz="quarter" idx="11"/>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BFDF3A8E-453E-4B4B-AB88-B86EF6BE1967}"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3138255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2" name="Tittel 1"/>
          <p:cNvSpPr>
            <a:spLocks noGrp="1"/>
          </p:cNvSpPr>
          <p:nvPr>
            <p:ph type="title"/>
          </p:nvPr>
        </p:nvSpPr>
        <p:spPr>
          <a:xfrm>
            <a:off x="447601" y="263950"/>
            <a:ext cx="8255867" cy="1210658"/>
          </a:xfrm>
        </p:spPr>
        <p:txBody>
          <a:bodyPr/>
          <a:lstStyle/>
          <a:p>
            <a:r>
              <a:rPr lang="nb-NO"/>
              <a:t>Klikk for å redigere tittelstil</a:t>
            </a:r>
          </a:p>
        </p:txBody>
      </p:sp>
      <p:sp>
        <p:nvSpPr>
          <p:cNvPr id="9" name="Plassholder for bilde 2"/>
          <p:cNvSpPr>
            <a:spLocks noGrp="1"/>
          </p:cNvSpPr>
          <p:nvPr>
            <p:ph type="pic" idx="1"/>
          </p:nvPr>
        </p:nvSpPr>
        <p:spPr>
          <a:xfrm>
            <a:off x="447602" y="1773238"/>
            <a:ext cx="8255867" cy="40687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5" name="Plassholder for bunntekst 4"/>
          <p:cNvSpPr>
            <a:spLocks noGrp="1"/>
          </p:cNvSpPr>
          <p:nvPr>
            <p:ph type="ftr" sz="quarter" idx="10"/>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6" name="Plassholder for lysbildenummer 5"/>
          <p:cNvSpPr>
            <a:spLocks noGrp="1"/>
          </p:cNvSpPr>
          <p:nvPr>
            <p:ph type="sldNum" sz="quarter" idx="11"/>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15336A65-8756-488A-A825-6BFD30617C13}"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134827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nhold">
    <p:spTree>
      <p:nvGrpSpPr>
        <p:cNvPr id="1" name=""/>
        <p:cNvGrpSpPr/>
        <p:nvPr/>
      </p:nvGrpSpPr>
      <p:grpSpPr>
        <a:xfrm>
          <a:off x="0" y="0"/>
          <a:ext cx="0" cy="0"/>
          <a:chOff x="0" y="0"/>
          <a:chExt cx="0" cy="0"/>
        </a:xfrm>
      </p:grpSpPr>
      <p:sp>
        <p:nvSpPr>
          <p:cNvPr id="3"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4" name="Plassholder for innhold 3"/>
          <p:cNvSpPr>
            <a:spLocks noGrp="1"/>
          </p:cNvSpPr>
          <p:nvPr>
            <p:ph sz="quarter" idx="13"/>
          </p:nvPr>
        </p:nvSpPr>
        <p:spPr>
          <a:xfrm>
            <a:off x="447602" y="1093510"/>
            <a:ext cx="8255867" cy="4748491"/>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14"/>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6" name="Plassholder for lysbildenummer 5"/>
          <p:cNvSpPr>
            <a:spLocks noGrp="1"/>
          </p:cNvSpPr>
          <p:nvPr>
            <p:ph type="sldNum" sz="quarter" idx="15"/>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5DCE6470-841F-4A06-A823-4050055104B6}"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3248726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ilde">
    <p:spTree>
      <p:nvGrpSpPr>
        <p:cNvPr id="1" name=""/>
        <p:cNvGrpSpPr/>
        <p:nvPr/>
      </p:nvGrpSpPr>
      <p:grpSpPr>
        <a:xfrm>
          <a:off x="0" y="0"/>
          <a:ext cx="0" cy="0"/>
          <a:chOff x="0" y="0"/>
          <a:chExt cx="0" cy="0"/>
        </a:xfrm>
      </p:grpSpPr>
      <p:sp>
        <p:nvSpPr>
          <p:cNvPr id="3"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9" name="Plassholder for bilde 2"/>
          <p:cNvSpPr>
            <a:spLocks noGrp="1"/>
          </p:cNvSpPr>
          <p:nvPr>
            <p:ph type="pic" idx="1"/>
          </p:nvPr>
        </p:nvSpPr>
        <p:spPr>
          <a:xfrm>
            <a:off x="447602" y="558703"/>
            <a:ext cx="8255867" cy="52832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bunntekst 4"/>
          <p:cNvSpPr>
            <a:spLocks noGrp="1"/>
          </p:cNvSpPr>
          <p:nvPr>
            <p:ph type="ftr" sz="quarter" idx="10"/>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5" name="Plassholder for lysbildenummer 5"/>
          <p:cNvSpPr>
            <a:spLocks noGrp="1"/>
          </p:cNvSpPr>
          <p:nvPr>
            <p:ph type="sldNum" sz="quarter" idx="11"/>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94F3F708-9EA1-4341-89DE-467104C756C4}"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2055626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Innhold 2 spalter">
    <p:spTree>
      <p:nvGrpSpPr>
        <p:cNvPr id="1" name=""/>
        <p:cNvGrpSpPr/>
        <p:nvPr/>
      </p:nvGrpSpPr>
      <p:grpSpPr>
        <a:xfrm>
          <a:off x="0" y="0"/>
          <a:ext cx="0" cy="0"/>
          <a:chOff x="0" y="0"/>
          <a:chExt cx="0" cy="0"/>
        </a:xfrm>
      </p:grpSpPr>
      <p:sp>
        <p:nvSpPr>
          <p:cNvPr id="5"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2" name="Tittel 1"/>
          <p:cNvSpPr>
            <a:spLocks noGrp="1"/>
          </p:cNvSpPr>
          <p:nvPr>
            <p:ph type="title"/>
          </p:nvPr>
        </p:nvSpPr>
        <p:spPr>
          <a:xfrm>
            <a:off x="447601" y="179110"/>
            <a:ext cx="8255867" cy="1314353"/>
          </a:xfrm>
        </p:spPr>
        <p:txBody>
          <a:bodyPr/>
          <a:lstStyle/>
          <a:p>
            <a:r>
              <a:rPr lang="nb-NO"/>
              <a:t>Klikk for å redigere tittelstil</a:t>
            </a:r>
          </a:p>
        </p:txBody>
      </p:sp>
      <p:sp>
        <p:nvSpPr>
          <p:cNvPr id="3" name="Plassholder for innhold 2"/>
          <p:cNvSpPr>
            <a:spLocks noGrp="1"/>
          </p:cNvSpPr>
          <p:nvPr>
            <p:ph sz="half" idx="1"/>
          </p:nvPr>
        </p:nvSpPr>
        <p:spPr>
          <a:xfrm>
            <a:off x="447602" y="1782666"/>
            <a:ext cx="4043436" cy="4059335"/>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652963" y="1782666"/>
            <a:ext cx="4050506" cy="4059335"/>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4"/>
          <p:cNvSpPr>
            <a:spLocks noGrp="1"/>
          </p:cNvSpPr>
          <p:nvPr>
            <p:ph type="ftr" sz="quarter" idx="10"/>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7" name="Plassholder for lysbildenummer 5"/>
          <p:cNvSpPr>
            <a:spLocks noGrp="1"/>
          </p:cNvSpPr>
          <p:nvPr>
            <p:ph type="sldNum" sz="quarter" idx="11"/>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5AD02A94-D7F5-44FB-9CAE-848C04FAF6A1}"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2974658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nnhold og bilde">
    <p:spTree>
      <p:nvGrpSpPr>
        <p:cNvPr id="1" name=""/>
        <p:cNvGrpSpPr/>
        <p:nvPr/>
      </p:nvGrpSpPr>
      <p:grpSpPr>
        <a:xfrm>
          <a:off x="0" y="0"/>
          <a:ext cx="0" cy="0"/>
          <a:chOff x="0" y="0"/>
          <a:chExt cx="0" cy="0"/>
        </a:xfrm>
      </p:grpSpPr>
      <p:sp>
        <p:nvSpPr>
          <p:cNvPr id="5"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2" name="Tittel 1"/>
          <p:cNvSpPr>
            <a:spLocks noGrp="1"/>
          </p:cNvSpPr>
          <p:nvPr>
            <p:ph type="title"/>
          </p:nvPr>
        </p:nvSpPr>
        <p:spPr>
          <a:xfrm>
            <a:off x="447601" y="50259"/>
            <a:ext cx="8255867" cy="1433777"/>
          </a:xfrm>
        </p:spPr>
        <p:txBody>
          <a:bodyPr/>
          <a:lstStyle/>
          <a:p>
            <a:r>
              <a:rPr lang="nb-NO"/>
              <a:t>Klikk for å redigere tittelstil</a:t>
            </a:r>
          </a:p>
        </p:txBody>
      </p:sp>
      <p:sp>
        <p:nvSpPr>
          <p:cNvPr id="3" name="Plassholder for innhold 2"/>
          <p:cNvSpPr>
            <a:spLocks noGrp="1"/>
          </p:cNvSpPr>
          <p:nvPr>
            <p:ph sz="half" idx="1"/>
          </p:nvPr>
        </p:nvSpPr>
        <p:spPr>
          <a:xfrm>
            <a:off x="447601" y="1782666"/>
            <a:ext cx="4043437" cy="4059335"/>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ilde 5"/>
          <p:cNvSpPr>
            <a:spLocks noGrp="1"/>
          </p:cNvSpPr>
          <p:nvPr>
            <p:ph type="pic" sz="quarter" idx="13"/>
          </p:nvPr>
        </p:nvSpPr>
        <p:spPr>
          <a:xfrm>
            <a:off x="4652963" y="1773240"/>
            <a:ext cx="4050507" cy="4068761"/>
          </a:xfrm>
        </p:spPr>
        <p:txBody>
          <a:bodyPr rtlCol="0">
            <a:normAutofit/>
          </a:bodyPr>
          <a:lstStyle/>
          <a:p>
            <a:pPr lvl="0"/>
            <a:endParaRPr lang="nb-NO" noProof="0"/>
          </a:p>
        </p:txBody>
      </p:sp>
      <p:sp>
        <p:nvSpPr>
          <p:cNvPr id="7" name="Plassholder for bunntekst 4"/>
          <p:cNvSpPr>
            <a:spLocks noGrp="1"/>
          </p:cNvSpPr>
          <p:nvPr>
            <p:ph type="ftr" sz="quarter" idx="14"/>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8" name="Plassholder for lysbildenummer 5"/>
          <p:cNvSpPr>
            <a:spLocks noGrp="1"/>
          </p:cNvSpPr>
          <p:nvPr>
            <p:ph type="sldNum" sz="quarter" idx="15"/>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691A6A46-55D0-47D1-A6B8-22E543FFB2BE}"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339449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fld id="{1DA5A108-378F-47C3-A130-AE8A73C98A88}" type="datetime1">
              <a:rPr lang="nb-NO" smtClean="0">
                <a:solidFill>
                  <a:srgbClr val="000000"/>
                </a:solidFill>
              </a:rPr>
              <a:t>28.03.2022</a:t>
            </a:fld>
            <a:endParaRPr lang="nb-NO">
              <a:solidFill>
                <a:srgbClr val="000000"/>
              </a:solidFill>
            </a:endParaRPr>
          </a:p>
        </p:txBody>
      </p:sp>
      <p:sp>
        <p:nvSpPr>
          <p:cNvPr id="5" name="Plassholder for bunntekst 4"/>
          <p:cNvSpPr>
            <a:spLocks noGrp="1"/>
          </p:cNvSpPr>
          <p:nvPr>
            <p:ph type="ftr" sz="quarter" idx="11"/>
          </p:nvPr>
        </p:nvSpPr>
        <p:spPr/>
        <p:txBody>
          <a:bodyPr/>
          <a:lstStyle>
            <a:lvl1pPr>
              <a:defRPr/>
            </a:lvl1pPr>
          </a:lstStyle>
          <a:p>
            <a:endParaRPr lang="nb-NO">
              <a:solidFill>
                <a:srgbClr val="000000"/>
              </a:solidFill>
            </a:endParaRPr>
          </a:p>
        </p:txBody>
      </p:sp>
      <p:sp>
        <p:nvSpPr>
          <p:cNvPr id="6" name="Plassholder for lysbildenummer 5"/>
          <p:cNvSpPr>
            <a:spLocks noGrp="1"/>
          </p:cNvSpPr>
          <p:nvPr>
            <p:ph type="sldNum" sz="quarter" idx="12"/>
          </p:nvPr>
        </p:nvSpPr>
        <p:spPr/>
        <p:txBody>
          <a:bodyPr/>
          <a:lstStyle>
            <a:lvl1pPr>
              <a:defRPr/>
            </a:lvl1pPr>
          </a:lstStyle>
          <a:p>
            <a:fld id="{E4063031-7FD6-442E-B5B4-5446FB22D238}"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386989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ilde og innhold">
    <p:spTree>
      <p:nvGrpSpPr>
        <p:cNvPr id="1" name=""/>
        <p:cNvGrpSpPr/>
        <p:nvPr/>
      </p:nvGrpSpPr>
      <p:grpSpPr>
        <a:xfrm>
          <a:off x="0" y="0"/>
          <a:ext cx="0" cy="0"/>
          <a:chOff x="0" y="0"/>
          <a:chExt cx="0" cy="0"/>
        </a:xfrm>
      </p:grpSpPr>
      <p:sp>
        <p:nvSpPr>
          <p:cNvPr id="5"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2" name="Tittel 1"/>
          <p:cNvSpPr>
            <a:spLocks noGrp="1"/>
          </p:cNvSpPr>
          <p:nvPr>
            <p:ph type="title"/>
          </p:nvPr>
        </p:nvSpPr>
        <p:spPr>
          <a:xfrm>
            <a:off x="447601" y="50259"/>
            <a:ext cx="8255867" cy="1433777"/>
          </a:xfrm>
        </p:spPr>
        <p:txBody>
          <a:bodyPr/>
          <a:lstStyle/>
          <a:p>
            <a:r>
              <a:rPr lang="nb-NO"/>
              <a:t>Klikk for å redigere tittelstil</a:t>
            </a:r>
          </a:p>
        </p:txBody>
      </p:sp>
      <p:sp>
        <p:nvSpPr>
          <p:cNvPr id="3" name="Plassholder for innhold 2"/>
          <p:cNvSpPr>
            <a:spLocks noGrp="1"/>
          </p:cNvSpPr>
          <p:nvPr>
            <p:ph sz="half" idx="1"/>
          </p:nvPr>
        </p:nvSpPr>
        <p:spPr>
          <a:xfrm>
            <a:off x="4652963" y="1773238"/>
            <a:ext cx="4050506" cy="4068762"/>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ilde 5"/>
          <p:cNvSpPr>
            <a:spLocks noGrp="1"/>
          </p:cNvSpPr>
          <p:nvPr>
            <p:ph type="pic" sz="quarter" idx="13"/>
          </p:nvPr>
        </p:nvSpPr>
        <p:spPr>
          <a:xfrm>
            <a:off x="447602" y="1782666"/>
            <a:ext cx="4043436" cy="4059335"/>
          </a:xfrm>
        </p:spPr>
        <p:txBody>
          <a:bodyPr rtlCol="0">
            <a:normAutofit/>
          </a:bodyPr>
          <a:lstStyle/>
          <a:p>
            <a:pPr lvl="0"/>
            <a:endParaRPr lang="nb-NO" noProof="0"/>
          </a:p>
        </p:txBody>
      </p:sp>
      <p:sp>
        <p:nvSpPr>
          <p:cNvPr id="7" name="Plassholder for bunntekst 4"/>
          <p:cNvSpPr>
            <a:spLocks noGrp="1"/>
          </p:cNvSpPr>
          <p:nvPr>
            <p:ph type="ftr" sz="quarter" idx="14"/>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8" name="Plassholder for lysbildenummer 5"/>
          <p:cNvSpPr>
            <a:spLocks noGrp="1"/>
          </p:cNvSpPr>
          <p:nvPr>
            <p:ph type="sldNum" sz="quarter" idx="15"/>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1FCF91C8-65D4-4E65-83D0-979269A6016A}"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1364536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_2_Innhold 2 spalter ">
    <p:spTree>
      <p:nvGrpSpPr>
        <p:cNvPr id="1" name=""/>
        <p:cNvGrpSpPr/>
        <p:nvPr/>
      </p:nvGrpSpPr>
      <p:grpSpPr>
        <a:xfrm>
          <a:off x="0" y="0"/>
          <a:ext cx="0" cy="0"/>
          <a:chOff x="0" y="0"/>
          <a:chExt cx="0" cy="0"/>
        </a:xfrm>
      </p:grpSpPr>
      <p:sp>
        <p:nvSpPr>
          <p:cNvPr id="7"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2" name="Tittel 1"/>
          <p:cNvSpPr>
            <a:spLocks noGrp="1"/>
          </p:cNvSpPr>
          <p:nvPr>
            <p:ph type="title"/>
          </p:nvPr>
        </p:nvSpPr>
        <p:spPr>
          <a:xfrm>
            <a:off x="447601" y="131975"/>
            <a:ext cx="8255867" cy="1357510"/>
          </a:xfrm>
        </p:spPr>
        <p:txBody>
          <a:bodyPr/>
          <a:lstStyle/>
          <a:p>
            <a:r>
              <a:rPr lang="nb-NO" dirty="0"/>
              <a:t>Klikk for å redigere tittelstil</a:t>
            </a:r>
          </a:p>
        </p:txBody>
      </p:sp>
      <p:sp>
        <p:nvSpPr>
          <p:cNvPr id="3" name="Plassholder for tekst 2"/>
          <p:cNvSpPr>
            <a:spLocks noGrp="1"/>
          </p:cNvSpPr>
          <p:nvPr>
            <p:ph type="body" idx="1"/>
          </p:nvPr>
        </p:nvSpPr>
        <p:spPr>
          <a:xfrm>
            <a:off x="447601" y="1779939"/>
            <a:ext cx="4043437" cy="350283"/>
          </a:xfrm>
        </p:spPr>
        <p:txBody>
          <a:bodyPr>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447603" y="2272132"/>
            <a:ext cx="4043435" cy="356986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4660539" y="1779939"/>
            <a:ext cx="4042930" cy="350283"/>
          </a:xfrm>
        </p:spPr>
        <p:txBody>
          <a:bodyPr>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4660539" y="2272132"/>
            <a:ext cx="4042930" cy="356986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bunntekst 4"/>
          <p:cNvSpPr>
            <a:spLocks noGrp="1"/>
          </p:cNvSpPr>
          <p:nvPr>
            <p:ph type="ftr" sz="quarter" idx="10"/>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9" name="Plassholder for lysbildenummer 5"/>
          <p:cNvSpPr>
            <a:spLocks noGrp="1"/>
          </p:cNvSpPr>
          <p:nvPr>
            <p:ph type="sldNum" sz="quarter" idx="11"/>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397B5368-4775-4868-AC5B-7C51068BD5DE}"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212465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nhold og tekst">
    <p:spTree>
      <p:nvGrpSpPr>
        <p:cNvPr id="1" name=""/>
        <p:cNvGrpSpPr/>
        <p:nvPr/>
      </p:nvGrpSpPr>
      <p:grpSpPr>
        <a:xfrm>
          <a:off x="0" y="0"/>
          <a:ext cx="0" cy="0"/>
          <a:chOff x="0" y="0"/>
          <a:chExt cx="0" cy="0"/>
        </a:xfrm>
      </p:grpSpPr>
      <p:sp>
        <p:nvSpPr>
          <p:cNvPr id="5"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10" name="Tittel 1"/>
          <p:cNvSpPr>
            <a:spLocks noGrp="1"/>
          </p:cNvSpPr>
          <p:nvPr>
            <p:ph type="title"/>
          </p:nvPr>
        </p:nvSpPr>
        <p:spPr>
          <a:xfrm>
            <a:off x="447602" y="188536"/>
            <a:ext cx="8255867" cy="1298541"/>
          </a:xfrm>
        </p:spPr>
        <p:txBody>
          <a:bodyPr>
            <a:normAutofit/>
          </a:bodyPr>
          <a:lstStyle>
            <a:lvl1pPr>
              <a:defRPr sz="3600"/>
            </a:lvl1pPr>
          </a:lstStyle>
          <a:p>
            <a:r>
              <a:rPr lang="nb-NO" dirty="0"/>
              <a:t>Klikk for å redigere tittelstil</a:t>
            </a:r>
          </a:p>
        </p:txBody>
      </p:sp>
      <p:sp>
        <p:nvSpPr>
          <p:cNvPr id="11" name="Plassholder for innhold 2"/>
          <p:cNvSpPr>
            <a:spLocks noGrp="1"/>
          </p:cNvSpPr>
          <p:nvPr>
            <p:ph idx="1"/>
          </p:nvPr>
        </p:nvSpPr>
        <p:spPr>
          <a:xfrm>
            <a:off x="447602" y="1773238"/>
            <a:ext cx="4816078" cy="4068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3"/>
          <p:cNvSpPr>
            <a:spLocks noGrp="1"/>
          </p:cNvSpPr>
          <p:nvPr>
            <p:ph type="body" sz="half" idx="2"/>
          </p:nvPr>
        </p:nvSpPr>
        <p:spPr>
          <a:xfrm>
            <a:off x="5433332" y="1773238"/>
            <a:ext cx="3270137" cy="40687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Klikk for å redigere tekststiler i malen</a:t>
            </a:r>
          </a:p>
        </p:txBody>
      </p:sp>
      <p:sp>
        <p:nvSpPr>
          <p:cNvPr id="6" name="Plassholder for bunntekst 4"/>
          <p:cNvSpPr>
            <a:spLocks noGrp="1"/>
          </p:cNvSpPr>
          <p:nvPr>
            <p:ph type="ftr" sz="quarter" idx="10"/>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7" name="Plassholder for lysbildenummer 5"/>
          <p:cNvSpPr>
            <a:spLocks noGrp="1"/>
          </p:cNvSpPr>
          <p:nvPr>
            <p:ph type="sldNum" sz="quarter" idx="11"/>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5BCBC69E-EAFD-4849-9404-0D804093F486}"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151720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_Tittel og bilde">
    <p:spTree>
      <p:nvGrpSpPr>
        <p:cNvPr id="1" name=""/>
        <p:cNvGrpSpPr/>
        <p:nvPr/>
      </p:nvGrpSpPr>
      <p:grpSpPr>
        <a:xfrm>
          <a:off x="0" y="0"/>
          <a:ext cx="0" cy="0"/>
          <a:chOff x="0" y="0"/>
          <a:chExt cx="0" cy="0"/>
        </a:xfrm>
      </p:grpSpPr>
      <p:sp>
        <p:nvSpPr>
          <p:cNvPr id="4"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3" name="Plassholder for bilde 2"/>
          <p:cNvSpPr>
            <a:spLocks noGrp="1"/>
          </p:cNvSpPr>
          <p:nvPr>
            <p:ph type="pic" idx="1"/>
          </p:nvPr>
        </p:nvSpPr>
        <p:spPr>
          <a:xfrm>
            <a:off x="1" y="1773238"/>
            <a:ext cx="9143999" cy="40687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2" name="Tittel 1"/>
          <p:cNvSpPr>
            <a:spLocks noGrp="1"/>
          </p:cNvSpPr>
          <p:nvPr>
            <p:ph type="title"/>
          </p:nvPr>
        </p:nvSpPr>
        <p:spPr>
          <a:xfrm>
            <a:off x="447602" y="141402"/>
            <a:ext cx="8262937" cy="1338606"/>
          </a:xfrm>
        </p:spPr>
        <p:txBody>
          <a:bodyPr>
            <a:normAutofit/>
          </a:bodyPr>
          <a:lstStyle>
            <a:lvl1pPr>
              <a:defRPr sz="3600"/>
            </a:lvl1pPr>
          </a:lstStyle>
          <a:p>
            <a:r>
              <a:rPr lang="nb-NO" dirty="0"/>
              <a:t>Klikk for å redigere tittelstil</a:t>
            </a:r>
          </a:p>
        </p:txBody>
      </p:sp>
      <p:sp>
        <p:nvSpPr>
          <p:cNvPr id="5" name="Plassholder for bunntekst 4"/>
          <p:cNvSpPr>
            <a:spLocks noGrp="1"/>
          </p:cNvSpPr>
          <p:nvPr>
            <p:ph type="ftr" sz="quarter" idx="10"/>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6" name="Plassholder for lysbildenummer 5"/>
          <p:cNvSpPr>
            <a:spLocks noGrp="1"/>
          </p:cNvSpPr>
          <p:nvPr>
            <p:ph type="sldNum" sz="quarter" idx="11"/>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D314F158-065D-4A0A-BCA1-CCA350A226AD}"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112194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tel, bilde med tekst">
    <p:spTree>
      <p:nvGrpSpPr>
        <p:cNvPr id="1" name=""/>
        <p:cNvGrpSpPr/>
        <p:nvPr/>
      </p:nvGrpSpPr>
      <p:grpSpPr>
        <a:xfrm>
          <a:off x="0" y="0"/>
          <a:ext cx="0" cy="0"/>
          <a:chOff x="0" y="0"/>
          <a:chExt cx="0" cy="0"/>
        </a:xfrm>
      </p:grpSpPr>
      <p:sp>
        <p:nvSpPr>
          <p:cNvPr id="5"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8" name="Tittel 1"/>
          <p:cNvSpPr>
            <a:spLocks noGrp="1"/>
          </p:cNvSpPr>
          <p:nvPr>
            <p:ph type="title"/>
          </p:nvPr>
        </p:nvSpPr>
        <p:spPr>
          <a:xfrm>
            <a:off x="443400" y="169683"/>
            <a:ext cx="8260069" cy="1320657"/>
          </a:xfrm>
        </p:spPr>
        <p:txBody>
          <a:bodyPr/>
          <a:lstStyle/>
          <a:p>
            <a:r>
              <a:rPr lang="nb-NO" dirty="0"/>
              <a:t>Klikk for å redigere tittelstil</a:t>
            </a:r>
          </a:p>
        </p:txBody>
      </p:sp>
      <p:sp>
        <p:nvSpPr>
          <p:cNvPr id="4" name="Plassholder for tekst 3"/>
          <p:cNvSpPr>
            <a:spLocks noGrp="1"/>
          </p:cNvSpPr>
          <p:nvPr>
            <p:ph type="body" sz="quarter" idx="13"/>
          </p:nvPr>
        </p:nvSpPr>
        <p:spPr>
          <a:xfrm>
            <a:off x="7325916" y="1773238"/>
            <a:ext cx="1377553" cy="4068762"/>
          </a:xfrm>
        </p:spPr>
        <p:txBody>
          <a:bodyPr anchor="b">
            <a:normAutofit/>
          </a:bodyPr>
          <a:lstStyle>
            <a:lvl1pPr marL="0" indent="0">
              <a:buNone/>
              <a:defRPr sz="1600" baseline="0"/>
            </a:lvl1pPr>
          </a:lstStyle>
          <a:p>
            <a:pPr lvl="0"/>
            <a:r>
              <a:rPr lang="nb-NO"/>
              <a:t>Klikk for å redigere tekststiler i malen</a:t>
            </a:r>
          </a:p>
        </p:txBody>
      </p:sp>
      <p:sp>
        <p:nvSpPr>
          <p:cNvPr id="9" name="Plassholder for bilde 2"/>
          <p:cNvSpPr>
            <a:spLocks noGrp="1"/>
          </p:cNvSpPr>
          <p:nvPr>
            <p:ph type="pic" idx="1"/>
          </p:nvPr>
        </p:nvSpPr>
        <p:spPr>
          <a:xfrm>
            <a:off x="440532" y="1773238"/>
            <a:ext cx="6749999" cy="40687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dirty="0"/>
          </a:p>
        </p:txBody>
      </p:sp>
      <p:sp>
        <p:nvSpPr>
          <p:cNvPr id="6" name="Plassholder for bunntekst 4"/>
          <p:cNvSpPr>
            <a:spLocks noGrp="1"/>
          </p:cNvSpPr>
          <p:nvPr>
            <p:ph type="ftr" sz="quarter" idx="14"/>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7" name="Plassholder for lysbildenummer 5"/>
          <p:cNvSpPr>
            <a:spLocks noGrp="1"/>
          </p:cNvSpPr>
          <p:nvPr>
            <p:ph type="sldNum" sz="quarter" idx="15"/>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29977CD5-C5AF-4CF7-A79F-32F1C8E3F236}"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1698385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de med bildetekst">
    <p:spTree>
      <p:nvGrpSpPr>
        <p:cNvPr id="1" name=""/>
        <p:cNvGrpSpPr/>
        <p:nvPr/>
      </p:nvGrpSpPr>
      <p:grpSpPr>
        <a:xfrm>
          <a:off x="0" y="0"/>
          <a:ext cx="0" cy="0"/>
          <a:chOff x="0" y="0"/>
          <a:chExt cx="0" cy="0"/>
        </a:xfrm>
      </p:grpSpPr>
      <p:sp>
        <p:nvSpPr>
          <p:cNvPr id="5"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4" name="Plassholder for tekst 3"/>
          <p:cNvSpPr>
            <a:spLocks noGrp="1"/>
          </p:cNvSpPr>
          <p:nvPr>
            <p:ph type="body" sz="quarter" idx="13"/>
          </p:nvPr>
        </p:nvSpPr>
        <p:spPr>
          <a:xfrm>
            <a:off x="7325916" y="549276"/>
            <a:ext cx="1377553" cy="5292725"/>
          </a:xfrm>
        </p:spPr>
        <p:txBody>
          <a:bodyPr anchor="b">
            <a:normAutofit/>
          </a:bodyPr>
          <a:lstStyle>
            <a:lvl1pPr marL="0" indent="0">
              <a:buNone/>
              <a:defRPr sz="1600" baseline="0"/>
            </a:lvl1pPr>
          </a:lstStyle>
          <a:p>
            <a:pPr lvl="0"/>
            <a:r>
              <a:rPr lang="nb-NO"/>
              <a:t>Klikk for å redigere tekststiler i malen</a:t>
            </a:r>
          </a:p>
        </p:txBody>
      </p:sp>
      <p:sp>
        <p:nvSpPr>
          <p:cNvPr id="9" name="Plassholder for bilde 2"/>
          <p:cNvSpPr>
            <a:spLocks noGrp="1"/>
          </p:cNvSpPr>
          <p:nvPr>
            <p:ph type="pic" idx="1"/>
          </p:nvPr>
        </p:nvSpPr>
        <p:spPr>
          <a:xfrm>
            <a:off x="440532" y="549276"/>
            <a:ext cx="6749999" cy="52927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dirty="0"/>
          </a:p>
        </p:txBody>
      </p:sp>
      <p:sp>
        <p:nvSpPr>
          <p:cNvPr id="6" name="Plassholder for bunntekst 4"/>
          <p:cNvSpPr>
            <a:spLocks noGrp="1"/>
          </p:cNvSpPr>
          <p:nvPr>
            <p:ph type="ftr" sz="quarter" idx="14"/>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7" name="Plassholder for lysbildenummer 5"/>
          <p:cNvSpPr>
            <a:spLocks noGrp="1"/>
          </p:cNvSpPr>
          <p:nvPr>
            <p:ph type="sldNum" sz="quarter" idx="15"/>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00FE9270-21EF-48AC-92F9-E12EEE71386F}"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289771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tel og objekt">
    <p:spTree>
      <p:nvGrpSpPr>
        <p:cNvPr id="1" name=""/>
        <p:cNvGrpSpPr/>
        <p:nvPr/>
      </p:nvGrpSpPr>
      <p:grpSpPr>
        <a:xfrm>
          <a:off x="0" y="0"/>
          <a:ext cx="0" cy="0"/>
          <a:chOff x="0" y="0"/>
          <a:chExt cx="0" cy="0"/>
        </a:xfrm>
      </p:grpSpPr>
      <p:sp>
        <p:nvSpPr>
          <p:cNvPr id="4" name="Tittel 1"/>
          <p:cNvSpPr txBox="1">
            <a:spLocks/>
          </p:cNvSpPr>
          <p:nvPr/>
        </p:nvSpPr>
        <p:spPr>
          <a:xfrm>
            <a:off x="442913" y="47626"/>
            <a:ext cx="6750844" cy="1433513"/>
          </a:xfrm>
          <a:prstGeom prst="rect">
            <a:avLst/>
          </a:prstGeom>
        </p:spPr>
        <p:txBody>
          <a:bodyPr lIns="0" tIns="0" rIns="0" bIns="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defRPr/>
            </a:pPr>
            <a:r>
              <a:rPr lang="nb-NO">
                <a:solidFill>
                  <a:srgbClr val="000000"/>
                </a:solidFill>
              </a:rPr>
              <a:t>Klikk for å redigere tittelstil</a:t>
            </a:r>
            <a:endParaRPr lang="nb-NO" dirty="0">
              <a:solidFill>
                <a:srgbClr val="000000"/>
              </a:solidFill>
            </a:endParaRPr>
          </a:p>
        </p:txBody>
      </p:sp>
      <p:sp>
        <p:nvSpPr>
          <p:cNvPr id="5"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8" name="Tittel 1"/>
          <p:cNvSpPr>
            <a:spLocks noGrp="1"/>
          </p:cNvSpPr>
          <p:nvPr>
            <p:ph type="title"/>
          </p:nvPr>
        </p:nvSpPr>
        <p:spPr>
          <a:xfrm>
            <a:off x="7325916" y="1773239"/>
            <a:ext cx="1377553" cy="4068761"/>
          </a:xfrm>
        </p:spPr>
        <p:txBody>
          <a:bodyPr>
            <a:normAutofit/>
          </a:bodyPr>
          <a:lstStyle>
            <a:lvl1pPr>
              <a:defRPr sz="1600" b="0"/>
            </a:lvl1pPr>
          </a:lstStyle>
          <a:p>
            <a:r>
              <a:rPr lang="nb-NO"/>
              <a:t>Klikk for å redigere tittelstil</a:t>
            </a:r>
            <a:endParaRPr lang="nb-NO" dirty="0"/>
          </a:p>
        </p:txBody>
      </p:sp>
      <p:sp>
        <p:nvSpPr>
          <p:cNvPr id="9" name="Plassholder for innhold 3"/>
          <p:cNvSpPr>
            <a:spLocks noGrp="1"/>
          </p:cNvSpPr>
          <p:nvPr>
            <p:ph sz="quarter" idx="13"/>
          </p:nvPr>
        </p:nvSpPr>
        <p:spPr>
          <a:xfrm>
            <a:off x="440532" y="1773238"/>
            <a:ext cx="6750844" cy="4068762"/>
          </a:xfrm>
        </p:spPr>
        <p:txBody>
          <a:bodyPr/>
          <a:lstStyle>
            <a:lvl1pPr marL="0" indent="0">
              <a:buNone/>
              <a:defRPr/>
            </a:lvl1pPr>
          </a:lstStyle>
          <a:p>
            <a:pPr lvl="0"/>
            <a:endParaRPr lang="nb-NO" dirty="0"/>
          </a:p>
        </p:txBody>
      </p:sp>
      <p:sp>
        <p:nvSpPr>
          <p:cNvPr id="6" name="Plassholder for bunntekst 4"/>
          <p:cNvSpPr>
            <a:spLocks noGrp="1"/>
          </p:cNvSpPr>
          <p:nvPr>
            <p:ph type="ftr" sz="quarter" idx="14"/>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7" name="Plassholder for lysbildenummer 5"/>
          <p:cNvSpPr>
            <a:spLocks noGrp="1"/>
          </p:cNvSpPr>
          <p:nvPr>
            <p:ph type="sldNum" sz="quarter" idx="15"/>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D6CCD888-BEE7-487E-BCC1-C4C1C26297C3}"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420455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bjekt med bildetekst">
    <p:spTree>
      <p:nvGrpSpPr>
        <p:cNvPr id="1" name=""/>
        <p:cNvGrpSpPr/>
        <p:nvPr/>
      </p:nvGrpSpPr>
      <p:grpSpPr>
        <a:xfrm>
          <a:off x="0" y="0"/>
          <a:ext cx="0" cy="0"/>
          <a:chOff x="0" y="0"/>
          <a:chExt cx="0" cy="0"/>
        </a:xfrm>
      </p:grpSpPr>
      <p:sp>
        <p:nvSpPr>
          <p:cNvPr id="4"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8" name="Tittel 1"/>
          <p:cNvSpPr>
            <a:spLocks noGrp="1"/>
          </p:cNvSpPr>
          <p:nvPr>
            <p:ph type="title"/>
          </p:nvPr>
        </p:nvSpPr>
        <p:spPr>
          <a:xfrm>
            <a:off x="7325916" y="549276"/>
            <a:ext cx="1377553" cy="5292724"/>
          </a:xfrm>
        </p:spPr>
        <p:txBody>
          <a:bodyPr>
            <a:normAutofit/>
          </a:bodyPr>
          <a:lstStyle>
            <a:lvl1pPr>
              <a:defRPr sz="1600" b="0"/>
            </a:lvl1pPr>
          </a:lstStyle>
          <a:p>
            <a:r>
              <a:rPr lang="nb-NO"/>
              <a:t>Klikk for å redigere tittelstil</a:t>
            </a:r>
            <a:endParaRPr lang="nb-NO" dirty="0"/>
          </a:p>
        </p:txBody>
      </p:sp>
      <p:sp>
        <p:nvSpPr>
          <p:cNvPr id="9" name="Plassholder for innhold 3"/>
          <p:cNvSpPr>
            <a:spLocks noGrp="1"/>
          </p:cNvSpPr>
          <p:nvPr>
            <p:ph sz="quarter" idx="13"/>
          </p:nvPr>
        </p:nvSpPr>
        <p:spPr>
          <a:xfrm>
            <a:off x="440532" y="549276"/>
            <a:ext cx="6750844" cy="5292725"/>
          </a:xfrm>
        </p:spPr>
        <p:txBody>
          <a:bodyPr/>
          <a:lstStyle>
            <a:lvl1pPr marL="0" indent="0">
              <a:buNone/>
              <a:defRPr/>
            </a:lvl1pPr>
          </a:lstStyle>
          <a:p>
            <a:pPr lvl="0"/>
            <a:endParaRPr lang="nb-NO" dirty="0"/>
          </a:p>
        </p:txBody>
      </p:sp>
      <p:sp>
        <p:nvSpPr>
          <p:cNvPr id="5" name="Plassholder for bunntekst 4"/>
          <p:cNvSpPr>
            <a:spLocks noGrp="1"/>
          </p:cNvSpPr>
          <p:nvPr>
            <p:ph type="ftr" sz="quarter" idx="14"/>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6" name="Plassholder for lysbildenummer 5"/>
          <p:cNvSpPr>
            <a:spLocks noGrp="1"/>
          </p:cNvSpPr>
          <p:nvPr>
            <p:ph type="sldNum" sz="quarter" idx="15"/>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64143EB5-B627-49E5-A012-BEC6B1534AEA}"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1635759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tor tekst">
    <p:spTree>
      <p:nvGrpSpPr>
        <p:cNvPr id="1" name=""/>
        <p:cNvGrpSpPr/>
        <p:nvPr/>
      </p:nvGrpSpPr>
      <p:grpSpPr>
        <a:xfrm>
          <a:off x="0" y="0"/>
          <a:ext cx="0" cy="0"/>
          <a:chOff x="0" y="0"/>
          <a:chExt cx="0" cy="0"/>
        </a:xfrm>
      </p:grpSpPr>
      <p:sp>
        <p:nvSpPr>
          <p:cNvPr id="3" name="Plassholder for lysbildenummer 5"/>
          <p:cNvSpPr txBox="1">
            <a:spLocks/>
          </p:cNvSpPr>
          <p:nvPr/>
        </p:nvSpPr>
        <p:spPr>
          <a:xfrm>
            <a:off x="934641" y="6380164"/>
            <a:ext cx="1465659" cy="365125"/>
          </a:xfrm>
          <a:prstGeom prst="rect">
            <a:avLst/>
          </a:prstGeom>
        </p:spPr>
        <p:txBody>
          <a:bodyPr wrap="none" lIns="0" tIns="0" rIns="0" bIns="0" anchor="ctr"/>
          <a:lstStyle>
            <a:defPPr>
              <a:defRPr lang="nb-NO"/>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nb-NO" dirty="0" err="1">
                <a:solidFill>
                  <a:srgbClr val="FFFFFF"/>
                </a:solidFill>
              </a:rPr>
              <a:t>kristiansand.kommune.no</a:t>
            </a:r>
            <a:endParaRPr lang="nb-NO" dirty="0">
              <a:solidFill>
                <a:srgbClr val="FFFFFF"/>
              </a:solidFill>
            </a:endParaRPr>
          </a:p>
        </p:txBody>
      </p:sp>
      <p:sp>
        <p:nvSpPr>
          <p:cNvPr id="7" name="Tittel 1"/>
          <p:cNvSpPr>
            <a:spLocks noGrp="1"/>
          </p:cNvSpPr>
          <p:nvPr>
            <p:ph type="title"/>
          </p:nvPr>
        </p:nvSpPr>
        <p:spPr>
          <a:xfrm>
            <a:off x="443400" y="1464060"/>
            <a:ext cx="6750000" cy="4485891"/>
          </a:xfrm>
        </p:spPr>
        <p:txBody>
          <a:bodyPr anchor="t">
            <a:normAutofit/>
          </a:bodyPr>
          <a:lstStyle>
            <a:lvl1pPr>
              <a:defRPr sz="6800"/>
            </a:lvl1pPr>
          </a:lstStyle>
          <a:p>
            <a:r>
              <a:rPr lang="nb-NO" dirty="0"/>
              <a:t>Klikk for å redigere tittelstil</a:t>
            </a:r>
          </a:p>
        </p:txBody>
      </p:sp>
      <p:sp>
        <p:nvSpPr>
          <p:cNvPr id="4" name="Plassholder for bunntekst 4"/>
          <p:cNvSpPr>
            <a:spLocks noGrp="1"/>
          </p:cNvSpPr>
          <p:nvPr>
            <p:ph type="ftr" sz="quarter" idx="10"/>
          </p:nvPr>
        </p:nvSpPr>
        <p:spPr>
          <a:xfrm>
            <a:off x="5039916" y="6378576"/>
            <a:ext cx="3419475" cy="365125"/>
          </a:xfrm>
          <a:prstGeom prst="rect">
            <a:avLst/>
          </a:prstGeom>
        </p:spPr>
        <p:txBody>
          <a:bodyPr vert="horz" lIns="0" tIns="0" rIns="0" bIns="0" rtlCol="0" anchor="ctr"/>
          <a:lstStyle>
            <a:lvl1pPr algn="r" eaLnBrk="1" fontAlgn="auto" hangingPunct="1">
              <a:spcBef>
                <a:spcPts val="0"/>
              </a:spcBef>
              <a:spcAft>
                <a:spcPts val="0"/>
              </a:spcAft>
              <a:defRPr sz="1200" b="0">
                <a:solidFill>
                  <a:schemeClr val="bg1"/>
                </a:solidFill>
                <a:latin typeface="+mn-lt"/>
              </a:defRPr>
            </a:lvl1pPr>
          </a:lstStyle>
          <a:p>
            <a:pPr>
              <a:defRPr/>
            </a:pPr>
            <a:r>
              <a:rPr lang="nb-NO">
                <a:solidFill>
                  <a:srgbClr val="FFFFFF"/>
                </a:solidFill>
              </a:rPr>
              <a:t>TEKNISK | Avdeling</a:t>
            </a:r>
            <a:endParaRPr lang="nb-NO" dirty="0">
              <a:solidFill>
                <a:srgbClr val="FFFFFF"/>
              </a:solidFill>
            </a:endParaRPr>
          </a:p>
        </p:txBody>
      </p:sp>
      <p:sp>
        <p:nvSpPr>
          <p:cNvPr id="5" name="Plassholder for lysbildenummer 5"/>
          <p:cNvSpPr>
            <a:spLocks noGrp="1"/>
          </p:cNvSpPr>
          <p:nvPr>
            <p:ph type="sldNum" sz="quarter" idx="11"/>
          </p:nvPr>
        </p:nvSpPr>
        <p:spPr>
          <a:xfrm>
            <a:off x="8461773" y="6380164"/>
            <a:ext cx="244078" cy="365125"/>
          </a:xfrm>
          <a:prstGeom prst="rect">
            <a:avLst/>
          </a:prstGeom>
        </p:spPr>
        <p:txBody>
          <a:bodyPr vert="horz" wrap="square" lIns="0" tIns="0" rIns="0" bIns="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9DE05BB6-EE6B-4DD4-99A1-918208624E18}" type="slidenum">
              <a:rPr lang="nb-NO" altLang="nb-NO">
                <a:solidFill>
                  <a:srgbClr val="FFFFFF"/>
                </a:solidFill>
              </a:rPr>
              <a:pPr fontAlgn="base">
                <a:spcBef>
                  <a:spcPct val="0"/>
                </a:spcBef>
                <a:spcAft>
                  <a:spcPct val="0"/>
                </a:spcAft>
              </a:pPr>
              <a:t>‹#›</a:t>
            </a:fld>
            <a:endParaRPr lang="nb-NO" altLang="nb-NO">
              <a:solidFill>
                <a:srgbClr val="FFFFFF"/>
              </a:solidFill>
            </a:endParaRPr>
          </a:p>
        </p:txBody>
      </p:sp>
    </p:spTree>
    <p:extLst>
      <p:ext uri="{BB962C8B-B14F-4D97-AF65-F5344CB8AC3E}">
        <p14:creationId xmlns:p14="http://schemas.microsoft.com/office/powerpoint/2010/main" val="30720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fld id="{C8E172E1-75F9-4B85-AD30-DD0B48DF413E}" type="datetime1">
              <a:rPr lang="nb-NO" smtClean="0">
                <a:solidFill>
                  <a:srgbClr val="000000"/>
                </a:solidFill>
              </a:rPr>
              <a:t>28.03.2022</a:t>
            </a:fld>
            <a:endParaRPr lang="nb-NO">
              <a:solidFill>
                <a:srgbClr val="000000"/>
              </a:solidFill>
            </a:endParaRPr>
          </a:p>
        </p:txBody>
      </p:sp>
      <p:sp>
        <p:nvSpPr>
          <p:cNvPr id="5" name="Plassholder for bunntekst 4"/>
          <p:cNvSpPr>
            <a:spLocks noGrp="1"/>
          </p:cNvSpPr>
          <p:nvPr>
            <p:ph type="ftr" sz="quarter" idx="11"/>
          </p:nvPr>
        </p:nvSpPr>
        <p:spPr/>
        <p:txBody>
          <a:bodyPr/>
          <a:lstStyle>
            <a:lvl1pPr>
              <a:defRPr/>
            </a:lvl1pPr>
          </a:lstStyle>
          <a:p>
            <a:endParaRPr lang="nb-NO">
              <a:solidFill>
                <a:srgbClr val="000000"/>
              </a:solidFill>
            </a:endParaRPr>
          </a:p>
        </p:txBody>
      </p:sp>
      <p:sp>
        <p:nvSpPr>
          <p:cNvPr id="6" name="Plassholder for lysbildenummer 5"/>
          <p:cNvSpPr>
            <a:spLocks noGrp="1"/>
          </p:cNvSpPr>
          <p:nvPr>
            <p:ph type="sldNum" sz="quarter" idx="12"/>
          </p:nvPr>
        </p:nvSpPr>
        <p:spPr/>
        <p:txBody>
          <a:bodyPr/>
          <a:lstStyle>
            <a:lvl1pPr>
              <a:defRPr/>
            </a:lvl1pPr>
          </a:lstStyle>
          <a:p>
            <a:fld id="{3CEDCD6F-2693-48E2-ABA7-9D09619988BD}"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228709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85800" y="1981200"/>
            <a:ext cx="3886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724400" y="1981200"/>
            <a:ext cx="3886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fld id="{DFE8BBFE-511C-46A3-84F1-84837CDEFE6E}" type="datetime1">
              <a:rPr lang="nb-NO" smtClean="0">
                <a:solidFill>
                  <a:srgbClr val="000000"/>
                </a:solidFill>
              </a:rPr>
              <a:t>28.03.2022</a:t>
            </a:fld>
            <a:endParaRPr lang="nb-NO">
              <a:solidFill>
                <a:srgbClr val="000000"/>
              </a:solidFill>
            </a:endParaRPr>
          </a:p>
        </p:txBody>
      </p:sp>
      <p:sp>
        <p:nvSpPr>
          <p:cNvPr id="6" name="Plassholder for bunntekst 5"/>
          <p:cNvSpPr>
            <a:spLocks noGrp="1"/>
          </p:cNvSpPr>
          <p:nvPr>
            <p:ph type="ftr" sz="quarter" idx="11"/>
          </p:nvPr>
        </p:nvSpPr>
        <p:spPr/>
        <p:txBody>
          <a:bodyPr/>
          <a:lstStyle>
            <a:lvl1pPr>
              <a:defRPr/>
            </a:lvl1pPr>
          </a:lstStyle>
          <a:p>
            <a:endParaRPr lang="nb-NO">
              <a:solidFill>
                <a:srgbClr val="000000"/>
              </a:solidFill>
            </a:endParaRPr>
          </a:p>
        </p:txBody>
      </p:sp>
      <p:sp>
        <p:nvSpPr>
          <p:cNvPr id="7" name="Plassholder for lysbildenummer 6"/>
          <p:cNvSpPr>
            <a:spLocks noGrp="1"/>
          </p:cNvSpPr>
          <p:nvPr>
            <p:ph type="sldNum" sz="quarter" idx="12"/>
          </p:nvPr>
        </p:nvSpPr>
        <p:spPr/>
        <p:txBody>
          <a:bodyPr/>
          <a:lstStyle>
            <a:lvl1pPr>
              <a:defRPr/>
            </a:lvl1pPr>
          </a:lstStyle>
          <a:p>
            <a:fld id="{6B6BFCBE-FCF8-4A41-809E-09285F240917}"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63443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fld id="{9CCAA214-3413-44ED-85EA-191D8B3024F3}" type="datetime1">
              <a:rPr lang="nb-NO" smtClean="0">
                <a:solidFill>
                  <a:srgbClr val="000000"/>
                </a:solidFill>
              </a:rPr>
              <a:t>28.03.2022</a:t>
            </a:fld>
            <a:endParaRPr lang="nb-NO">
              <a:solidFill>
                <a:srgbClr val="000000"/>
              </a:solidFill>
            </a:endParaRPr>
          </a:p>
        </p:txBody>
      </p:sp>
      <p:sp>
        <p:nvSpPr>
          <p:cNvPr id="8" name="Plassholder for bunntekst 7"/>
          <p:cNvSpPr>
            <a:spLocks noGrp="1"/>
          </p:cNvSpPr>
          <p:nvPr>
            <p:ph type="ftr" sz="quarter" idx="11"/>
          </p:nvPr>
        </p:nvSpPr>
        <p:spPr/>
        <p:txBody>
          <a:bodyPr/>
          <a:lstStyle>
            <a:lvl1pPr>
              <a:defRPr/>
            </a:lvl1pPr>
          </a:lstStyle>
          <a:p>
            <a:endParaRPr lang="nb-NO">
              <a:solidFill>
                <a:srgbClr val="000000"/>
              </a:solidFill>
            </a:endParaRPr>
          </a:p>
        </p:txBody>
      </p:sp>
      <p:sp>
        <p:nvSpPr>
          <p:cNvPr id="9" name="Plassholder for lysbildenummer 8"/>
          <p:cNvSpPr>
            <a:spLocks noGrp="1"/>
          </p:cNvSpPr>
          <p:nvPr>
            <p:ph type="sldNum" sz="quarter" idx="12"/>
          </p:nvPr>
        </p:nvSpPr>
        <p:spPr/>
        <p:txBody>
          <a:bodyPr/>
          <a:lstStyle>
            <a:lvl1pPr>
              <a:defRPr/>
            </a:lvl1pPr>
          </a:lstStyle>
          <a:p>
            <a:fld id="{5CB19664-6D22-4CCB-9AA9-E5ED9D78257A}"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303868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fld id="{BD932FEC-5AD5-4592-94F8-3EE1F7979BFF}" type="datetime1">
              <a:rPr lang="nb-NO" smtClean="0">
                <a:solidFill>
                  <a:srgbClr val="000000"/>
                </a:solidFill>
              </a:rPr>
              <a:t>28.03.2022</a:t>
            </a:fld>
            <a:endParaRPr lang="nb-NO">
              <a:solidFill>
                <a:srgbClr val="000000"/>
              </a:solidFill>
            </a:endParaRPr>
          </a:p>
        </p:txBody>
      </p:sp>
      <p:sp>
        <p:nvSpPr>
          <p:cNvPr id="4" name="Plassholder for bunntekst 3"/>
          <p:cNvSpPr>
            <a:spLocks noGrp="1"/>
          </p:cNvSpPr>
          <p:nvPr>
            <p:ph type="ftr" sz="quarter" idx="11"/>
          </p:nvPr>
        </p:nvSpPr>
        <p:spPr/>
        <p:txBody>
          <a:bodyPr/>
          <a:lstStyle>
            <a:lvl1pPr>
              <a:defRPr/>
            </a:lvl1pPr>
          </a:lstStyle>
          <a:p>
            <a:endParaRPr lang="nb-NO">
              <a:solidFill>
                <a:srgbClr val="000000"/>
              </a:solidFill>
            </a:endParaRPr>
          </a:p>
        </p:txBody>
      </p:sp>
      <p:sp>
        <p:nvSpPr>
          <p:cNvPr id="5" name="Plassholder for lysbildenummer 4"/>
          <p:cNvSpPr>
            <a:spLocks noGrp="1"/>
          </p:cNvSpPr>
          <p:nvPr>
            <p:ph type="sldNum" sz="quarter" idx="12"/>
          </p:nvPr>
        </p:nvSpPr>
        <p:spPr/>
        <p:txBody>
          <a:bodyPr/>
          <a:lstStyle>
            <a:lvl1pPr>
              <a:defRPr/>
            </a:lvl1pPr>
          </a:lstStyle>
          <a:p>
            <a:fld id="{4BDC3CC4-F4CB-4A23-A265-35FE0250A516}"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178199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fld id="{16E9C803-34E1-4298-A25B-BD7C1515730B}" type="datetime1">
              <a:rPr lang="nb-NO" smtClean="0">
                <a:solidFill>
                  <a:srgbClr val="000000"/>
                </a:solidFill>
              </a:rPr>
              <a:t>28.03.2022</a:t>
            </a:fld>
            <a:endParaRPr lang="nb-NO">
              <a:solidFill>
                <a:srgbClr val="000000"/>
              </a:solidFill>
            </a:endParaRPr>
          </a:p>
        </p:txBody>
      </p:sp>
      <p:sp>
        <p:nvSpPr>
          <p:cNvPr id="3" name="Plassholder for bunntekst 2"/>
          <p:cNvSpPr>
            <a:spLocks noGrp="1"/>
          </p:cNvSpPr>
          <p:nvPr>
            <p:ph type="ftr" sz="quarter" idx="11"/>
          </p:nvPr>
        </p:nvSpPr>
        <p:spPr/>
        <p:txBody>
          <a:bodyPr/>
          <a:lstStyle>
            <a:lvl1pPr>
              <a:defRPr/>
            </a:lvl1pPr>
          </a:lstStyle>
          <a:p>
            <a:endParaRPr lang="nb-NO">
              <a:solidFill>
                <a:srgbClr val="000000"/>
              </a:solidFill>
            </a:endParaRPr>
          </a:p>
        </p:txBody>
      </p:sp>
      <p:sp>
        <p:nvSpPr>
          <p:cNvPr id="4" name="Plassholder for lysbildenummer 3"/>
          <p:cNvSpPr>
            <a:spLocks noGrp="1"/>
          </p:cNvSpPr>
          <p:nvPr>
            <p:ph type="sldNum" sz="quarter" idx="12"/>
          </p:nvPr>
        </p:nvSpPr>
        <p:spPr/>
        <p:txBody>
          <a:bodyPr/>
          <a:lstStyle>
            <a:lvl1pPr>
              <a:defRPr/>
            </a:lvl1pPr>
          </a:lstStyle>
          <a:p>
            <a:fld id="{E8CCFBF8-20AE-4DA7-BBDA-A23CF336CDD4}"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50984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fld id="{79BCAA97-BA74-4574-9D44-1668930C9C80}" type="datetime1">
              <a:rPr lang="nb-NO" smtClean="0">
                <a:solidFill>
                  <a:srgbClr val="000000"/>
                </a:solidFill>
              </a:rPr>
              <a:t>28.03.2022</a:t>
            </a:fld>
            <a:endParaRPr lang="nb-NO">
              <a:solidFill>
                <a:srgbClr val="000000"/>
              </a:solidFill>
            </a:endParaRPr>
          </a:p>
        </p:txBody>
      </p:sp>
      <p:sp>
        <p:nvSpPr>
          <p:cNvPr id="6" name="Plassholder for bunntekst 5"/>
          <p:cNvSpPr>
            <a:spLocks noGrp="1"/>
          </p:cNvSpPr>
          <p:nvPr>
            <p:ph type="ftr" sz="quarter" idx="11"/>
          </p:nvPr>
        </p:nvSpPr>
        <p:spPr/>
        <p:txBody>
          <a:bodyPr/>
          <a:lstStyle>
            <a:lvl1pPr>
              <a:defRPr/>
            </a:lvl1pPr>
          </a:lstStyle>
          <a:p>
            <a:endParaRPr lang="nb-NO">
              <a:solidFill>
                <a:srgbClr val="000000"/>
              </a:solidFill>
            </a:endParaRPr>
          </a:p>
        </p:txBody>
      </p:sp>
      <p:sp>
        <p:nvSpPr>
          <p:cNvPr id="7" name="Plassholder for lysbildenummer 6"/>
          <p:cNvSpPr>
            <a:spLocks noGrp="1"/>
          </p:cNvSpPr>
          <p:nvPr>
            <p:ph type="sldNum" sz="quarter" idx="12"/>
          </p:nvPr>
        </p:nvSpPr>
        <p:spPr/>
        <p:txBody>
          <a:bodyPr/>
          <a:lstStyle>
            <a:lvl1pPr>
              <a:defRPr/>
            </a:lvl1pPr>
          </a:lstStyle>
          <a:p>
            <a:fld id="{5232723C-41BA-4890-A746-80A38E3663CD}"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96600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fld id="{24709EEB-8FF6-433E-89F2-FD9C50A348FB}" type="datetime1">
              <a:rPr lang="nb-NO" smtClean="0">
                <a:solidFill>
                  <a:srgbClr val="000000"/>
                </a:solidFill>
              </a:rPr>
              <a:t>28.03.2022</a:t>
            </a:fld>
            <a:endParaRPr lang="nb-NO">
              <a:solidFill>
                <a:srgbClr val="000000"/>
              </a:solidFill>
            </a:endParaRPr>
          </a:p>
        </p:txBody>
      </p:sp>
      <p:sp>
        <p:nvSpPr>
          <p:cNvPr id="6" name="Plassholder for bunntekst 5"/>
          <p:cNvSpPr>
            <a:spLocks noGrp="1"/>
          </p:cNvSpPr>
          <p:nvPr>
            <p:ph type="ftr" sz="quarter" idx="11"/>
          </p:nvPr>
        </p:nvSpPr>
        <p:spPr/>
        <p:txBody>
          <a:bodyPr/>
          <a:lstStyle>
            <a:lvl1pPr>
              <a:defRPr/>
            </a:lvl1pPr>
          </a:lstStyle>
          <a:p>
            <a:endParaRPr lang="nb-NO">
              <a:solidFill>
                <a:srgbClr val="000000"/>
              </a:solidFill>
            </a:endParaRPr>
          </a:p>
        </p:txBody>
      </p:sp>
      <p:sp>
        <p:nvSpPr>
          <p:cNvPr id="7" name="Plassholder for lysbildenummer 6"/>
          <p:cNvSpPr>
            <a:spLocks noGrp="1"/>
          </p:cNvSpPr>
          <p:nvPr>
            <p:ph type="sldNum" sz="quarter" idx="12"/>
          </p:nvPr>
        </p:nvSpPr>
        <p:spPr/>
        <p:txBody>
          <a:bodyPr/>
          <a:lstStyle>
            <a:lvl1pPr>
              <a:defRPr/>
            </a:lvl1pPr>
          </a:lstStyle>
          <a:p>
            <a:fld id="{E22BC401-6F1A-4F36-9D65-06B91CBFCF31}"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381057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teknisk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14478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1027" name="Rectangle 3"/>
          <p:cNvSpPr>
            <a:spLocks noGrp="1" noChangeArrowheads="1"/>
          </p:cNvSpPr>
          <p:nvPr>
            <p:ph type="body" idx="1"/>
          </p:nvPr>
        </p:nvSpPr>
        <p:spPr bwMode="auto">
          <a:xfrm>
            <a:off x="685800" y="1981200"/>
            <a:ext cx="7924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28" name="Rectangle 4"/>
          <p:cNvSpPr>
            <a:spLocks noGrp="1" noChangeArrowheads="1"/>
          </p:cNvSpPr>
          <p:nvPr>
            <p:ph type="dt" sz="half" idx="2"/>
          </p:nvPr>
        </p:nvSpPr>
        <p:spPr bwMode="auto">
          <a:xfrm>
            <a:off x="7620000" y="64770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latin typeface="+mn-lt"/>
              </a:defRPr>
            </a:lvl1pPr>
          </a:lstStyle>
          <a:p>
            <a:pPr eaLnBrk="0" fontAlgn="base" hangingPunct="0">
              <a:spcBef>
                <a:spcPct val="0"/>
              </a:spcBef>
              <a:spcAft>
                <a:spcPct val="0"/>
              </a:spcAft>
            </a:pPr>
            <a:fld id="{9C87AE4D-81C9-4C1B-9BB8-E799D0D4C1A1}" type="datetime1">
              <a:rPr lang="nb-NO" smtClean="0">
                <a:solidFill>
                  <a:srgbClr val="000000"/>
                </a:solidFill>
              </a:rPr>
              <a:t>28.03.2022</a:t>
            </a:fld>
            <a:endParaRPr lang="nb-NO">
              <a:solidFill>
                <a:srgbClr val="000000"/>
              </a:solidFill>
            </a:endParaRPr>
          </a:p>
        </p:txBody>
      </p:sp>
      <p:sp>
        <p:nvSpPr>
          <p:cNvPr id="1029" name="Rectangle 5"/>
          <p:cNvSpPr>
            <a:spLocks noGrp="1" noChangeArrowheads="1"/>
          </p:cNvSpPr>
          <p:nvPr>
            <p:ph type="ftr" sz="quarter" idx="3"/>
          </p:nvPr>
        </p:nvSpPr>
        <p:spPr bwMode="auto">
          <a:xfrm>
            <a:off x="685800" y="64770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0" rIns="0" bIns="0" numCol="1" anchor="t" anchorCtr="0" compatLnSpc="1">
            <a:prstTxWarp prst="textNoShape">
              <a:avLst/>
            </a:prstTxWarp>
          </a:bodyPr>
          <a:lstStyle>
            <a:lvl1pPr>
              <a:defRPr sz="1000">
                <a:latin typeface="+mn-lt"/>
              </a:defRPr>
            </a:lvl1pPr>
          </a:lstStyle>
          <a:p>
            <a:pPr eaLnBrk="0" fontAlgn="base" hangingPunct="0">
              <a:spcBef>
                <a:spcPct val="0"/>
              </a:spcBef>
              <a:spcAft>
                <a:spcPct val="0"/>
              </a:spcAft>
            </a:pPr>
            <a:endParaRPr lang="nb-NO">
              <a:solidFill>
                <a:srgbClr val="000000"/>
              </a:solidFill>
            </a:endParaRPr>
          </a:p>
        </p:txBody>
      </p:sp>
      <p:sp>
        <p:nvSpPr>
          <p:cNvPr id="1030" name="Rectangle 6"/>
          <p:cNvSpPr>
            <a:spLocks noGrp="1" noChangeArrowheads="1"/>
          </p:cNvSpPr>
          <p:nvPr>
            <p:ph type="sldNum" sz="quarter" idx="4"/>
          </p:nvPr>
        </p:nvSpPr>
        <p:spPr bwMode="auto">
          <a:xfrm>
            <a:off x="7620000" y="6248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latin typeface="+mn-lt"/>
              </a:defRPr>
            </a:lvl1pPr>
          </a:lstStyle>
          <a:p>
            <a:pPr eaLnBrk="0" fontAlgn="base" hangingPunct="0">
              <a:spcBef>
                <a:spcPct val="0"/>
              </a:spcBef>
              <a:spcAft>
                <a:spcPct val="0"/>
              </a:spcAft>
            </a:pPr>
            <a:fld id="{E64C78A7-EB09-42F1-86F6-BAD2B178EA64}" type="slidenum">
              <a:rPr lang="nb-NO">
                <a:solidFill>
                  <a:srgbClr val="000000"/>
                </a:solidFill>
              </a:rPr>
              <a:pPr eaLnBrk="0" fontAlgn="base" hangingPunct="0">
                <a:spcBef>
                  <a:spcPct val="0"/>
                </a:spcBef>
                <a:spcAft>
                  <a:spcPct val="0"/>
                </a:spcAft>
              </a:pPr>
              <a:t>‹#›</a:t>
            </a:fld>
            <a:endParaRPr lang="nb-NO">
              <a:solidFill>
                <a:srgbClr val="000000"/>
              </a:solidFill>
            </a:endParaRPr>
          </a:p>
        </p:txBody>
      </p:sp>
    </p:spTree>
    <p:extLst>
      <p:ext uri="{BB962C8B-B14F-4D97-AF65-F5344CB8AC3E}">
        <p14:creationId xmlns:p14="http://schemas.microsoft.com/office/powerpoint/2010/main" val="2303171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p:nvSpPr>
        <p:spPr>
          <a:xfrm>
            <a:off x="0" y="6292850"/>
            <a:ext cx="9144000" cy="565150"/>
          </a:xfrm>
          <a:prstGeom prst="rect">
            <a:avLst/>
          </a:prstGeom>
          <a:solidFill>
            <a:srgbClr val="FBB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nb-NO" altLang="nb-NO">
              <a:solidFill>
                <a:srgbClr val="FFFFFF"/>
              </a:solidFill>
            </a:endParaRPr>
          </a:p>
        </p:txBody>
      </p:sp>
      <p:sp>
        <p:nvSpPr>
          <p:cNvPr id="7171" name="Plassholder for tittel 1"/>
          <p:cNvSpPr>
            <a:spLocks noGrp="1"/>
          </p:cNvSpPr>
          <p:nvPr>
            <p:ph type="title"/>
          </p:nvPr>
        </p:nvSpPr>
        <p:spPr bwMode="auto">
          <a:xfrm>
            <a:off x="447675" y="60326"/>
            <a:ext cx="8255794"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b-NO" altLang="nb-NO"/>
              <a:t>Klikk for å </a:t>
            </a:r>
            <a:br>
              <a:rPr lang="nb-NO" altLang="nb-NO"/>
            </a:br>
            <a:r>
              <a:rPr lang="nb-NO" altLang="nb-NO"/>
              <a:t>redigere tittelstil</a:t>
            </a:r>
          </a:p>
        </p:txBody>
      </p:sp>
      <p:sp>
        <p:nvSpPr>
          <p:cNvPr id="7172" name="Plassholder for tekst 2"/>
          <p:cNvSpPr>
            <a:spLocks noGrp="1"/>
          </p:cNvSpPr>
          <p:nvPr>
            <p:ph type="body" idx="1"/>
          </p:nvPr>
        </p:nvSpPr>
        <p:spPr bwMode="auto">
          <a:xfrm>
            <a:off x="440531" y="1773238"/>
            <a:ext cx="8262938"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7173" name="Bilde 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34579" y="6043614"/>
            <a:ext cx="41076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6506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hdr="0" dt="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Arial" charset="0"/>
        </a:defRPr>
      </a:lvl2pPr>
      <a:lvl3pPr algn="l" rtl="0" eaLnBrk="0" fontAlgn="base" hangingPunct="0">
        <a:lnSpc>
          <a:spcPct val="90000"/>
        </a:lnSpc>
        <a:spcBef>
          <a:spcPct val="0"/>
        </a:spcBef>
        <a:spcAft>
          <a:spcPct val="0"/>
        </a:spcAft>
        <a:defRPr sz="3600">
          <a:solidFill>
            <a:schemeClr val="tx1"/>
          </a:solidFill>
          <a:latin typeface="Arial" charset="0"/>
        </a:defRPr>
      </a:lvl3pPr>
      <a:lvl4pPr algn="l" rtl="0" eaLnBrk="0" fontAlgn="base" hangingPunct="0">
        <a:lnSpc>
          <a:spcPct val="90000"/>
        </a:lnSpc>
        <a:spcBef>
          <a:spcPct val="0"/>
        </a:spcBef>
        <a:spcAft>
          <a:spcPct val="0"/>
        </a:spcAft>
        <a:defRPr sz="3600">
          <a:solidFill>
            <a:schemeClr val="tx1"/>
          </a:solidFill>
          <a:latin typeface="Arial" charset="0"/>
        </a:defRPr>
      </a:lvl4pPr>
      <a:lvl5pPr algn="l" rtl="0" eaLnBrk="0" fontAlgn="base" hangingPunct="0">
        <a:lnSpc>
          <a:spcPct val="90000"/>
        </a:lnSpc>
        <a:spcBef>
          <a:spcPct val="0"/>
        </a:spcBef>
        <a:spcAft>
          <a:spcPct val="0"/>
        </a:spcAft>
        <a:defRPr sz="3600">
          <a:solidFill>
            <a:schemeClr val="tx1"/>
          </a:solidFill>
          <a:latin typeface="Arial" charset="0"/>
        </a:defRPr>
      </a:lvl5pPr>
      <a:lvl6pPr marL="457200" algn="l" rtl="0" fontAlgn="base">
        <a:lnSpc>
          <a:spcPct val="90000"/>
        </a:lnSpc>
        <a:spcBef>
          <a:spcPct val="0"/>
        </a:spcBef>
        <a:spcAft>
          <a:spcPct val="0"/>
        </a:spcAft>
        <a:defRPr sz="3600">
          <a:solidFill>
            <a:schemeClr val="tx1"/>
          </a:solidFill>
          <a:latin typeface="Arial" charset="0"/>
        </a:defRPr>
      </a:lvl6pPr>
      <a:lvl7pPr marL="914400" algn="l" rtl="0" fontAlgn="base">
        <a:lnSpc>
          <a:spcPct val="90000"/>
        </a:lnSpc>
        <a:spcBef>
          <a:spcPct val="0"/>
        </a:spcBef>
        <a:spcAft>
          <a:spcPct val="0"/>
        </a:spcAft>
        <a:defRPr sz="3600">
          <a:solidFill>
            <a:schemeClr val="tx1"/>
          </a:solidFill>
          <a:latin typeface="Arial" charset="0"/>
        </a:defRPr>
      </a:lvl7pPr>
      <a:lvl8pPr marL="1371600" algn="l" rtl="0" fontAlgn="base">
        <a:lnSpc>
          <a:spcPct val="90000"/>
        </a:lnSpc>
        <a:spcBef>
          <a:spcPct val="0"/>
        </a:spcBef>
        <a:spcAft>
          <a:spcPct val="0"/>
        </a:spcAft>
        <a:defRPr sz="3600">
          <a:solidFill>
            <a:schemeClr val="tx1"/>
          </a:solidFill>
          <a:latin typeface="Arial" charset="0"/>
        </a:defRPr>
      </a:lvl8pPr>
      <a:lvl9pPr marL="1828800" algn="l" rtl="0" fontAlgn="base">
        <a:lnSpc>
          <a:spcPct val="90000"/>
        </a:lnSpc>
        <a:spcBef>
          <a:spcPct val="0"/>
        </a:spcBef>
        <a:spcAft>
          <a:spcPct val="0"/>
        </a:spcAft>
        <a:defRPr sz="3600">
          <a:solidFill>
            <a:schemeClr val="tx1"/>
          </a:solidFill>
          <a:latin typeface="Arial" charset="0"/>
        </a:defRPr>
      </a:lvl9pPr>
    </p:titleStyle>
    <p:bodyStyle>
      <a:lvl1pPr marL="228600" indent="-228600" algn="l" rtl="0" eaLnBrk="0" fontAlgn="base" hangingPunct="0">
        <a:spcBef>
          <a:spcPts val="1000"/>
        </a:spcBef>
        <a:spcAft>
          <a:spcPct val="0"/>
        </a:spcAft>
        <a:buFont typeface="Arial" pitchFamily="34" charset="0"/>
        <a:buChar char="•"/>
        <a:defRPr sz="2400" kern="1200">
          <a:solidFill>
            <a:schemeClr val="tx1"/>
          </a:solidFill>
          <a:latin typeface="+mn-lt"/>
          <a:ea typeface="+mn-ea"/>
          <a:cs typeface="+mn-cs"/>
        </a:defRPr>
      </a:lvl1pPr>
      <a:lvl2pPr marL="685800" indent="-228600" algn="l" rtl="0" eaLnBrk="0" fontAlgn="base" hangingPunct="0">
        <a:spcBef>
          <a:spcPts val="500"/>
        </a:spcBef>
        <a:spcAft>
          <a:spcPct val="0"/>
        </a:spcAft>
        <a:buFont typeface="Arial" pitchFamily="34" charset="0"/>
        <a:buChar char="•"/>
        <a:defRPr sz="2200" kern="1200">
          <a:solidFill>
            <a:schemeClr val="tx1"/>
          </a:solidFill>
          <a:latin typeface="+mn-lt"/>
          <a:ea typeface="+mn-ea"/>
          <a:cs typeface="+mn-cs"/>
        </a:defRPr>
      </a:lvl2pPr>
      <a:lvl3pPr marL="1143000" indent="-228600" algn="l" rtl="0" eaLnBrk="0" fontAlgn="base" hangingPunct="0">
        <a:spcBef>
          <a:spcPts val="500"/>
        </a:spcBef>
        <a:spcAft>
          <a:spcPct val="0"/>
        </a:spcAft>
        <a:buFont typeface="Arial" pitchFamily="34" charset="0"/>
        <a:buChar char="•"/>
        <a:defRPr kern="1200">
          <a:solidFill>
            <a:schemeClr val="tx1"/>
          </a:solidFill>
          <a:latin typeface="+mn-lt"/>
          <a:ea typeface="+mn-ea"/>
          <a:cs typeface="+mn-cs"/>
        </a:defRPr>
      </a:lvl3pPr>
      <a:lvl4pPr marL="1600200" indent="-228600" algn="l" rtl="0" eaLnBrk="0" fontAlgn="base" hangingPunct="0">
        <a:spcBef>
          <a:spcPts val="5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ts val="5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ctr"/>
            <a:br>
              <a:rPr lang="nb-NO" dirty="0">
                <a:solidFill>
                  <a:schemeClr val="accent6">
                    <a:lumMod val="75000"/>
                  </a:schemeClr>
                </a:solidFill>
              </a:rPr>
            </a:br>
            <a:r>
              <a:rPr lang="nb-NO" dirty="0">
                <a:solidFill>
                  <a:schemeClr val="accent6">
                    <a:lumMod val="75000"/>
                  </a:schemeClr>
                </a:solidFill>
              </a:rPr>
              <a:t>Kjøp, salg og bytte av seksuelle tjenester i Kristiansand</a:t>
            </a:r>
          </a:p>
        </p:txBody>
      </p:sp>
      <p:sp>
        <p:nvSpPr>
          <p:cNvPr id="3" name="Undertittel 2"/>
          <p:cNvSpPr>
            <a:spLocks noGrp="1"/>
          </p:cNvSpPr>
          <p:nvPr>
            <p:ph type="subTitle" idx="1"/>
          </p:nvPr>
        </p:nvSpPr>
        <p:spPr>
          <a:xfrm>
            <a:off x="914400" y="3505200"/>
            <a:ext cx="6897960" cy="990600"/>
          </a:xfrm>
        </p:spPr>
        <p:txBody>
          <a:bodyPr/>
          <a:lstStyle/>
          <a:p>
            <a:endParaRPr lang="nb-NO" sz="2400" dirty="0">
              <a:solidFill>
                <a:schemeClr val="accent6">
                  <a:lumMod val="75000"/>
                </a:schemeClr>
              </a:solidFill>
            </a:endParaRPr>
          </a:p>
          <a:p>
            <a:r>
              <a:rPr lang="nb-NO" sz="2400" dirty="0">
                <a:solidFill>
                  <a:schemeClr val="accent6">
                    <a:lumMod val="75000"/>
                  </a:schemeClr>
                </a:solidFill>
              </a:rPr>
              <a:t>- </a:t>
            </a:r>
            <a:r>
              <a:rPr lang="nb-NO" dirty="0">
                <a:solidFill>
                  <a:schemeClr val="accent6">
                    <a:lumMod val="75000"/>
                  </a:schemeClr>
                </a:solidFill>
              </a:rPr>
              <a:t>En situasjonsbeskrivelse av prostitusjon i Kristiansand (høsten 2017 – våren 2018) </a:t>
            </a:r>
          </a:p>
          <a:p>
            <a:endParaRPr lang="nb-NO" sz="2400" dirty="0"/>
          </a:p>
        </p:txBody>
      </p:sp>
    </p:spTree>
    <p:extLst>
      <p:ext uri="{BB962C8B-B14F-4D97-AF65-F5344CB8AC3E}">
        <p14:creationId xmlns:p14="http://schemas.microsoft.com/office/powerpoint/2010/main" val="371253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br>
              <a:rPr lang="nb-NO" i="1" dirty="0"/>
            </a:br>
            <a:r>
              <a:rPr lang="nb-NO" dirty="0"/>
              <a:t>Innhold og resultater </a:t>
            </a:r>
            <a:br>
              <a:rPr lang="nb-NO" i="1" dirty="0"/>
            </a:br>
            <a:endParaRPr lang="nb-NO" dirty="0"/>
          </a:p>
        </p:txBody>
      </p:sp>
      <p:sp>
        <p:nvSpPr>
          <p:cNvPr id="3" name="Plassholder for innhold 2"/>
          <p:cNvSpPr>
            <a:spLocks noGrp="1"/>
          </p:cNvSpPr>
          <p:nvPr>
            <p:ph idx="1"/>
          </p:nvPr>
        </p:nvSpPr>
        <p:spPr/>
        <p:txBody>
          <a:bodyPr/>
          <a:lstStyle/>
          <a:p>
            <a:pPr>
              <a:buFont typeface="+mj-lt"/>
              <a:buAutoNum type="arabicPeriod"/>
            </a:pPr>
            <a:r>
              <a:rPr lang="nb-NO" dirty="0"/>
              <a:t>Utemarkedet</a:t>
            </a:r>
          </a:p>
          <a:p>
            <a:pPr lvl="3">
              <a:buFont typeface="Arial" panose="020B0604020202020204" pitchFamily="34" charset="0"/>
              <a:buChar char="•"/>
            </a:pPr>
            <a:r>
              <a:rPr lang="nb-NO" sz="1600" dirty="0"/>
              <a:t>Sexselgere på gatenivå</a:t>
            </a:r>
          </a:p>
          <a:p>
            <a:pPr>
              <a:buFont typeface="+mj-lt"/>
              <a:buAutoNum type="arabicPeriod"/>
            </a:pPr>
            <a:r>
              <a:rPr lang="nb-NO" dirty="0" err="1"/>
              <a:t>Innemarkedet</a:t>
            </a:r>
            <a:endParaRPr lang="nb-NO" dirty="0"/>
          </a:p>
          <a:p>
            <a:pPr lvl="3">
              <a:buFont typeface="Arial" panose="020B0604020202020204" pitchFamily="34" charset="0"/>
              <a:buChar char="•"/>
            </a:pPr>
            <a:r>
              <a:rPr lang="nb-NO" sz="1600" dirty="0"/>
              <a:t>Omreisende sexselgere</a:t>
            </a:r>
          </a:p>
          <a:p>
            <a:pPr lvl="3">
              <a:buFont typeface="Arial" panose="020B0604020202020204" pitchFamily="34" charset="0"/>
              <a:buChar char="•"/>
            </a:pPr>
            <a:r>
              <a:rPr lang="nb-NO" sz="1600" dirty="0"/>
              <a:t>Fastboende sexselgere</a:t>
            </a:r>
          </a:p>
          <a:p>
            <a:pPr lvl="3">
              <a:buFont typeface="Arial" panose="020B0604020202020204" pitchFamily="34" charset="0"/>
              <a:buChar char="•"/>
            </a:pPr>
            <a:r>
              <a:rPr lang="nb-NO" sz="1600" dirty="0"/>
              <a:t>Klinikker</a:t>
            </a:r>
          </a:p>
          <a:p>
            <a:pPr>
              <a:buFont typeface="+mj-lt"/>
              <a:buAutoNum type="arabicPeriod"/>
            </a:pPr>
            <a:r>
              <a:rPr lang="nb-NO" dirty="0"/>
              <a:t>Sexkjøp/kunder</a:t>
            </a:r>
          </a:p>
          <a:p>
            <a:pPr>
              <a:buFont typeface="+mj-lt"/>
              <a:buAutoNum type="arabicPeriod"/>
            </a:pPr>
            <a:r>
              <a:rPr lang="nb-NO" dirty="0"/>
              <a:t>Salg og bytte av sex i enkelte miljøer</a:t>
            </a:r>
          </a:p>
          <a:p>
            <a:pPr lvl="3">
              <a:buFont typeface="Arial" panose="020B0604020202020204" pitchFamily="34" charset="0"/>
              <a:buChar char="•"/>
            </a:pPr>
            <a:r>
              <a:rPr lang="nb-NO" sz="1600" dirty="0"/>
              <a:t>I rusmiljøet</a:t>
            </a:r>
          </a:p>
          <a:p>
            <a:pPr lvl="3">
              <a:buFont typeface="Arial" panose="020B0604020202020204" pitchFamily="34" charset="0"/>
              <a:buChar char="•"/>
            </a:pPr>
            <a:r>
              <a:rPr lang="nb-NO" sz="1600" dirty="0"/>
              <a:t>Blant ungdommer</a:t>
            </a:r>
          </a:p>
          <a:p>
            <a:pPr>
              <a:buFont typeface="Arial" panose="020B0604020202020204" pitchFamily="34" charset="0"/>
              <a:buChar char="•"/>
            </a:pPr>
            <a:endParaRPr lang="nb-NO" sz="1600" dirty="0"/>
          </a:p>
          <a:p>
            <a:pPr marL="0" indent="0">
              <a:buNone/>
            </a:pPr>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10</a:t>
            </a:fld>
            <a:endParaRPr lang="nb-NO">
              <a:solidFill>
                <a:srgbClr val="000000"/>
              </a:solidFill>
            </a:endParaRPr>
          </a:p>
        </p:txBody>
      </p:sp>
    </p:spTree>
    <p:extLst>
      <p:ext uri="{BB962C8B-B14F-4D97-AF65-F5344CB8AC3E}">
        <p14:creationId xmlns:p14="http://schemas.microsoft.com/office/powerpoint/2010/main" val="402604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Prostitusjon: </a:t>
            </a:r>
          </a:p>
        </p:txBody>
      </p:sp>
      <p:sp>
        <p:nvSpPr>
          <p:cNvPr id="3" name="Plassholder for innhold 2"/>
          <p:cNvSpPr>
            <a:spLocks noGrp="1"/>
          </p:cNvSpPr>
          <p:nvPr>
            <p:ph idx="1"/>
          </p:nvPr>
        </p:nvSpPr>
        <p:spPr/>
        <p:txBody>
          <a:bodyPr/>
          <a:lstStyle/>
          <a:p>
            <a:r>
              <a:rPr lang="nb-NO" dirty="0"/>
              <a:t>Prostitusjon defineres som kjøp og salg av seksuelle tjenester. I prostitusjonen er vederlaget eller betalingen en forutsetning for den seksuelle ytelsen. </a:t>
            </a:r>
          </a:p>
          <a:p>
            <a:endParaRPr lang="nb-NO" dirty="0"/>
          </a:p>
          <a:p>
            <a:r>
              <a:rPr lang="nb-NO" dirty="0"/>
              <a:t>Salg av seksuelle tjenester er ikke ulovlig. Men det er ulovlig å kjøpe samt tjene på penger på andres prostitusjon.</a:t>
            </a:r>
          </a:p>
          <a:p>
            <a:endParaRPr lang="nb-NO" dirty="0"/>
          </a:p>
          <a:p>
            <a:r>
              <a:rPr lang="nb-NO" dirty="0"/>
              <a:t>Som alle andre markeder inneholder prostitusjonen en kjøper, en selger og et marked hvor tjenesten annonseres. Inndeles ofte i utemarked og </a:t>
            </a:r>
            <a:r>
              <a:rPr lang="nb-NO" dirty="0" err="1"/>
              <a:t>innemarked</a:t>
            </a:r>
            <a:r>
              <a:rPr lang="nb-NO" dirty="0"/>
              <a:t>. </a:t>
            </a:r>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11</a:t>
            </a:fld>
            <a:endParaRPr lang="nb-NO">
              <a:solidFill>
                <a:srgbClr val="000000"/>
              </a:solidFill>
            </a:endParaRPr>
          </a:p>
        </p:txBody>
      </p:sp>
    </p:spTree>
    <p:extLst>
      <p:ext uri="{BB962C8B-B14F-4D97-AF65-F5344CB8AC3E}">
        <p14:creationId xmlns:p14="http://schemas.microsoft.com/office/powerpoint/2010/main" val="90969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br>
              <a:rPr lang="nb-NO" dirty="0"/>
            </a:br>
            <a:r>
              <a:rPr lang="nb-NO" dirty="0"/>
              <a:t>1. Gateprostitusjon (utemarkedet) </a:t>
            </a:r>
            <a:br>
              <a:rPr lang="nb-NO" dirty="0"/>
            </a:br>
            <a:endParaRPr lang="nb-NO" dirty="0"/>
          </a:p>
        </p:txBody>
      </p:sp>
      <p:sp>
        <p:nvSpPr>
          <p:cNvPr id="3" name="Plassholder for innhold 2"/>
          <p:cNvSpPr>
            <a:spLocks noGrp="1"/>
          </p:cNvSpPr>
          <p:nvPr>
            <p:ph idx="1"/>
          </p:nvPr>
        </p:nvSpPr>
        <p:spPr/>
        <p:txBody>
          <a:bodyPr/>
          <a:lstStyle/>
          <a:p>
            <a:r>
              <a:rPr lang="nb-NO" dirty="0"/>
              <a:t>Den synlige gateprostitusjon er befestet siden forrige rapport i 2008</a:t>
            </a:r>
          </a:p>
          <a:p>
            <a:r>
              <a:rPr lang="nb-NO" dirty="0"/>
              <a:t>Hovedsakelig området rundt Domkirken og kvartalene i og mellom Markensgata og Kirkegata</a:t>
            </a:r>
          </a:p>
          <a:p>
            <a:r>
              <a:rPr lang="nb-NO" dirty="0"/>
              <a:t>Gateprostitusjonen foregår hele året – noe økning i helgene</a:t>
            </a:r>
          </a:p>
          <a:p>
            <a:r>
              <a:rPr lang="nb-NO" dirty="0"/>
              <a:t>Seksuelle tjenester utøves på flere arena - i det offentlige rom, hoteller, leiligheter eller hos kunden</a:t>
            </a:r>
          </a:p>
          <a:p>
            <a:pPr>
              <a:buFont typeface="Arial" panose="020B0604020202020204" pitchFamily="34" charset="0"/>
              <a:buChar char="•"/>
            </a:pPr>
            <a:r>
              <a:rPr lang="nb-NO" dirty="0">
                <a:solidFill>
                  <a:srgbClr val="000000"/>
                </a:solidFill>
              </a:rPr>
              <a:t>Det oppgis at det </a:t>
            </a:r>
            <a:r>
              <a:rPr lang="nb-NO" u="sng" dirty="0">
                <a:solidFill>
                  <a:srgbClr val="000000"/>
                </a:solidFill>
              </a:rPr>
              <a:t>til </a:t>
            </a:r>
            <a:r>
              <a:rPr lang="nb-NO" u="sng" dirty="0" err="1">
                <a:solidFill>
                  <a:srgbClr val="000000"/>
                </a:solidFill>
              </a:rPr>
              <a:t>enhvertid</a:t>
            </a:r>
            <a:r>
              <a:rPr lang="nb-NO" u="sng" dirty="0">
                <a:solidFill>
                  <a:srgbClr val="000000"/>
                </a:solidFill>
              </a:rPr>
              <a:t> </a:t>
            </a:r>
            <a:r>
              <a:rPr lang="nb-NO" dirty="0">
                <a:solidFill>
                  <a:srgbClr val="000000"/>
                </a:solidFill>
              </a:rPr>
              <a:t>er mellom 6 – 12 kvinner i gateprostitusjonen i perioden.</a:t>
            </a:r>
          </a:p>
          <a:p>
            <a:pPr>
              <a:buFont typeface="Arial" panose="020B0604020202020204" pitchFamily="34" charset="0"/>
              <a:buChar char="•"/>
            </a:pPr>
            <a:r>
              <a:rPr lang="nb-NO" dirty="0">
                <a:solidFill>
                  <a:srgbClr val="000000"/>
                </a:solidFill>
              </a:rPr>
              <a:t>Det deles ut totalt 150 kondomer ukentlig til sexselgerne på gatenivå.</a:t>
            </a:r>
          </a:p>
          <a:p>
            <a:pPr>
              <a:buFont typeface="Arial" panose="020B0604020202020204" pitchFamily="34" charset="0"/>
              <a:buChar char="•"/>
            </a:pPr>
            <a:r>
              <a:rPr lang="nb-NO" dirty="0">
                <a:solidFill>
                  <a:srgbClr val="000000"/>
                </a:solidFill>
              </a:rPr>
              <a:t>Antas å utgjøre en liten andel av det totale prostitusjonsmarkedet </a:t>
            </a:r>
          </a:p>
          <a:p>
            <a:pPr>
              <a:buFont typeface="Arial" panose="020B0604020202020204" pitchFamily="34" charset="0"/>
              <a:buChar char="•"/>
            </a:pPr>
            <a:endParaRPr lang="nb-NO" sz="2000" dirty="0">
              <a:solidFill>
                <a:srgbClr val="000000"/>
              </a:solidFill>
            </a:endParaRPr>
          </a:p>
          <a:p>
            <a:pPr lvl="0">
              <a:buFont typeface="Arial" panose="020B0604020202020204" pitchFamily="34" charset="0"/>
              <a:buChar char="•"/>
            </a:pPr>
            <a:endParaRPr lang="nb-NO" sz="2000" dirty="0">
              <a:solidFill>
                <a:srgbClr val="000000"/>
              </a:solidFill>
            </a:endParaRPr>
          </a:p>
          <a:p>
            <a:pPr marL="0" lvl="0" indent="0">
              <a:buNone/>
            </a:pPr>
            <a:endParaRPr lang="nb-NO" sz="2000" dirty="0">
              <a:solidFill>
                <a:srgbClr val="000000"/>
              </a:solidFill>
            </a:endParaRPr>
          </a:p>
          <a:p>
            <a:pPr lvl="0">
              <a:buFont typeface="Arial" panose="020B0604020202020204" pitchFamily="34" charset="0"/>
              <a:buChar char="•"/>
            </a:pPr>
            <a:endParaRPr lang="nb-NO" sz="2000" dirty="0">
              <a:solidFill>
                <a:srgbClr val="000000"/>
              </a:solidFill>
            </a:endParaRPr>
          </a:p>
          <a:p>
            <a:pPr marL="0" indent="0">
              <a:buNone/>
            </a:pPr>
            <a:endParaRPr lang="nb-NO" sz="2000" dirty="0"/>
          </a:p>
        </p:txBody>
      </p:sp>
      <p:sp>
        <p:nvSpPr>
          <p:cNvPr id="7" name="Plassholder for lysbildenummer 6"/>
          <p:cNvSpPr>
            <a:spLocks noGrp="1"/>
          </p:cNvSpPr>
          <p:nvPr>
            <p:ph type="sldNum" sz="quarter" idx="12"/>
          </p:nvPr>
        </p:nvSpPr>
        <p:spPr/>
        <p:txBody>
          <a:bodyPr/>
          <a:lstStyle/>
          <a:p>
            <a:fld id="{E4063031-7FD6-442E-B5B4-5446FB22D238}" type="slidenum">
              <a:rPr lang="nb-NO" smtClean="0">
                <a:solidFill>
                  <a:srgbClr val="000000"/>
                </a:solidFill>
              </a:rPr>
              <a:pPr/>
              <a:t>12</a:t>
            </a:fld>
            <a:endParaRPr lang="nb-NO">
              <a:solidFill>
                <a:srgbClr val="000000"/>
              </a:solidFill>
            </a:endParaRPr>
          </a:p>
        </p:txBody>
      </p:sp>
    </p:spTree>
    <p:extLst>
      <p:ext uri="{BB962C8B-B14F-4D97-AF65-F5344CB8AC3E}">
        <p14:creationId xmlns:p14="http://schemas.microsoft.com/office/powerpoint/2010/main" val="164629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1. Gateprostitusjon (forts..)</a:t>
            </a:r>
          </a:p>
        </p:txBody>
      </p:sp>
      <p:sp>
        <p:nvSpPr>
          <p:cNvPr id="7" name="Plassholder for innhold 6"/>
          <p:cNvSpPr>
            <a:spLocks noGrp="1"/>
          </p:cNvSpPr>
          <p:nvPr>
            <p:ph idx="1"/>
          </p:nvPr>
        </p:nvSpPr>
        <p:spPr/>
        <p:txBody>
          <a:bodyPr/>
          <a:lstStyle/>
          <a:p>
            <a:pPr lvl="0"/>
            <a:r>
              <a:rPr lang="nb-NO" dirty="0">
                <a:solidFill>
                  <a:srgbClr val="000000"/>
                </a:solidFill>
              </a:rPr>
              <a:t>Hovedsakelig kvinner fra Nigeria, men også Øst Europeiske er registrert. </a:t>
            </a:r>
          </a:p>
          <a:p>
            <a:r>
              <a:rPr lang="nb-NO" dirty="0"/>
              <a:t>Har turistvisum for 3.mnd av gangen. </a:t>
            </a:r>
            <a:r>
              <a:rPr lang="nb-NO" dirty="0">
                <a:latin typeface="+mj-lt"/>
              </a:rPr>
              <a:t>Ingen rettigheter utover akutt helsehjelp</a:t>
            </a:r>
          </a:p>
          <a:p>
            <a:r>
              <a:rPr lang="nb-NO" dirty="0"/>
              <a:t>Ofte søreuropeisk statsborgerskap. Flere har vært her flere ganger</a:t>
            </a:r>
          </a:p>
          <a:p>
            <a:r>
              <a:rPr lang="nb-NO" dirty="0">
                <a:latin typeface="+mj-lt"/>
                <a:ea typeface="Calibri"/>
                <a:cs typeface="Times New Roman"/>
              </a:rPr>
              <a:t>De kommer gjerne i små grupper på samme tidspunkt til Kristiansand. Flere både bor og reiser sammen. </a:t>
            </a:r>
          </a:p>
          <a:p>
            <a:r>
              <a:rPr lang="nb-NO" dirty="0">
                <a:latin typeface="+mj-lt"/>
                <a:cs typeface="Times New Roman"/>
              </a:rPr>
              <a:t>Bor i </a:t>
            </a:r>
            <a:r>
              <a:rPr lang="nb-NO" dirty="0" err="1">
                <a:latin typeface="+mj-lt"/>
                <a:cs typeface="Times New Roman"/>
              </a:rPr>
              <a:t>privatleide</a:t>
            </a:r>
            <a:r>
              <a:rPr lang="nb-NO" dirty="0">
                <a:latin typeface="+mj-lt"/>
                <a:cs typeface="Times New Roman"/>
              </a:rPr>
              <a:t> leiligheter eller på campingplasser i området</a:t>
            </a:r>
            <a:endParaRPr lang="nb-NO" dirty="0">
              <a:latin typeface="+mj-lt"/>
            </a:endParaRPr>
          </a:p>
          <a:p>
            <a:r>
              <a:rPr lang="nb-NO" dirty="0">
                <a:latin typeface="+mj-lt"/>
              </a:rPr>
              <a:t>Svært krevende å få opplysninger om hvordan de er kommet hit</a:t>
            </a:r>
          </a:p>
          <a:p>
            <a:r>
              <a:rPr lang="nb-NO" dirty="0">
                <a:latin typeface="+mj-lt"/>
              </a:rPr>
              <a:t>Politi og kommunen har relativ god oversikt over dette miljøet</a:t>
            </a:r>
          </a:p>
          <a:p>
            <a:r>
              <a:rPr lang="nb-NO" dirty="0">
                <a:latin typeface="+mj-lt"/>
              </a:rPr>
              <a:t>Ingen rus- eller kriminalitetsutfordringer med gruppen</a:t>
            </a:r>
          </a:p>
          <a:p>
            <a:r>
              <a:rPr lang="nb-NO" dirty="0">
                <a:latin typeface="+mj-lt"/>
              </a:rPr>
              <a:t>Anses som den svakeste gruppen i prostitusjonsmiljøet </a:t>
            </a:r>
          </a:p>
          <a:p>
            <a:endParaRPr lang="nb-NO" dirty="0"/>
          </a:p>
          <a:p>
            <a:endParaRPr lang="nb-NO" dirty="0">
              <a:latin typeface="+mj-lt"/>
            </a:endParaRPr>
          </a:p>
          <a:p>
            <a:endParaRPr lang="nb-NO" sz="2000" dirty="0"/>
          </a:p>
        </p:txBody>
      </p:sp>
      <p:sp>
        <p:nvSpPr>
          <p:cNvPr id="3" name="Plassholder for lysbildenummer 2"/>
          <p:cNvSpPr>
            <a:spLocks noGrp="1"/>
          </p:cNvSpPr>
          <p:nvPr>
            <p:ph type="sldNum" sz="quarter" idx="12"/>
          </p:nvPr>
        </p:nvSpPr>
        <p:spPr/>
        <p:txBody>
          <a:bodyPr/>
          <a:lstStyle/>
          <a:p>
            <a:fld id="{E4063031-7FD6-442E-B5B4-5446FB22D238}" type="slidenum">
              <a:rPr lang="nb-NO" smtClean="0">
                <a:solidFill>
                  <a:srgbClr val="000000"/>
                </a:solidFill>
              </a:rPr>
              <a:pPr/>
              <a:t>13</a:t>
            </a:fld>
            <a:endParaRPr lang="nb-NO">
              <a:solidFill>
                <a:srgbClr val="000000"/>
              </a:solidFill>
            </a:endParaRPr>
          </a:p>
        </p:txBody>
      </p:sp>
    </p:spTree>
    <p:extLst>
      <p:ext uri="{BB962C8B-B14F-4D97-AF65-F5344CB8AC3E}">
        <p14:creationId xmlns:p14="http://schemas.microsoft.com/office/powerpoint/2010/main" val="78015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br>
              <a:rPr lang="nb-NO" dirty="0">
                <a:solidFill>
                  <a:srgbClr val="000000"/>
                </a:solidFill>
              </a:rPr>
            </a:br>
            <a:r>
              <a:rPr lang="nb-NO" dirty="0">
                <a:solidFill>
                  <a:srgbClr val="000000"/>
                </a:solidFill>
              </a:rPr>
              <a:t>2. </a:t>
            </a:r>
            <a:r>
              <a:rPr lang="nb-NO" dirty="0" err="1">
                <a:solidFill>
                  <a:srgbClr val="000000"/>
                </a:solidFill>
              </a:rPr>
              <a:t>Innemarkedet</a:t>
            </a:r>
            <a:br>
              <a:rPr lang="nb-NO" dirty="0">
                <a:solidFill>
                  <a:srgbClr val="000000"/>
                </a:solidFill>
              </a:rPr>
            </a:br>
            <a:endParaRPr lang="nb-NO" dirty="0"/>
          </a:p>
        </p:txBody>
      </p:sp>
      <p:sp>
        <p:nvSpPr>
          <p:cNvPr id="8" name="Plassholder for innhold 7"/>
          <p:cNvSpPr>
            <a:spLocks noGrp="1"/>
          </p:cNvSpPr>
          <p:nvPr>
            <p:ph idx="1"/>
          </p:nvPr>
        </p:nvSpPr>
        <p:spPr/>
        <p:txBody>
          <a:bodyPr/>
          <a:lstStyle/>
          <a:p>
            <a:r>
              <a:rPr lang="nb-NO" dirty="0" err="1">
                <a:solidFill>
                  <a:srgbClr val="000000"/>
                </a:solidFill>
              </a:rPr>
              <a:t>Escorte</a:t>
            </a:r>
            <a:r>
              <a:rPr lang="nb-NO" dirty="0">
                <a:solidFill>
                  <a:srgbClr val="000000"/>
                </a:solidFill>
              </a:rPr>
              <a:t> nettsider, lukkede chattegrupper, </a:t>
            </a:r>
            <a:r>
              <a:rPr lang="nb-NO" dirty="0" err="1">
                <a:solidFill>
                  <a:srgbClr val="000000"/>
                </a:solidFill>
              </a:rPr>
              <a:t>dating</a:t>
            </a:r>
            <a:r>
              <a:rPr lang="nb-NO" dirty="0">
                <a:solidFill>
                  <a:srgbClr val="000000"/>
                </a:solidFill>
              </a:rPr>
              <a:t>-nettsteder, grupper på sosiale medier</a:t>
            </a:r>
          </a:p>
          <a:p>
            <a:r>
              <a:rPr lang="nb-NO" dirty="0" err="1">
                <a:solidFill>
                  <a:srgbClr val="000000"/>
                </a:solidFill>
              </a:rPr>
              <a:t>Innemarkedet</a:t>
            </a:r>
            <a:r>
              <a:rPr lang="nb-NO" dirty="0">
                <a:solidFill>
                  <a:srgbClr val="000000"/>
                </a:solidFill>
              </a:rPr>
              <a:t> mer skjult men mer tilgjengelig enn gateprostitusjon (et taste trykk unna)</a:t>
            </a:r>
          </a:p>
          <a:p>
            <a:r>
              <a:rPr lang="nb-NO" dirty="0"/>
              <a:t>70 % av det totale markedet ? (</a:t>
            </a:r>
            <a:r>
              <a:rPr lang="nb-NO" dirty="0" err="1"/>
              <a:t>Fafo</a:t>
            </a:r>
            <a:r>
              <a:rPr lang="nb-NO" dirty="0"/>
              <a:t> undersøkelsen 2008)</a:t>
            </a:r>
          </a:p>
          <a:p>
            <a:pPr lvl="0"/>
            <a:r>
              <a:rPr lang="nb-NO" dirty="0">
                <a:solidFill>
                  <a:srgbClr val="000000"/>
                </a:solidFill>
              </a:rPr>
              <a:t>Største nettstedet er realescort.eu. </a:t>
            </a:r>
          </a:p>
          <a:p>
            <a:pPr lvl="1"/>
            <a:r>
              <a:rPr lang="nb-NO" sz="1800" i="1" dirty="0">
                <a:solidFill>
                  <a:srgbClr val="000000"/>
                </a:solidFill>
              </a:rPr>
              <a:t>Tysk firma</a:t>
            </a:r>
            <a:r>
              <a:rPr lang="nb-NO" sz="1800" dirty="0">
                <a:solidFill>
                  <a:srgbClr val="000000"/>
                </a:solidFill>
              </a:rPr>
              <a:t>. I hele Europa men størst i Norge</a:t>
            </a:r>
          </a:p>
          <a:p>
            <a:pPr lvl="1"/>
            <a:r>
              <a:rPr lang="nb-NO" sz="1800" dirty="0">
                <a:solidFill>
                  <a:srgbClr val="000000"/>
                </a:solidFill>
              </a:rPr>
              <a:t>Annonser koster mellom 300-400 kr ukentlig</a:t>
            </a:r>
          </a:p>
          <a:p>
            <a:pPr lvl="1"/>
            <a:r>
              <a:rPr lang="nb-NO" sz="1800" dirty="0">
                <a:solidFill>
                  <a:srgbClr val="000000"/>
                </a:solidFill>
              </a:rPr>
              <a:t>Krever ingen adgang til å opprette kontakt med selger</a:t>
            </a:r>
          </a:p>
          <a:p>
            <a:pPr lvl="1"/>
            <a:r>
              <a:rPr lang="nb-NO" sz="1800" dirty="0">
                <a:solidFill>
                  <a:srgbClr val="000000"/>
                </a:solidFill>
              </a:rPr>
              <a:t>Kvinner, menn, klinikker, par. </a:t>
            </a:r>
            <a:r>
              <a:rPr lang="nb-NO" sz="1800" dirty="0" err="1">
                <a:solidFill>
                  <a:srgbClr val="000000"/>
                </a:solidFill>
              </a:rPr>
              <a:t>transpersoner</a:t>
            </a:r>
            <a:endParaRPr lang="nb-NO" sz="1800" dirty="0">
              <a:solidFill>
                <a:srgbClr val="000000"/>
              </a:solidFill>
            </a:endParaRPr>
          </a:p>
          <a:p>
            <a:pPr lvl="1"/>
            <a:r>
              <a:rPr lang="nb-NO" sz="1800" dirty="0" err="1">
                <a:solidFill>
                  <a:srgbClr val="000000"/>
                </a:solidFill>
              </a:rPr>
              <a:t>Outcalls</a:t>
            </a:r>
            <a:r>
              <a:rPr lang="nb-NO" sz="1800" dirty="0">
                <a:solidFill>
                  <a:srgbClr val="000000"/>
                </a:solidFill>
              </a:rPr>
              <a:t> og </a:t>
            </a:r>
            <a:r>
              <a:rPr lang="nb-NO" sz="1800" dirty="0" err="1">
                <a:solidFill>
                  <a:srgbClr val="000000"/>
                </a:solidFill>
              </a:rPr>
              <a:t>incalls</a:t>
            </a:r>
            <a:r>
              <a:rPr lang="nb-NO" sz="1800" dirty="0">
                <a:solidFill>
                  <a:srgbClr val="000000"/>
                </a:solidFill>
              </a:rPr>
              <a:t> tilbys</a:t>
            </a:r>
          </a:p>
          <a:p>
            <a:r>
              <a:rPr lang="nb-NO" dirty="0"/>
              <a:t>I Kristiansand – gjennomsnittlig 26 kvinne annonsører daglig på nettstedet (i 2017). Ikke de samme kvinnene gjennom hele året. (politi/kommune </a:t>
            </a:r>
            <a:r>
              <a:rPr lang="nb-NO" dirty="0" err="1"/>
              <a:t>monitorerer</a:t>
            </a:r>
            <a:r>
              <a:rPr lang="nb-NO" dirty="0"/>
              <a:t>) </a:t>
            </a:r>
          </a:p>
          <a:p>
            <a:r>
              <a:rPr lang="nb-NO" dirty="0"/>
              <a:t>Vanskelig å fastslå med sikkerhet hvor mange kvinner som står bak.</a:t>
            </a:r>
          </a:p>
          <a:p>
            <a:endParaRPr lang="nb-NO" sz="2000" dirty="0"/>
          </a:p>
        </p:txBody>
      </p:sp>
    </p:spTree>
    <p:extLst>
      <p:ext uri="{BB962C8B-B14F-4D97-AF65-F5344CB8AC3E}">
        <p14:creationId xmlns:p14="http://schemas.microsoft.com/office/powerpoint/2010/main" val="327509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 calcmode="lin" valueType="num">
                                      <p:cBhvr additive="base">
                                        <p:cTn id="3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 calcmode="lin" valueType="num">
                                      <p:cBhvr additive="base">
                                        <p:cTn id="4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 calcmode="lin" valueType="num">
                                      <p:cBhvr additive="base">
                                        <p:cTn id="4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anim calcmode="lin" valueType="num">
                                      <p:cBhvr additive="base">
                                        <p:cTn id="5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 calcmode="lin" valueType="num">
                                      <p:cBhvr additive="base">
                                        <p:cTn id="5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Oversikt over annonser på realescorte.eu fordelt på fylker. (Kock,2017)</a:t>
            </a:r>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15</a:t>
            </a:fld>
            <a:endParaRPr lang="nb-NO">
              <a:solidFill>
                <a:srgbClr val="000000"/>
              </a:solidFill>
            </a:endParaRPr>
          </a:p>
        </p:txBody>
      </p:sp>
      <p:pic>
        <p:nvPicPr>
          <p:cNvPr id="9" name="Plassholder for innhold 8"/>
          <p:cNvPicPr>
            <a:picLocks noGrp="1" noChangeAspect="1"/>
          </p:cNvPicPr>
          <p:nvPr>
            <p:ph sz="half" idx="1"/>
          </p:nvPr>
        </p:nvPicPr>
        <p:blipFill>
          <a:blip r:embed="rId3"/>
          <a:stretch>
            <a:fillRect/>
          </a:stretch>
        </p:blipFill>
        <p:spPr>
          <a:xfrm>
            <a:off x="755576" y="2204864"/>
            <a:ext cx="2016224" cy="2841244"/>
          </a:xfrm>
          <a:prstGeom prst="rect">
            <a:avLst/>
          </a:prstGeom>
          <a:ln w="12700">
            <a:solidFill>
              <a:schemeClr val="tx1"/>
            </a:solidFill>
          </a:ln>
        </p:spPr>
      </p:pic>
      <p:pic>
        <p:nvPicPr>
          <p:cNvPr id="10" name="Plassholder for innhold 9"/>
          <p:cNvPicPr>
            <a:picLocks noGrp="1" noChangeAspect="1"/>
          </p:cNvPicPr>
          <p:nvPr>
            <p:ph sz="half" idx="2"/>
          </p:nvPr>
        </p:nvPicPr>
        <p:blipFill>
          <a:blip r:embed="rId4"/>
          <a:stretch>
            <a:fillRect/>
          </a:stretch>
        </p:blipFill>
        <p:spPr>
          <a:xfrm>
            <a:off x="3707904" y="1023565"/>
            <a:ext cx="4007542" cy="5868000"/>
          </a:xfrm>
          <a:prstGeom prst="rect">
            <a:avLst/>
          </a:prstGeom>
        </p:spPr>
      </p:pic>
    </p:spTree>
    <p:extLst>
      <p:ext uri="{BB962C8B-B14F-4D97-AF65-F5344CB8AC3E}">
        <p14:creationId xmlns:p14="http://schemas.microsoft.com/office/powerpoint/2010/main" val="388172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Plassholder for bunntekst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itchFamily="34" charset="0"/>
              <a:buChar char="•"/>
              <a:defRPr sz="2400">
                <a:solidFill>
                  <a:schemeClr val="tx1"/>
                </a:solidFill>
                <a:latin typeface="Arial" pitchFamily="34" charset="0"/>
              </a:defRPr>
            </a:lvl1pPr>
            <a:lvl2pPr marL="742950" indent="-285750">
              <a:spcBef>
                <a:spcPts val="500"/>
              </a:spcBef>
              <a:buFont typeface="Arial" pitchFamily="34" charset="0"/>
              <a:buChar char="•"/>
              <a:defRPr sz="2200">
                <a:solidFill>
                  <a:schemeClr val="tx1"/>
                </a:solidFill>
                <a:latin typeface="Arial" pitchFamily="34" charset="0"/>
              </a:defRPr>
            </a:lvl2pPr>
            <a:lvl3pPr marL="1143000" indent="-228600">
              <a:spcBef>
                <a:spcPts val="500"/>
              </a:spcBef>
              <a:buFont typeface="Arial" pitchFamily="34" charset="0"/>
              <a:buChar char="•"/>
              <a:defRPr>
                <a:solidFill>
                  <a:schemeClr val="tx1"/>
                </a:solidFill>
                <a:latin typeface="Arial" pitchFamily="34" charset="0"/>
              </a:defRPr>
            </a:lvl3pPr>
            <a:lvl4pPr marL="1600200" indent="-228600">
              <a:spcBef>
                <a:spcPts val="500"/>
              </a:spcBef>
              <a:buFont typeface="Arial" pitchFamily="34" charset="0"/>
              <a:buChar char="•"/>
              <a:defRPr sz="1600">
                <a:solidFill>
                  <a:schemeClr val="tx1"/>
                </a:solidFill>
                <a:latin typeface="Arial" pitchFamily="34" charset="0"/>
              </a:defRPr>
            </a:lvl4pPr>
            <a:lvl5pPr marL="2057400" indent="-228600">
              <a:spcBef>
                <a:spcPts val="500"/>
              </a:spcBef>
              <a:buFont typeface="Arial" pitchFamily="34" charset="0"/>
              <a:buChar char="•"/>
              <a:defRPr sz="1600">
                <a:solidFill>
                  <a:schemeClr val="tx1"/>
                </a:solidFill>
                <a:latin typeface="Arial" pitchFamily="34" charset="0"/>
              </a:defRPr>
            </a:lvl5pPr>
            <a:lvl6pPr marL="25146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6pPr>
            <a:lvl7pPr marL="29718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7pPr>
            <a:lvl8pPr marL="34290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8pPr>
            <a:lvl9pPr marL="38862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9pPr>
          </a:lstStyle>
          <a:p>
            <a:pPr fontAlgn="base">
              <a:spcBef>
                <a:spcPct val="0"/>
              </a:spcBef>
              <a:spcAft>
                <a:spcPct val="0"/>
              </a:spcAft>
              <a:buFontTx/>
              <a:buNone/>
            </a:pPr>
            <a:r>
              <a:rPr lang="nb-NO" altLang="nb-NO" sz="1200" dirty="0">
                <a:solidFill>
                  <a:schemeClr val="bg1"/>
                </a:solidFill>
              </a:rPr>
              <a:t>TEKNISK | BY- og samfunnsenheten</a:t>
            </a:r>
          </a:p>
        </p:txBody>
      </p:sp>
      <p:sp>
        <p:nvSpPr>
          <p:cNvPr id="72708" name="Plassholder for lysbildenumm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Font typeface="Arial" pitchFamily="34" charset="0"/>
              <a:buChar char="•"/>
              <a:defRPr sz="2400">
                <a:solidFill>
                  <a:schemeClr val="tx1"/>
                </a:solidFill>
                <a:latin typeface="Arial" pitchFamily="34" charset="0"/>
              </a:defRPr>
            </a:lvl1pPr>
            <a:lvl2pPr marL="742950" indent="-285750">
              <a:spcBef>
                <a:spcPts val="500"/>
              </a:spcBef>
              <a:buFont typeface="Arial" pitchFamily="34" charset="0"/>
              <a:buChar char="•"/>
              <a:defRPr sz="2200">
                <a:solidFill>
                  <a:schemeClr val="tx1"/>
                </a:solidFill>
                <a:latin typeface="Arial" pitchFamily="34" charset="0"/>
              </a:defRPr>
            </a:lvl2pPr>
            <a:lvl3pPr marL="1143000" indent="-228600">
              <a:spcBef>
                <a:spcPts val="500"/>
              </a:spcBef>
              <a:buFont typeface="Arial" pitchFamily="34" charset="0"/>
              <a:buChar char="•"/>
              <a:defRPr>
                <a:solidFill>
                  <a:schemeClr val="tx1"/>
                </a:solidFill>
                <a:latin typeface="Arial" pitchFamily="34" charset="0"/>
              </a:defRPr>
            </a:lvl3pPr>
            <a:lvl4pPr marL="1600200" indent="-228600">
              <a:spcBef>
                <a:spcPts val="500"/>
              </a:spcBef>
              <a:buFont typeface="Arial" pitchFamily="34" charset="0"/>
              <a:buChar char="•"/>
              <a:defRPr sz="1600">
                <a:solidFill>
                  <a:schemeClr val="tx1"/>
                </a:solidFill>
                <a:latin typeface="Arial" pitchFamily="34" charset="0"/>
              </a:defRPr>
            </a:lvl4pPr>
            <a:lvl5pPr marL="2057400" indent="-228600">
              <a:spcBef>
                <a:spcPts val="500"/>
              </a:spcBef>
              <a:buFont typeface="Arial" pitchFamily="34" charset="0"/>
              <a:buChar char="•"/>
              <a:defRPr sz="1600">
                <a:solidFill>
                  <a:schemeClr val="tx1"/>
                </a:solidFill>
                <a:latin typeface="Arial" pitchFamily="34" charset="0"/>
              </a:defRPr>
            </a:lvl5pPr>
            <a:lvl6pPr marL="25146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6pPr>
            <a:lvl7pPr marL="29718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7pPr>
            <a:lvl8pPr marL="34290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8pPr>
            <a:lvl9pPr marL="38862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9pPr>
          </a:lstStyle>
          <a:p>
            <a:pPr>
              <a:spcBef>
                <a:spcPct val="0"/>
              </a:spcBef>
              <a:buFontTx/>
              <a:buNone/>
            </a:pPr>
            <a:fld id="{C5679333-B2FC-471A-AB30-B2BB87592D16}" type="slidenum">
              <a:rPr lang="nb-NO" altLang="nb-NO" sz="1200">
                <a:solidFill>
                  <a:schemeClr val="bg1"/>
                </a:solidFill>
              </a:rPr>
              <a:pPr>
                <a:spcBef>
                  <a:spcPct val="0"/>
                </a:spcBef>
                <a:buFontTx/>
                <a:buNone/>
              </a:pPr>
              <a:t>16</a:t>
            </a:fld>
            <a:endParaRPr lang="nb-NO" altLang="nb-NO" sz="1200">
              <a:solidFill>
                <a:schemeClr val="bg1"/>
              </a:solidFill>
            </a:endParaRPr>
          </a:p>
        </p:txBody>
      </p:sp>
      <p:pic>
        <p:nvPicPr>
          <p:cNvPr id="4" name="Bilde 3"/>
          <p:cNvPicPr>
            <a:picLocks noChangeAspect="1"/>
          </p:cNvPicPr>
          <p:nvPr/>
        </p:nvPicPr>
        <p:blipFill>
          <a:blip r:embed="rId2"/>
          <a:stretch>
            <a:fillRect/>
          </a:stretch>
        </p:blipFill>
        <p:spPr>
          <a:xfrm>
            <a:off x="467544" y="1012135"/>
            <a:ext cx="6858278" cy="5845865"/>
          </a:xfrm>
          <a:prstGeom prst="rect">
            <a:avLst/>
          </a:prstGeom>
        </p:spPr>
      </p:pic>
    </p:spTree>
    <p:extLst>
      <p:ext uri="{BB962C8B-B14F-4D97-AF65-F5344CB8AC3E}">
        <p14:creationId xmlns:p14="http://schemas.microsoft.com/office/powerpoint/2010/main" val="38391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br>
              <a:rPr lang="nb-NO" dirty="0"/>
            </a:br>
            <a:r>
              <a:rPr lang="nb-NO" dirty="0" err="1"/>
              <a:t>Innemarkedet</a:t>
            </a:r>
            <a:r>
              <a:rPr lang="nb-NO" dirty="0"/>
              <a:t> – hvem er de?</a:t>
            </a:r>
            <a:br>
              <a:rPr lang="nb-NO" dirty="0"/>
            </a:br>
            <a:endParaRPr lang="nb-NO" dirty="0"/>
          </a:p>
        </p:txBody>
      </p:sp>
      <p:sp>
        <p:nvSpPr>
          <p:cNvPr id="4" name="Plassholder for innhold 3"/>
          <p:cNvSpPr>
            <a:spLocks noGrp="1"/>
          </p:cNvSpPr>
          <p:nvPr>
            <p:ph idx="1"/>
          </p:nvPr>
        </p:nvSpPr>
        <p:spPr/>
        <p:txBody>
          <a:bodyPr/>
          <a:lstStyle/>
          <a:p>
            <a:pPr>
              <a:buFont typeface="Arial" panose="020B0604020202020204" pitchFamily="34" charset="0"/>
              <a:buChar char="•"/>
            </a:pPr>
            <a:r>
              <a:rPr lang="nb-NO" dirty="0"/>
              <a:t>Omreisende sexselgere </a:t>
            </a:r>
          </a:p>
          <a:p>
            <a:pPr>
              <a:buFont typeface="Arial" panose="020B0604020202020204" pitchFamily="34" charset="0"/>
              <a:buChar char="•"/>
            </a:pPr>
            <a:r>
              <a:rPr lang="nb-NO" dirty="0"/>
              <a:t>Fastboende</a:t>
            </a:r>
          </a:p>
          <a:p>
            <a:pPr>
              <a:buFont typeface="Arial" panose="020B0604020202020204" pitchFamily="34" charset="0"/>
              <a:buChar char="•"/>
            </a:pPr>
            <a:r>
              <a:rPr lang="nb-NO" dirty="0"/>
              <a:t>Klinikker </a:t>
            </a:r>
          </a:p>
          <a:p>
            <a:endParaRPr lang="nb-NO" dirty="0"/>
          </a:p>
          <a:p>
            <a:endParaRPr lang="nb-NO" dirty="0"/>
          </a:p>
          <a:p>
            <a:pPr marL="0" indent="0">
              <a:buNone/>
            </a:pPr>
            <a:endParaRPr lang="nb-NO" dirty="0"/>
          </a:p>
        </p:txBody>
      </p:sp>
      <p:sp>
        <p:nvSpPr>
          <p:cNvPr id="6" name="Plassholder for lysbildenummer 5"/>
          <p:cNvSpPr>
            <a:spLocks noGrp="1"/>
          </p:cNvSpPr>
          <p:nvPr>
            <p:ph type="sldNum" sz="quarter" idx="12"/>
          </p:nvPr>
        </p:nvSpPr>
        <p:spPr/>
        <p:txBody>
          <a:bodyPr/>
          <a:lstStyle/>
          <a:p>
            <a:fld id="{E4063031-7FD6-442E-B5B4-5446FB22D238}" type="slidenum">
              <a:rPr lang="nb-NO" smtClean="0">
                <a:solidFill>
                  <a:srgbClr val="000000"/>
                </a:solidFill>
              </a:rPr>
              <a:pPr/>
              <a:t>17</a:t>
            </a:fld>
            <a:endParaRPr lang="nb-NO">
              <a:solidFill>
                <a:srgbClr val="000000"/>
              </a:solidFill>
            </a:endParaRPr>
          </a:p>
        </p:txBody>
      </p:sp>
    </p:spTree>
    <p:extLst>
      <p:ext uri="{BB962C8B-B14F-4D97-AF65-F5344CB8AC3E}">
        <p14:creationId xmlns:p14="http://schemas.microsoft.com/office/powerpoint/2010/main" val="263927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2.1 Omreisende sexselgere</a:t>
            </a:r>
          </a:p>
        </p:txBody>
      </p:sp>
      <p:sp>
        <p:nvSpPr>
          <p:cNvPr id="3" name="Plassholder for innhold 2"/>
          <p:cNvSpPr>
            <a:spLocks noGrp="1"/>
          </p:cNvSpPr>
          <p:nvPr>
            <p:ph idx="1"/>
          </p:nvPr>
        </p:nvSpPr>
        <p:spPr/>
        <p:txBody>
          <a:bodyPr/>
          <a:lstStyle/>
          <a:p>
            <a:r>
              <a:rPr lang="nb-NO" dirty="0"/>
              <a:t>Utgjør den største enkeltgruppen av sexselgere i Kristiansand</a:t>
            </a:r>
          </a:p>
          <a:p>
            <a:r>
              <a:rPr lang="nb-NO" dirty="0"/>
              <a:t>Opererer i flere land og har stoppesteder i enkelte byer i Norge</a:t>
            </a:r>
          </a:p>
          <a:p>
            <a:r>
              <a:rPr lang="nb-NO" dirty="0"/>
              <a:t>Annonserer på realescorte.eu</a:t>
            </a:r>
          </a:p>
          <a:p>
            <a:r>
              <a:rPr lang="nb-NO" dirty="0"/>
              <a:t>Selger seksuelle tjenester fra hotell eller leiligheter</a:t>
            </a:r>
          </a:p>
          <a:p>
            <a:r>
              <a:rPr lang="nb-NO" dirty="0"/>
              <a:t>Pro-Kristiansand hadde kontakt med 21 omreisende sexselgere i 2017</a:t>
            </a:r>
          </a:p>
          <a:p>
            <a:pPr>
              <a:spcAft>
                <a:spcPts val="0"/>
              </a:spcAft>
            </a:pPr>
            <a:r>
              <a:rPr lang="nb-NO" dirty="0">
                <a:latin typeface="+mj-lt"/>
              </a:rPr>
              <a:t>Følgende nasjonalitet på de som har fått medisinskhelsehjelp de siste 5 årene: </a:t>
            </a:r>
            <a:r>
              <a:rPr lang="nb-NO" dirty="0">
                <a:latin typeface="+mj-lt"/>
                <a:ea typeface="Calibri"/>
                <a:cs typeface="Times New Roman"/>
              </a:rPr>
              <a:t>Russland, Brasil, Thailand, Ukraina, Slovakia, Venezuela, Chile, Italia, Bulgaria, Nederland, Litauen, Maldivene, Latvia, Norge, Spania, Tyrkia, Tyskland, Cuba, Colombia, Tsjekkia, Mexico, Polen, Moldova, Korea, Belgia og Filippinene</a:t>
            </a:r>
          </a:p>
          <a:p>
            <a:endParaRPr lang="nb-NO" dirty="0"/>
          </a:p>
          <a:p>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18</a:t>
            </a:fld>
            <a:endParaRPr lang="nb-NO">
              <a:solidFill>
                <a:srgbClr val="000000"/>
              </a:solidFill>
            </a:endParaRPr>
          </a:p>
        </p:txBody>
      </p:sp>
    </p:spTree>
    <p:extLst>
      <p:ext uri="{BB962C8B-B14F-4D97-AF65-F5344CB8AC3E}">
        <p14:creationId xmlns:p14="http://schemas.microsoft.com/office/powerpoint/2010/main" val="385969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Plassholder for bunntekst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itchFamily="34" charset="0"/>
              <a:buChar char="•"/>
              <a:defRPr sz="2400">
                <a:solidFill>
                  <a:schemeClr val="tx1"/>
                </a:solidFill>
                <a:latin typeface="Arial" pitchFamily="34" charset="0"/>
              </a:defRPr>
            </a:lvl1pPr>
            <a:lvl2pPr marL="742950" indent="-285750">
              <a:spcBef>
                <a:spcPts val="500"/>
              </a:spcBef>
              <a:buFont typeface="Arial" pitchFamily="34" charset="0"/>
              <a:buChar char="•"/>
              <a:defRPr sz="2200">
                <a:solidFill>
                  <a:schemeClr val="tx1"/>
                </a:solidFill>
                <a:latin typeface="Arial" pitchFamily="34" charset="0"/>
              </a:defRPr>
            </a:lvl2pPr>
            <a:lvl3pPr marL="1143000" indent="-228600">
              <a:spcBef>
                <a:spcPts val="500"/>
              </a:spcBef>
              <a:buFont typeface="Arial" pitchFamily="34" charset="0"/>
              <a:buChar char="•"/>
              <a:defRPr>
                <a:solidFill>
                  <a:schemeClr val="tx1"/>
                </a:solidFill>
                <a:latin typeface="Arial" pitchFamily="34" charset="0"/>
              </a:defRPr>
            </a:lvl3pPr>
            <a:lvl4pPr marL="1600200" indent="-228600">
              <a:spcBef>
                <a:spcPts val="500"/>
              </a:spcBef>
              <a:buFont typeface="Arial" pitchFamily="34" charset="0"/>
              <a:buChar char="•"/>
              <a:defRPr sz="1600">
                <a:solidFill>
                  <a:schemeClr val="tx1"/>
                </a:solidFill>
                <a:latin typeface="Arial" pitchFamily="34" charset="0"/>
              </a:defRPr>
            </a:lvl4pPr>
            <a:lvl5pPr marL="2057400" indent="-228600">
              <a:spcBef>
                <a:spcPts val="500"/>
              </a:spcBef>
              <a:buFont typeface="Arial" pitchFamily="34" charset="0"/>
              <a:buChar char="•"/>
              <a:defRPr sz="1600">
                <a:solidFill>
                  <a:schemeClr val="tx1"/>
                </a:solidFill>
                <a:latin typeface="Arial" pitchFamily="34" charset="0"/>
              </a:defRPr>
            </a:lvl5pPr>
            <a:lvl6pPr marL="25146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6pPr>
            <a:lvl7pPr marL="29718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7pPr>
            <a:lvl8pPr marL="34290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8pPr>
            <a:lvl9pPr marL="38862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9pPr>
          </a:lstStyle>
          <a:p>
            <a:pPr fontAlgn="base">
              <a:spcBef>
                <a:spcPct val="0"/>
              </a:spcBef>
              <a:spcAft>
                <a:spcPct val="0"/>
              </a:spcAft>
              <a:buFontTx/>
              <a:buNone/>
            </a:pPr>
            <a:r>
              <a:rPr lang="nb-NO" altLang="nb-NO" sz="1200" dirty="0">
                <a:solidFill>
                  <a:srgbClr val="FFFFFF"/>
                </a:solidFill>
              </a:rPr>
              <a:t>TEKNISK | BY- og samfunnsenheten</a:t>
            </a:r>
          </a:p>
        </p:txBody>
      </p:sp>
      <p:sp>
        <p:nvSpPr>
          <p:cNvPr id="72708" name="Plassholder for lysbildenumm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Font typeface="Arial" pitchFamily="34" charset="0"/>
              <a:buChar char="•"/>
              <a:defRPr sz="2400">
                <a:solidFill>
                  <a:schemeClr val="tx1"/>
                </a:solidFill>
                <a:latin typeface="Arial" pitchFamily="34" charset="0"/>
              </a:defRPr>
            </a:lvl1pPr>
            <a:lvl2pPr marL="742950" indent="-285750">
              <a:spcBef>
                <a:spcPts val="500"/>
              </a:spcBef>
              <a:buFont typeface="Arial" pitchFamily="34" charset="0"/>
              <a:buChar char="•"/>
              <a:defRPr sz="2200">
                <a:solidFill>
                  <a:schemeClr val="tx1"/>
                </a:solidFill>
                <a:latin typeface="Arial" pitchFamily="34" charset="0"/>
              </a:defRPr>
            </a:lvl2pPr>
            <a:lvl3pPr marL="1143000" indent="-228600">
              <a:spcBef>
                <a:spcPts val="500"/>
              </a:spcBef>
              <a:buFont typeface="Arial" pitchFamily="34" charset="0"/>
              <a:buChar char="•"/>
              <a:defRPr>
                <a:solidFill>
                  <a:schemeClr val="tx1"/>
                </a:solidFill>
                <a:latin typeface="Arial" pitchFamily="34" charset="0"/>
              </a:defRPr>
            </a:lvl3pPr>
            <a:lvl4pPr marL="1600200" indent="-228600">
              <a:spcBef>
                <a:spcPts val="500"/>
              </a:spcBef>
              <a:buFont typeface="Arial" pitchFamily="34" charset="0"/>
              <a:buChar char="•"/>
              <a:defRPr sz="1600">
                <a:solidFill>
                  <a:schemeClr val="tx1"/>
                </a:solidFill>
                <a:latin typeface="Arial" pitchFamily="34" charset="0"/>
              </a:defRPr>
            </a:lvl4pPr>
            <a:lvl5pPr marL="2057400" indent="-228600">
              <a:spcBef>
                <a:spcPts val="500"/>
              </a:spcBef>
              <a:buFont typeface="Arial" pitchFamily="34" charset="0"/>
              <a:buChar char="•"/>
              <a:defRPr sz="1600">
                <a:solidFill>
                  <a:schemeClr val="tx1"/>
                </a:solidFill>
                <a:latin typeface="Arial" pitchFamily="34" charset="0"/>
              </a:defRPr>
            </a:lvl5pPr>
            <a:lvl6pPr marL="25146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6pPr>
            <a:lvl7pPr marL="29718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7pPr>
            <a:lvl8pPr marL="34290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8pPr>
            <a:lvl9pPr marL="3886200" indent="-228600" eaLnBrk="0" fontAlgn="base" hangingPunct="0">
              <a:spcBef>
                <a:spcPts val="500"/>
              </a:spcBef>
              <a:spcAft>
                <a:spcPct val="0"/>
              </a:spcAft>
              <a:buFont typeface="Arial" pitchFamily="34" charset="0"/>
              <a:buChar char="•"/>
              <a:defRPr sz="1600">
                <a:solidFill>
                  <a:schemeClr val="tx1"/>
                </a:solidFill>
                <a:latin typeface="Arial" pitchFamily="34" charset="0"/>
              </a:defRPr>
            </a:lvl9pPr>
          </a:lstStyle>
          <a:p>
            <a:pPr>
              <a:spcBef>
                <a:spcPct val="0"/>
              </a:spcBef>
              <a:buFontTx/>
              <a:buNone/>
            </a:pPr>
            <a:fld id="{C5679333-B2FC-471A-AB30-B2BB87592D16}" type="slidenum">
              <a:rPr lang="nb-NO" altLang="nb-NO" sz="1200">
                <a:solidFill>
                  <a:srgbClr val="FFFFFF"/>
                </a:solidFill>
              </a:rPr>
              <a:pPr>
                <a:spcBef>
                  <a:spcPct val="0"/>
                </a:spcBef>
                <a:buFontTx/>
                <a:buNone/>
              </a:pPr>
              <a:t>19</a:t>
            </a:fld>
            <a:endParaRPr lang="nb-NO" altLang="nb-NO" sz="1200">
              <a:solidFill>
                <a:srgbClr val="FFFFFF"/>
              </a:solidFill>
            </a:endParaRPr>
          </a:p>
        </p:txBody>
      </p:sp>
      <p:pic>
        <p:nvPicPr>
          <p:cNvPr id="2" name="Bilde 1"/>
          <p:cNvPicPr>
            <a:picLocks noChangeAspect="1"/>
          </p:cNvPicPr>
          <p:nvPr/>
        </p:nvPicPr>
        <p:blipFill rotWithShape="1">
          <a:blip r:embed="rId2"/>
          <a:srcRect l="3478" t="21558" r="3110" b="6748"/>
          <a:stretch/>
        </p:blipFill>
        <p:spPr>
          <a:xfrm>
            <a:off x="884722" y="270933"/>
            <a:ext cx="7821129" cy="5655734"/>
          </a:xfrm>
          <a:prstGeom prst="rect">
            <a:avLst/>
          </a:prstGeom>
        </p:spPr>
      </p:pic>
    </p:spTree>
    <p:extLst>
      <p:ext uri="{BB962C8B-B14F-4D97-AF65-F5344CB8AC3E}">
        <p14:creationId xmlns:p14="http://schemas.microsoft.com/office/powerpoint/2010/main" val="40778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Disposisjon for innlegget</a:t>
            </a:r>
          </a:p>
        </p:txBody>
      </p:sp>
      <p:sp>
        <p:nvSpPr>
          <p:cNvPr id="3" name="Plassholder for innhold 2"/>
          <p:cNvSpPr>
            <a:spLocks noGrp="1"/>
          </p:cNvSpPr>
          <p:nvPr>
            <p:ph idx="1"/>
          </p:nvPr>
        </p:nvSpPr>
        <p:spPr/>
        <p:txBody>
          <a:bodyPr/>
          <a:lstStyle/>
          <a:p>
            <a:pPr marL="457200" lvl="1" indent="0">
              <a:buNone/>
            </a:pPr>
            <a:endParaRPr lang="nb-NO" dirty="0"/>
          </a:p>
          <a:p>
            <a:pPr indent="-285750">
              <a:buFont typeface="Arial" panose="020B0604020202020204" pitchFamily="34" charset="0"/>
              <a:buChar char="•"/>
            </a:pPr>
            <a:r>
              <a:rPr lang="nb-NO" dirty="0"/>
              <a:t>Bakgrunnen </a:t>
            </a:r>
          </a:p>
          <a:p>
            <a:pPr lvl="1">
              <a:buFont typeface="Courier New" panose="02070309020205020404" pitchFamily="49" charset="0"/>
              <a:buChar char="o"/>
            </a:pPr>
            <a:r>
              <a:rPr lang="nb-NO" dirty="0"/>
              <a:t>Om  oppdraget</a:t>
            </a:r>
          </a:p>
          <a:p>
            <a:pPr lvl="1">
              <a:buFont typeface="Courier New" panose="02070309020205020404" pitchFamily="49" charset="0"/>
              <a:buChar char="o"/>
            </a:pPr>
            <a:r>
              <a:rPr lang="nb-NO" dirty="0"/>
              <a:t>Om rapporten</a:t>
            </a:r>
          </a:p>
          <a:p>
            <a:pPr lvl="1">
              <a:buFont typeface="Courier New" panose="02070309020205020404" pitchFamily="49" charset="0"/>
              <a:buChar char="o"/>
            </a:pPr>
            <a:r>
              <a:rPr lang="nb-NO" dirty="0"/>
              <a:t>Om informasjonskilder </a:t>
            </a:r>
          </a:p>
          <a:p>
            <a:pPr indent="-285750">
              <a:buFont typeface="Arial" panose="020B0604020202020204" pitchFamily="34" charset="0"/>
              <a:buChar char="•"/>
            </a:pPr>
            <a:endParaRPr lang="nb-NO" dirty="0"/>
          </a:p>
          <a:p>
            <a:pPr indent="-285750">
              <a:buFont typeface="Arial" panose="020B0604020202020204" pitchFamily="34" charset="0"/>
              <a:buChar char="•"/>
            </a:pPr>
            <a:r>
              <a:rPr lang="nb-NO" dirty="0"/>
              <a:t>Innhold/resultater</a:t>
            </a:r>
          </a:p>
          <a:p>
            <a:pPr lvl="1">
              <a:buFont typeface="Courier New" panose="02070309020205020404" pitchFamily="49" charset="0"/>
              <a:buChar char="o"/>
            </a:pPr>
            <a:r>
              <a:rPr lang="nb-NO" dirty="0"/>
              <a:t>Hvor skjer prostitusjonen i Kristiansand?</a:t>
            </a:r>
          </a:p>
          <a:p>
            <a:pPr lvl="1">
              <a:buFont typeface="Courier New" panose="02070309020205020404" pitchFamily="49" charset="0"/>
              <a:buChar char="o"/>
            </a:pPr>
            <a:r>
              <a:rPr lang="nb-NO" dirty="0"/>
              <a:t>Hvem er sexselgeren?</a:t>
            </a:r>
          </a:p>
          <a:p>
            <a:pPr lvl="1">
              <a:buFont typeface="Courier New" panose="02070309020205020404" pitchFamily="49" charset="0"/>
              <a:buChar char="o"/>
            </a:pPr>
            <a:r>
              <a:rPr lang="nb-NO" dirty="0"/>
              <a:t>Omfang?</a:t>
            </a:r>
          </a:p>
          <a:p>
            <a:pPr lvl="1">
              <a:buFont typeface="Courier New" panose="02070309020205020404" pitchFamily="49" charset="0"/>
              <a:buChar char="o"/>
            </a:pPr>
            <a:r>
              <a:rPr lang="nb-NO" dirty="0"/>
              <a:t>Ulike prostitusjonsformer</a:t>
            </a:r>
          </a:p>
          <a:p>
            <a:pPr marL="457200" lvl="1" indent="0">
              <a:buNone/>
            </a:pPr>
            <a:endParaRPr lang="nb-NO" dirty="0"/>
          </a:p>
          <a:p>
            <a:pPr marL="457200" lvl="1" indent="0">
              <a:buNone/>
            </a:pPr>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2</a:t>
            </a:fld>
            <a:endParaRPr lang="nb-NO">
              <a:solidFill>
                <a:srgbClr val="000000"/>
              </a:solidFill>
            </a:endParaRPr>
          </a:p>
        </p:txBody>
      </p:sp>
    </p:spTree>
    <p:extLst>
      <p:ext uri="{BB962C8B-B14F-4D97-AF65-F5344CB8AC3E}">
        <p14:creationId xmlns:p14="http://schemas.microsoft.com/office/powerpoint/2010/main" val="576760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Eksempler fra politiet</a:t>
            </a:r>
          </a:p>
        </p:txBody>
      </p:sp>
      <p:sp>
        <p:nvSpPr>
          <p:cNvPr id="3" name="Plassholder for innhold 2"/>
          <p:cNvSpPr>
            <a:spLocks noGrp="1"/>
          </p:cNvSpPr>
          <p:nvPr>
            <p:ph idx="1"/>
          </p:nvPr>
        </p:nvSpPr>
        <p:spPr/>
        <p:txBody>
          <a:bodyPr/>
          <a:lstStyle/>
          <a:p>
            <a:pPr marL="0" lvl="0" indent="0">
              <a:buNone/>
            </a:pPr>
            <a:r>
              <a:rPr lang="nb-NO" sz="1600" u="sng" dirty="0">
                <a:solidFill>
                  <a:srgbClr val="000000"/>
                </a:solidFill>
              </a:rPr>
              <a:t>østeuropeisk omreisende sexselger</a:t>
            </a:r>
            <a:r>
              <a:rPr lang="nb-NO" sz="1600" dirty="0">
                <a:solidFill>
                  <a:srgbClr val="000000"/>
                </a:solidFill>
              </a:rPr>
              <a:t> </a:t>
            </a:r>
          </a:p>
          <a:p>
            <a:pPr marL="0" lvl="0" indent="0">
              <a:buNone/>
            </a:pPr>
            <a:r>
              <a:rPr lang="nb-NO" sz="1600" dirty="0">
                <a:solidFill>
                  <a:srgbClr val="000000"/>
                </a:solidFill>
              </a:rPr>
              <a:t>3 "kundetelefon" med norske mobilnummer</a:t>
            </a:r>
          </a:p>
          <a:p>
            <a:pPr marL="0" lvl="0" indent="0">
              <a:buNone/>
            </a:pPr>
            <a:r>
              <a:rPr lang="nb-NO" sz="1600" dirty="0">
                <a:solidFill>
                  <a:srgbClr val="000000"/>
                </a:solidFill>
              </a:rPr>
              <a:t>5142 </a:t>
            </a:r>
            <a:r>
              <a:rPr lang="nb-NO" sz="1600" dirty="0" err="1">
                <a:solidFill>
                  <a:srgbClr val="000000"/>
                </a:solidFill>
              </a:rPr>
              <a:t>sms</a:t>
            </a:r>
            <a:r>
              <a:rPr lang="nb-NO" sz="1600" dirty="0">
                <a:solidFill>
                  <a:srgbClr val="000000"/>
                </a:solidFill>
              </a:rPr>
              <a:t>/taleanrop på litt under 2 </a:t>
            </a:r>
            <a:r>
              <a:rPr lang="nb-NO" sz="1600" dirty="0" err="1">
                <a:solidFill>
                  <a:srgbClr val="000000"/>
                </a:solidFill>
              </a:rPr>
              <a:t>mnd</a:t>
            </a:r>
            <a:r>
              <a:rPr lang="nb-NO" sz="1600" dirty="0">
                <a:solidFill>
                  <a:srgbClr val="000000"/>
                </a:solidFill>
              </a:rPr>
              <a:t> . </a:t>
            </a:r>
          </a:p>
          <a:p>
            <a:pPr marL="0" lvl="0" indent="0">
              <a:buNone/>
            </a:pPr>
            <a:r>
              <a:rPr lang="nb-NO" sz="1600" dirty="0">
                <a:solidFill>
                  <a:srgbClr val="000000"/>
                </a:solidFill>
              </a:rPr>
              <a:t>Hadde vært i Bergen, Sandefjord, Trondheim og Kristiansand.. </a:t>
            </a:r>
          </a:p>
          <a:p>
            <a:pPr marL="0" lvl="0" indent="0">
              <a:buNone/>
            </a:pPr>
            <a:r>
              <a:rPr lang="nb-NO" sz="1600" dirty="0">
                <a:solidFill>
                  <a:srgbClr val="000000"/>
                </a:solidFill>
              </a:rPr>
              <a:t>Siste 9 dagene – 114 unike kontakter/</a:t>
            </a:r>
            <a:r>
              <a:rPr lang="nb-NO" sz="1600" dirty="0" err="1">
                <a:solidFill>
                  <a:srgbClr val="000000"/>
                </a:solidFill>
              </a:rPr>
              <a:t>tlf</a:t>
            </a:r>
            <a:r>
              <a:rPr lang="nb-NO" sz="1600" dirty="0">
                <a:solidFill>
                  <a:srgbClr val="000000"/>
                </a:solidFill>
              </a:rPr>
              <a:t> nummer</a:t>
            </a:r>
          </a:p>
          <a:p>
            <a:pPr marL="0" lvl="0" indent="0">
              <a:buNone/>
            </a:pPr>
            <a:endParaRPr lang="nb-NO" sz="1600" dirty="0">
              <a:solidFill>
                <a:srgbClr val="000000"/>
              </a:solidFill>
            </a:endParaRPr>
          </a:p>
          <a:p>
            <a:pPr marL="0" lvl="0" indent="0">
              <a:buNone/>
            </a:pPr>
            <a:endParaRPr lang="nb-NO" sz="1600" i="1" dirty="0">
              <a:solidFill>
                <a:srgbClr val="000000"/>
              </a:solidFill>
            </a:endParaRPr>
          </a:p>
          <a:p>
            <a:pPr marL="0" lvl="0" indent="0">
              <a:buNone/>
            </a:pPr>
            <a:r>
              <a:rPr lang="nb-NO" sz="1600" u="sng" dirty="0">
                <a:solidFill>
                  <a:srgbClr val="000000"/>
                </a:solidFill>
              </a:rPr>
              <a:t>Grovt ran mot omreisende sexselger</a:t>
            </a:r>
            <a:endParaRPr lang="nb-NO" sz="1600" dirty="0">
              <a:solidFill>
                <a:srgbClr val="000000"/>
              </a:solidFill>
            </a:endParaRPr>
          </a:p>
          <a:p>
            <a:pPr marL="0" lvl="0" indent="0">
              <a:buNone/>
            </a:pPr>
            <a:r>
              <a:rPr lang="nb-NO" sz="1600" dirty="0">
                <a:solidFill>
                  <a:srgbClr val="000000"/>
                </a:solidFill>
              </a:rPr>
              <a:t>2 "kundetelefon" med norske mobilnummer, </a:t>
            </a:r>
          </a:p>
          <a:p>
            <a:pPr marL="0" lvl="0" indent="0">
              <a:buNone/>
            </a:pPr>
            <a:r>
              <a:rPr lang="nb-NO" sz="1600" dirty="0">
                <a:solidFill>
                  <a:srgbClr val="000000"/>
                </a:solidFill>
              </a:rPr>
              <a:t>781 </a:t>
            </a:r>
            <a:r>
              <a:rPr lang="nb-NO" sz="1600" dirty="0" err="1">
                <a:solidFill>
                  <a:srgbClr val="000000"/>
                </a:solidFill>
              </a:rPr>
              <a:t>sms</a:t>
            </a:r>
            <a:r>
              <a:rPr lang="nb-NO" sz="1600" dirty="0">
                <a:solidFill>
                  <a:srgbClr val="000000"/>
                </a:solidFill>
              </a:rPr>
              <a:t>/</a:t>
            </a:r>
            <a:r>
              <a:rPr lang="nb-NO" sz="1600" dirty="0" err="1">
                <a:solidFill>
                  <a:srgbClr val="000000"/>
                </a:solidFill>
              </a:rPr>
              <a:t>taleoppringinger</a:t>
            </a:r>
            <a:r>
              <a:rPr lang="nb-NO" sz="1600" dirty="0">
                <a:solidFill>
                  <a:srgbClr val="000000"/>
                </a:solidFill>
              </a:rPr>
              <a:t> på 4 dager i Kristiansand. </a:t>
            </a:r>
          </a:p>
          <a:p>
            <a:pPr marL="0" lvl="0" indent="0">
              <a:buNone/>
            </a:pPr>
            <a:r>
              <a:rPr lang="nb-NO" sz="1600" dirty="0">
                <a:solidFill>
                  <a:srgbClr val="000000"/>
                </a:solidFill>
              </a:rPr>
              <a:t>109 unike  kontakter/ telefonnummer, </a:t>
            </a:r>
          </a:p>
          <a:p>
            <a:pPr marL="0" lvl="0" indent="0">
              <a:buNone/>
            </a:pPr>
            <a:r>
              <a:rPr lang="nb-NO" sz="1600" dirty="0">
                <a:solidFill>
                  <a:srgbClr val="000000"/>
                </a:solidFill>
              </a:rPr>
              <a:t>Opplyste å ha hatt 12-15 kunder på de tre døgnene i Kristiansand.</a:t>
            </a:r>
          </a:p>
          <a:p>
            <a:pPr marL="0" lvl="0" indent="0">
              <a:buNone/>
            </a:pPr>
            <a:r>
              <a:rPr lang="nb-NO" sz="1600" dirty="0">
                <a:solidFill>
                  <a:srgbClr val="000000"/>
                </a:solidFill>
              </a:rPr>
              <a:t> Hadde 30.000,- NOK (cash)</a:t>
            </a:r>
          </a:p>
          <a:p>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20</a:t>
            </a:fld>
            <a:endParaRPr lang="nb-NO">
              <a:solidFill>
                <a:srgbClr val="000000"/>
              </a:solidFill>
            </a:endParaRPr>
          </a:p>
        </p:txBody>
      </p:sp>
    </p:spTree>
    <p:extLst>
      <p:ext uri="{BB962C8B-B14F-4D97-AF65-F5344CB8AC3E}">
        <p14:creationId xmlns:p14="http://schemas.microsoft.com/office/powerpoint/2010/main" val="35557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2.2 Fastboende sexselgere</a:t>
            </a:r>
          </a:p>
        </p:txBody>
      </p:sp>
      <p:sp>
        <p:nvSpPr>
          <p:cNvPr id="3" name="Plassholder for innhold 2"/>
          <p:cNvSpPr>
            <a:spLocks noGrp="1"/>
          </p:cNvSpPr>
          <p:nvPr>
            <p:ph idx="1"/>
          </p:nvPr>
        </p:nvSpPr>
        <p:spPr/>
        <p:txBody>
          <a:bodyPr/>
          <a:lstStyle/>
          <a:p>
            <a:r>
              <a:rPr lang="nb-NO" dirty="0"/>
              <a:t>Personer som bor i Kristiansandsområdet som utelukkende tar penger som vederlag for seksuelle tjenester</a:t>
            </a:r>
          </a:p>
          <a:p>
            <a:r>
              <a:rPr lang="nb-NO" dirty="0"/>
              <a:t>Opptrer på flere arena. Ulike nettsider, </a:t>
            </a:r>
            <a:r>
              <a:rPr lang="nb-NO" dirty="0" err="1"/>
              <a:t>sosialemedier</a:t>
            </a:r>
            <a:r>
              <a:rPr lang="nb-NO" dirty="0"/>
              <a:t>, bar/restaurant, via kundekrets eller i lukkede chattekanaler</a:t>
            </a:r>
          </a:p>
          <a:p>
            <a:r>
              <a:rPr lang="nb-NO" dirty="0"/>
              <a:t>Finnes begrenset kunnskap om omfang</a:t>
            </a:r>
          </a:p>
          <a:p>
            <a:r>
              <a:rPr lang="nb-NO" dirty="0"/>
              <a:t>Vanskelig å få oversikt over denne gruppen da de opererer på så mange arenaer.</a:t>
            </a:r>
          </a:p>
          <a:p>
            <a:r>
              <a:rPr lang="nb-NO" dirty="0"/>
              <a:t>Kommer i kontakt med fastboende fordi de gjerne mottar en eller annen form for oppfølging knyttet til andre utfordringer. </a:t>
            </a:r>
          </a:p>
          <a:p>
            <a:endParaRPr lang="nb-NO" dirty="0"/>
          </a:p>
          <a:p>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21</a:t>
            </a:fld>
            <a:endParaRPr lang="nb-NO">
              <a:solidFill>
                <a:srgbClr val="000000"/>
              </a:solidFill>
            </a:endParaRPr>
          </a:p>
        </p:txBody>
      </p:sp>
    </p:spTree>
    <p:extLst>
      <p:ext uri="{BB962C8B-B14F-4D97-AF65-F5344CB8AC3E}">
        <p14:creationId xmlns:p14="http://schemas.microsoft.com/office/powerpoint/2010/main" val="425791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pPr marL="0" indent="0" algn="ctr">
              <a:spcAft>
                <a:spcPts val="0"/>
              </a:spcAft>
              <a:buNone/>
            </a:pPr>
            <a:endParaRPr lang="nb-NO" i="1" dirty="0">
              <a:latin typeface="+mj-lt"/>
              <a:ea typeface="Calibri"/>
              <a:cs typeface="Times New Roman"/>
            </a:endParaRPr>
          </a:p>
          <a:p>
            <a:pPr marL="0" indent="0" algn="ctr">
              <a:spcAft>
                <a:spcPts val="0"/>
              </a:spcAft>
              <a:buNone/>
            </a:pPr>
            <a:endParaRPr lang="nb-NO" i="1" dirty="0">
              <a:latin typeface="+mj-lt"/>
              <a:ea typeface="Calibri"/>
              <a:cs typeface="Times New Roman"/>
            </a:endParaRPr>
          </a:p>
          <a:p>
            <a:pPr marL="0" indent="0" algn="ctr">
              <a:spcAft>
                <a:spcPts val="0"/>
              </a:spcAft>
              <a:buNone/>
            </a:pPr>
            <a:r>
              <a:rPr lang="nb-NO" i="1" dirty="0">
                <a:latin typeface="+mj-lt"/>
                <a:ea typeface="Calibri"/>
                <a:cs typeface="Times New Roman"/>
              </a:rPr>
              <a:t>«Jeg har ved flere anledninger vært borti i kvinner med prostitusjonserfaring fra inne markedet, men det er ikke slik at kvinnene kommer til oss rett fra </a:t>
            </a:r>
            <a:r>
              <a:rPr lang="nb-NO" i="1" dirty="0" err="1">
                <a:latin typeface="+mj-lt"/>
                <a:ea typeface="Calibri"/>
                <a:cs typeface="Times New Roman"/>
              </a:rPr>
              <a:t>innemarkedet</a:t>
            </a:r>
            <a:r>
              <a:rPr lang="nb-NO" i="1" dirty="0">
                <a:latin typeface="+mj-lt"/>
                <a:ea typeface="Calibri"/>
                <a:cs typeface="Times New Roman"/>
              </a:rPr>
              <a:t>. Det er ikke det som er årsaken til at de har oppsøkt oss. Årsaken er vold i nær relasjon, mishandling, mm. Mange har en erfaring med prostitusjon, det kommer ofte frem under samtaler»</a:t>
            </a:r>
          </a:p>
          <a:p>
            <a:pPr marL="0" indent="0" algn="r">
              <a:spcAft>
                <a:spcPts val="0"/>
              </a:spcAft>
              <a:buNone/>
            </a:pPr>
            <a:r>
              <a:rPr lang="nb-NO" i="1" dirty="0">
                <a:latin typeface="+mj-lt"/>
                <a:cs typeface="Times New Roman"/>
              </a:rPr>
              <a:t>Informant fra hjelpeapparatet</a:t>
            </a:r>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22</a:t>
            </a:fld>
            <a:endParaRPr lang="nb-NO">
              <a:solidFill>
                <a:srgbClr val="000000"/>
              </a:solidFill>
            </a:endParaRPr>
          </a:p>
        </p:txBody>
      </p:sp>
    </p:spTree>
    <p:extLst>
      <p:ext uri="{BB962C8B-B14F-4D97-AF65-F5344CB8AC3E}">
        <p14:creationId xmlns:p14="http://schemas.microsoft.com/office/powerpoint/2010/main" val="18509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2.3 Klinikker/byråer</a:t>
            </a:r>
          </a:p>
        </p:txBody>
      </p:sp>
      <p:sp>
        <p:nvSpPr>
          <p:cNvPr id="6" name="Plassholder for innhold 5"/>
          <p:cNvSpPr>
            <a:spLocks noGrp="1"/>
          </p:cNvSpPr>
          <p:nvPr>
            <p:ph idx="1"/>
          </p:nvPr>
        </p:nvSpPr>
        <p:spPr/>
        <p:txBody>
          <a:bodyPr/>
          <a:lstStyle/>
          <a:p>
            <a:r>
              <a:rPr lang="nb-NO" dirty="0"/>
              <a:t>Flere informanter uttrykker at de er bekymret for om det selges sex ved enkelte Thai-massasje institutter i Kristiansand</a:t>
            </a:r>
          </a:p>
          <a:p>
            <a:r>
              <a:rPr lang="nb-NO" dirty="0"/>
              <a:t>Politiet har avdekket salg av seksuelle tjenester ved enkelte Thai-massasje institutter i 2017. En kvinnelig innehaver av to institutter  er dømt for hallikvirksomhet</a:t>
            </a:r>
          </a:p>
          <a:p>
            <a:r>
              <a:rPr lang="nb-NO" dirty="0"/>
              <a:t>Politiet har kontrollvirksomhet og dialog med huseiere ved mistanke</a:t>
            </a:r>
          </a:p>
          <a:p>
            <a:r>
              <a:rPr lang="nb-NO" dirty="0"/>
              <a:t>Pro-senteret i Oslo har registrert økning i salg av seksuelle tjenester fra massasjeinstitutter etter flere år med lite aktivitet (Kock, 2017)</a:t>
            </a:r>
          </a:p>
        </p:txBody>
      </p:sp>
      <p:sp>
        <p:nvSpPr>
          <p:cNvPr id="5" name="Plassholder for lysbildenummer 4"/>
          <p:cNvSpPr>
            <a:spLocks noGrp="1"/>
          </p:cNvSpPr>
          <p:nvPr>
            <p:ph type="sldNum" sz="quarter" idx="12"/>
          </p:nvPr>
        </p:nvSpPr>
        <p:spPr/>
        <p:txBody>
          <a:bodyPr/>
          <a:lstStyle/>
          <a:p>
            <a:fld id="{6B6BFCBE-FCF8-4A41-809E-09285F240917}" type="slidenum">
              <a:rPr lang="nb-NO" smtClean="0">
                <a:solidFill>
                  <a:srgbClr val="000000"/>
                </a:solidFill>
              </a:rPr>
              <a:pPr/>
              <a:t>23</a:t>
            </a:fld>
            <a:endParaRPr lang="nb-NO">
              <a:solidFill>
                <a:srgbClr val="000000"/>
              </a:solidFill>
            </a:endParaRPr>
          </a:p>
        </p:txBody>
      </p:sp>
    </p:spTree>
    <p:extLst>
      <p:ext uri="{BB962C8B-B14F-4D97-AF65-F5344CB8AC3E}">
        <p14:creationId xmlns:p14="http://schemas.microsoft.com/office/powerpoint/2010/main" val="3623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3. Om sexkjøp/kunder</a:t>
            </a:r>
          </a:p>
        </p:txBody>
      </p:sp>
      <p:sp>
        <p:nvSpPr>
          <p:cNvPr id="6" name="Plassholder for innhold 5"/>
          <p:cNvSpPr>
            <a:spLocks noGrp="1"/>
          </p:cNvSpPr>
          <p:nvPr>
            <p:ph idx="1"/>
          </p:nvPr>
        </p:nvSpPr>
        <p:spPr/>
        <p:txBody>
          <a:bodyPr/>
          <a:lstStyle/>
          <a:p>
            <a:r>
              <a:rPr lang="nb-NO" dirty="0"/>
              <a:t>Politiet anslår at det daglig foregår 100 sexkjøp i Kristiansandsområdet på </a:t>
            </a:r>
            <a:r>
              <a:rPr lang="nb-NO" dirty="0" err="1"/>
              <a:t>innemarkedet</a:t>
            </a:r>
            <a:endParaRPr lang="nb-NO" dirty="0"/>
          </a:p>
          <a:p>
            <a:r>
              <a:rPr lang="nb-NO" dirty="0"/>
              <a:t>150 kondomer deles ut ukentlig til kvinner på utemarkedet</a:t>
            </a:r>
          </a:p>
          <a:p>
            <a:r>
              <a:rPr lang="nb-NO" dirty="0"/>
              <a:t>Utemarkedet: menn i 50 – 60 årene – alkoholpåvirket</a:t>
            </a:r>
          </a:p>
          <a:p>
            <a:r>
              <a:rPr lang="nb-NO" dirty="0" err="1"/>
              <a:t>Innemarkedet</a:t>
            </a:r>
            <a:r>
              <a:rPr lang="nb-NO" dirty="0"/>
              <a:t>: menn i alle aldre og fra ulike samfunnslag </a:t>
            </a:r>
          </a:p>
          <a:p>
            <a:r>
              <a:rPr lang="nb-NO" dirty="0"/>
              <a:t>Politiet har siden sexkjøploven trådte i kraft (2009) og frem til 2018 registrert 37 anmeldelser på sexkjøp –31 er avgjort med forelegg (10.000 kr) og resten av sakene henlagt.</a:t>
            </a:r>
          </a:p>
          <a:p>
            <a:endParaRPr lang="nb-NO" dirty="0"/>
          </a:p>
          <a:p>
            <a:pPr marL="0" indent="0">
              <a:buNone/>
            </a:pPr>
            <a:endParaRPr lang="nb-NO" dirty="0"/>
          </a:p>
          <a:p>
            <a:pPr marL="0" indent="0">
              <a:buNone/>
            </a:pPr>
            <a:endParaRPr lang="nb-NO" dirty="0"/>
          </a:p>
        </p:txBody>
      </p:sp>
      <p:sp>
        <p:nvSpPr>
          <p:cNvPr id="7" name="Plassholder for lysbildenummer 6"/>
          <p:cNvSpPr>
            <a:spLocks noGrp="1"/>
          </p:cNvSpPr>
          <p:nvPr>
            <p:ph type="sldNum" sz="quarter" idx="12"/>
          </p:nvPr>
        </p:nvSpPr>
        <p:spPr/>
        <p:txBody>
          <a:bodyPr/>
          <a:lstStyle/>
          <a:p>
            <a:fld id="{5CB19664-6D22-4CCB-9AA9-E5ED9D78257A}" type="slidenum">
              <a:rPr lang="nb-NO" smtClean="0">
                <a:solidFill>
                  <a:srgbClr val="000000"/>
                </a:solidFill>
              </a:rPr>
              <a:pPr/>
              <a:t>24</a:t>
            </a:fld>
            <a:endParaRPr lang="nb-NO">
              <a:solidFill>
                <a:srgbClr val="000000"/>
              </a:solidFill>
            </a:endParaRPr>
          </a:p>
        </p:txBody>
      </p:sp>
    </p:spTree>
    <p:extLst>
      <p:ext uri="{BB962C8B-B14F-4D97-AF65-F5344CB8AC3E}">
        <p14:creationId xmlns:p14="http://schemas.microsoft.com/office/powerpoint/2010/main" val="356798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3. Utdrag fra intervju (om kunder)</a:t>
            </a:r>
          </a:p>
        </p:txBody>
      </p:sp>
      <p:sp>
        <p:nvSpPr>
          <p:cNvPr id="3" name="Plassholder for innhold 2"/>
          <p:cNvSpPr>
            <a:spLocks noGrp="1"/>
          </p:cNvSpPr>
          <p:nvPr>
            <p:ph idx="1"/>
          </p:nvPr>
        </p:nvSpPr>
        <p:spPr>
          <a:xfrm>
            <a:off x="611560" y="1988840"/>
            <a:ext cx="7924800" cy="4191000"/>
          </a:xfrm>
        </p:spPr>
        <p:txBody>
          <a:bodyPr/>
          <a:lstStyle/>
          <a:p>
            <a:pPr fontAlgn="auto">
              <a:spcBef>
                <a:spcPts val="0"/>
              </a:spcBef>
              <a:spcAft>
                <a:spcPts val="0"/>
              </a:spcAft>
            </a:pPr>
            <a:r>
              <a:rPr lang="nb-NO" kern="1200" dirty="0">
                <a:solidFill>
                  <a:prstClr val="black"/>
                </a:solidFill>
                <a:latin typeface="+mj-lt"/>
              </a:rPr>
              <a:t>Mann i 50 årene, pengesterk. Han viste flere av sine kontoer til meg, En spesiell mann. Bodde i et digert hus og betalte kr. 2000.-</a:t>
            </a:r>
          </a:p>
          <a:p>
            <a:pPr fontAlgn="auto">
              <a:spcBef>
                <a:spcPts val="0"/>
              </a:spcBef>
              <a:spcAft>
                <a:spcPts val="0"/>
              </a:spcAft>
            </a:pPr>
            <a:r>
              <a:rPr lang="nb-NO" kern="1200" dirty="0">
                <a:solidFill>
                  <a:prstClr val="black"/>
                </a:solidFill>
                <a:latin typeface="+mj-lt"/>
              </a:rPr>
              <a:t>Mann i 30 årene, norsk og gift. Bodde i en svær leilighet. Var litt rart å ha sex i ektesenga til mannen. Kona var på arbeid.</a:t>
            </a:r>
          </a:p>
          <a:p>
            <a:pPr fontAlgn="auto">
              <a:spcBef>
                <a:spcPts val="0"/>
              </a:spcBef>
              <a:spcAft>
                <a:spcPts val="0"/>
              </a:spcAft>
            </a:pPr>
            <a:r>
              <a:rPr lang="nb-NO" kern="1200" dirty="0">
                <a:solidFill>
                  <a:prstClr val="black"/>
                </a:solidFill>
                <a:latin typeface="+mj-lt"/>
              </a:rPr>
              <a:t>Mann i 40 årene, ugift. Startet treffet med et glass vin på et hotell. Handelen ble gjennomført bak i hans stasjonsvogn. Mannen var ansatt i det offentlige.</a:t>
            </a:r>
          </a:p>
          <a:p>
            <a:pPr fontAlgn="auto">
              <a:spcBef>
                <a:spcPts val="0"/>
              </a:spcBef>
              <a:spcAft>
                <a:spcPts val="0"/>
              </a:spcAft>
            </a:pPr>
            <a:r>
              <a:rPr lang="nb-NO" kern="1200" dirty="0">
                <a:solidFill>
                  <a:prstClr val="black"/>
                </a:solidFill>
                <a:latin typeface="+mj-lt"/>
              </a:rPr>
              <a:t>Mann i 30 årene, gift og hadde barn. Hadde dårlig samvittighet ovenfor kona og avsluttet det hele før samleie og betalte kr. 2500.- for dette.</a:t>
            </a:r>
          </a:p>
          <a:p>
            <a:pPr fontAlgn="auto">
              <a:spcBef>
                <a:spcPts val="0"/>
              </a:spcBef>
              <a:spcAft>
                <a:spcPts val="0"/>
              </a:spcAft>
            </a:pPr>
            <a:r>
              <a:rPr lang="nb-NO" kern="1200" dirty="0">
                <a:solidFill>
                  <a:prstClr val="black"/>
                </a:solidFill>
                <a:latin typeface="+mj-lt"/>
              </a:rPr>
              <a:t> Mann i 30 årene, norsk, kjempenervøs, skalv over hele kroppen. Han hadde ikke kjøpt sex før. </a:t>
            </a:r>
          </a:p>
          <a:p>
            <a:pPr marL="0" lvl="0" indent="0" fontAlgn="auto">
              <a:spcBef>
                <a:spcPts val="0"/>
              </a:spcBef>
              <a:spcAft>
                <a:spcPts val="0"/>
              </a:spcAft>
              <a:buNone/>
            </a:pPr>
            <a:endParaRPr lang="nb-NO" sz="1200" kern="1200" dirty="0">
              <a:solidFill>
                <a:prstClr val="black"/>
              </a:solidFill>
              <a:latin typeface="Calibri"/>
            </a:endParaRPr>
          </a:p>
          <a:p>
            <a:pPr marL="0" indent="0" algn="ctr">
              <a:buNone/>
            </a:pPr>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25</a:t>
            </a:fld>
            <a:endParaRPr lang="nb-NO">
              <a:solidFill>
                <a:srgbClr val="000000"/>
              </a:solidFill>
            </a:endParaRPr>
          </a:p>
        </p:txBody>
      </p:sp>
    </p:spTree>
    <p:extLst>
      <p:ext uri="{BB962C8B-B14F-4D97-AF65-F5344CB8AC3E}">
        <p14:creationId xmlns:p14="http://schemas.microsoft.com/office/powerpoint/2010/main" val="303349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4. Salg og bytte av sex i enkelte miljøer. </a:t>
            </a:r>
          </a:p>
        </p:txBody>
      </p:sp>
      <p:sp>
        <p:nvSpPr>
          <p:cNvPr id="4" name="Plassholder for innhold 3"/>
          <p:cNvSpPr>
            <a:spLocks noGrp="1"/>
          </p:cNvSpPr>
          <p:nvPr>
            <p:ph idx="1"/>
          </p:nvPr>
        </p:nvSpPr>
        <p:spPr/>
        <p:txBody>
          <a:bodyPr/>
          <a:lstStyle/>
          <a:p>
            <a:pPr marL="0" indent="0">
              <a:buNone/>
            </a:pPr>
            <a:r>
              <a:rPr lang="nb-NO" sz="2400" b="1" dirty="0"/>
              <a:t>4.1 Prostitusjon i rusmiljøet</a:t>
            </a:r>
          </a:p>
          <a:p>
            <a:pPr>
              <a:buFont typeface="Arial" panose="020B0604020202020204" pitchFamily="34" charset="0"/>
              <a:buChar char="•"/>
            </a:pPr>
            <a:r>
              <a:rPr lang="nb-NO" dirty="0"/>
              <a:t>Prostitusjonen anses som et nødvendig onde for å få tak i rusmidler.  </a:t>
            </a:r>
          </a:p>
          <a:p>
            <a:pPr>
              <a:buFont typeface="Arial" panose="020B0604020202020204" pitchFamily="34" charset="0"/>
              <a:buChar char="•"/>
            </a:pPr>
            <a:r>
              <a:rPr lang="nb-NO" dirty="0"/>
              <a:t>Vederlaget er ikke så tydelig som ved ordinær prostitusjon</a:t>
            </a:r>
          </a:p>
          <a:p>
            <a:r>
              <a:rPr lang="nb-NO" dirty="0"/>
              <a:t>Rusmiddelavhengige </a:t>
            </a:r>
          </a:p>
          <a:p>
            <a:r>
              <a:rPr lang="nb-NO" dirty="0"/>
              <a:t>I følge informantene er det svært utbredt innad i rusmiljøet i Kristiansand. </a:t>
            </a:r>
          </a:p>
          <a:p>
            <a:r>
              <a:rPr lang="nb-NO" dirty="0"/>
              <a:t>Usikkert om det selges åpent på gata eller kun innad rusmiljøet.</a:t>
            </a:r>
          </a:p>
          <a:p>
            <a:pPr marL="0" lvl="0" indent="0">
              <a:buNone/>
            </a:pPr>
            <a:endParaRPr lang="nb-NO" i="1" dirty="0">
              <a:solidFill>
                <a:srgbClr val="000000"/>
              </a:solidFill>
              <a:ea typeface="Calibri"/>
              <a:cs typeface="Times New Roman"/>
            </a:endParaRPr>
          </a:p>
          <a:p>
            <a:pPr marL="0" lvl="0" indent="0" algn="ctr">
              <a:buNone/>
            </a:pPr>
            <a:r>
              <a:rPr lang="nb-NO" i="1" dirty="0">
                <a:solidFill>
                  <a:srgbClr val="000000"/>
                </a:solidFill>
                <a:ea typeface="Calibri"/>
                <a:cs typeface="Times New Roman"/>
              </a:rPr>
              <a:t>«Mange i dette miljøet er ofte utsatt for vold og overgrep, men sakene blir sjeldent anmeldt til politiet. Det er prostitusjon i rusmiljøene i Kristiansand, det vet vi. Men frykt for represalier innad i miljøene gjør at dette svært sjeldent blir meddelt til politiet. Det er en viss aksept i disse miljøene for at en gjør opp for rus, gjeld </a:t>
            </a:r>
            <a:r>
              <a:rPr lang="nb-NO" i="1" dirty="0" err="1">
                <a:solidFill>
                  <a:srgbClr val="000000"/>
                </a:solidFill>
                <a:ea typeface="Calibri"/>
                <a:cs typeface="Times New Roman"/>
              </a:rPr>
              <a:t>m.m</a:t>
            </a:r>
            <a:r>
              <a:rPr lang="nb-NO" i="1" dirty="0">
                <a:solidFill>
                  <a:srgbClr val="000000"/>
                </a:solidFill>
                <a:ea typeface="Calibri"/>
                <a:cs typeface="Times New Roman"/>
              </a:rPr>
              <a:t> ved å selge kroppen sin.» </a:t>
            </a:r>
          </a:p>
          <a:p>
            <a:pPr marL="0" lvl="0" indent="0" algn="r">
              <a:buNone/>
            </a:pPr>
            <a:r>
              <a:rPr lang="nb-NO" i="1" dirty="0">
                <a:solidFill>
                  <a:srgbClr val="000000"/>
                </a:solidFill>
                <a:cs typeface="Times New Roman"/>
              </a:rPr>
              <a:t>Politiet</a:t>
            </a:r>
            <a:endParaRPr lang="nb-NO" dirty="0">
              <a:solidFill>
                <a:srgbClr val="000000"/>
              </a:solidFill>
            </a:endParaRPr>
          </a:p>
          <a:p>
            <a:pPr lvl="0"/>
            <a:endParaRPr lang="nb-NO" dirty="0">
              <a:solidFill>
                <a:srgbClr val="000000"/>
              </a:solidFill>
            </a:endParaRPr>
          </a:p>
          <a:p>
            <a:endParaRPr lang="nb-NO" dirty="0"/>
          </a:p>
          <a:p>
            <a:endParaRPr lang="nb-NO" dirty="0"/>
          </a:p>
          <a:p>
            <a:endParaRPr lang="nb-NO" dirty="0"/>
          </a:p>
          <a:p>
            <a:endParaRPr lang="nb-NO" dirty="0"/>
          </a:p>
          <a:p>
            <a:endParaRPr lang="nb-NO" dirty="0"/>
          </a:p>
        </p:txBody>
      </p:sp>
      <p:sp>
        <p:nvSpPr>
          <p:cNvPr id="7" name="Plassholder for lysbildenummer 6"/>
          <p:cNvSpPr>
            <a:spLocks noGrp="1"/>
          </p:cNvSpPr>
          <p:nvPr>
            <p:ph type="sldNum" sz="quarter" idx="12"/>
          </p:nvPr>
        </p:nvSpPr>
        <p:spPr/>
        <p:txBody>
          <a:bodyPr/>
          <a:lstStyle/>
          <a:p>
            <a:fld id="{5CB19664-6D22-4CCB-9AA9-E5ED9D78257A}" type="slidenum">
              <a:rPr lang="nb-NO" smtClean="0">
                <a:solidFill>
                  <a:srgbClr val="000000"/>
                </a:solidFill>
              </a:rPr>
              <a:pPr/>
              <a:t>26</a:t>
            </a:fld>
            <a:endParaRPr lang="nb-NO">
              <a:solidFill>
                <a:srgbClr val="000000"/>
              </a:solidFill>
            </a:endParaRPr>
          </a:p>
        </p:txBody>
      </p:sp>
    </p:spTree>
    <p:extLst>
      <p:ext uri="{BB962C8B-B14F-4D97-AF65-F5344CB8AC3E}">
        <p14:creationId xmlns:p14="http://schemas.microsoft.com/office/powerpoint/2010/main" val="333374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additive="base">
                                        <p:cTn id="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 calcmode="lin" valueType="num">
                                      <p:cBhvr additive="base">
                                        <p:cTn id="1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4.2 Ungdom</a:t>
            </a:r>
          </a:p>
        </p:txBody>
      </p:sp>
      <p:sp>
        <p:nvSpPr>
          <p:cNvPr id="8" name="Plassholder for innhold 7"/>
          <p:cNvSpPr>
            <a:spLocks noGrp="1"/>
          </p:cNvSpPr>
          <p:nvPr>
            <p:ph idx="1"/>
          </p:nvPr>
        </p:nvSpPr>
        <p:spPr/>
        <p:txBody>
          <a:bodyPr/>
          <a:lstStyle/>
          <a:p>
            <a:r>
              <a:rPr lang="nb-NO" dirty="0"/>
              <a:t>Ungdomsprostitusjon ikke særskilt kartlagt i rapporten – er derfor kun delvis belyst</a:t>
            </a:r>
          </a:p>
          <a:p>
            <a:r>
              <a:rPr lang="nb-NO" dirty="0"/>
              <a:t>Forskning viser at det er uvanlig å finne ungdom på de ordinær prostitusjons arena. Mer vanlig at ungdom bytter sex fremfor å selg sex. Bytte mot  overnatting, mat, klær, rusmidler eller kontantkort til mobiltelefon. </a:t>
            </a:r>
          </a:p>
          <a:p>
            <a:r>
              <a:rPr lang="nb-NO" dirty="0"/>
              <a:t>Prostitusjon eller seksuell utnyttelse/overgrep?</a:t>
            </a:r>
          </a:p>
          <a:p>
            <a:r>
              <a:rPr lang="nb-NO" dirty="0"/>
              <a:t>Ofte i gråsoner. Utforskning av egen seksualitet, utforskning av egne og andres grense, fra forelskelse til press, tvang, overgrep og utnyttelse. (Pro-Sentrets nettsider)</a:t>
            </a:r>
          </a:p>
          <a:p>
            <a:r>
              <a:rPr lang="nb-NO" dirty="0"/>
              <a:t>Vanskelig å avdekke. Ungdom definerer det ikke som prostitusjon.</a:t>
            </a:r>
          </a:p>
          <a:p>
            <a:r>
              <a:rPr lang="nb-NO" dirty="0"/>
              <a:t>Forskning viser at særlig sårbare ungdom står i risiko for å selge/bytte sex (mange vært i kontakt med hjelpeapparatet tidligere </a:t>
            </a:r>
          </a:p>
          <a:p>
            <a:r>
              <a:rPr lang="nb-NO" dirty="0"/>
              <a:t>Nyeste forskning fra 2017 – det er lite som tyder på at det er vanlig for ungdom å bytte sex, men i noen miljøer synes det som mer akseptert</a:t>
            </a:r>
          </a:p>
        </p:txBody>
      </p:sp>
      <p:sp>
        <p:nvSpPr>
          <p:cNvPr id="2" name="Plassholder for lysbildenummer 1"/>
          <p:cNvSpPr>
            <a:spLocks noGrp="1"/>
          </p:cNvSpPr>
          <p:nvPr>
            <p:ph type="sldNum" sz="quarter" idx="12"/>
          </p:nvPr>
        </p:nvSpPr>
        <p:spPr/>
        <p:txBody>
          <a:bodyPr/>
          <a:lstStyle/>
          <a:p>
            <a:fld id="{E4063031-7FD6-442E-B5B4-5446FB22D238}" type="slidenum">
              <a:rPr lang="nb-NO" smtClean="0">
                <a:solidFill>
                  <a:srgbClr val="000000"/>
                </a:solidFill>
              </a:rPr>
              <a:pPr/>
              <a:t>27</a:t>
            </a:fld>
            <a:endParaRPr lang="nb-NO">
              <a:solidFill>
                <a:srgbClr val="000000"/>
              </a:solidFill>
            </a:endParaRPr>
          </a:p>
        </p:txBody>
      </p:sp>
    </p:spTree>
    <p:extLst>
      <p:ext uri="{BB962C8B-B14F-4D97-AF65-F5344CB8AC3E}">
        <p14:creationId xmlns:p14="http://schemas.microsoft.com/office/powerpoint/2010/main" val="15895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 Kristiansand….</a:t>
            </a:r>
          </a:p>
        </p:txBody>
      </p:sp>
      <p:sp>
        <p:nvSpPr>
          <p:cNvPr id="3" name="Plassholder for innhold 2"/>
          <p:cNvSpPr>
            <a:spLocks noGrp="1"/>
          </p:cNvSpPr>
          <p:nvPr>
            <p:ph idx="1"/>
          </p:nvPr>
        </p:nvSpPr>
        <p:spPr/>
        <p:txBody>
          <a:bodyPr/>
          <a:lstStyle/>
          <a:p>
            <a:r>
              <a:rPr lang="nb-NO" dirty="0"/>
              <a:t>Informantene oppgir å avdekke bytte av sex blant ungdommer gjennom annen type oppfølging. </a:t>
            </a:r>
          </a:p>
          <a:p>
            <a:r>
              <a:rPr lang="nb-NO" dirty="0"/>
              <a:t>Flere saker enn tidligere blir avdekket av hjelpeapparatet (mer fokus?) Usikker i hvor stort omfang</a:t>
            </a:r>
          </a:p>
          <a:p>
            <a:r>
              <a:rPr lang="nb-NO" dirty="0" err="1"/>
              <a:t>Ungdata</a:t>
            </a:r>
            <a:r>
              <a:rPr lang="nb-NO" dirty="0"/>
              <a:t> undersøkelsen (2016) –  anonym spørreundersøkelse.</a:t>
            </a:r>
          </a:p>
          <a:p>
            <a:pPr lvl="1"/>
            <a:r>
              <a:rPr lang="nb-NO" dirty="0"/>
              <a:t>(4%)  har svart ja på at de noen gang har utført seksuelle tjenester mot </a:t>
            </a:r>
            <a:r>
              <a:rPr lang="nb-NO" dirty="0" err="1"/>
              <a:t>matrielle</a:t>
            </a:r>
            <a:r>
              <a:rPr lang="nb-NO" dirty="0"/>
              <a:t> goder i Kristiansand på </a:t>
            </a:r>
            <a:r>
              <a:rPr lang="nb-NO" dirty="0" err="1"/>
              <a:t>ungdomskoletrinnene</a:t>
            </a:r>
            <a:r>
              <a:rPr lang="nb-NO" dirty="0"/>
              <a:t> og VG1</a:t>
            </a:r>
          </a:p>
          <a:p>
            <a:pPr lvl="1"/>
            <a:r>
              <a:rPr lang="nb-NO" dirty="0"/>
              <a:t>5 % av gutter, 3 % jenter</a:t>
            </a:r>
          </a:p>
          <a:p>
            <a:pPr lvl="1"/>
            <a:r>
              <a:rPr lang="nb-NO" dirty="0"/>
              <a:t>Resultater i Kristian skiller seg ikke ut fra tilsvarende undersøkelser i andre store kommuner. </a:t>
            </a:r>
          </a:p>
          <a:p>
            <a:endParaRPr lang="nb-NO" dirty="0"/>
          </a:p>
          <a:p>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28</a:t>
            </a:fld>
            <a:endParaRPr lang="nb-NO">
              <a:solidFill>
                <a:srgbClr val="000000"/>
              </a:solidFill>
            </a:endParaRPr>
          </a:p>
        </p:txBody>
      </p:sp>
    </p:spTree>
    <p:extLst>
      <p:ext uri="{BB962C8B-B14F-4D97-AF65-F5344CB8AC3E}">
        <p14:creationId xmlns:p14="http://schemas.microsoft.com/office/powerpoint/2010/main" val="25077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Sitater:</a:t>
            </a:r>
          </a:p>
        </p:txBody>
      </p:sp>
      <p:sp>
        <p:nvSpPr>
          <p:cNvPr id="3" name="Plassholder for innhold 2"/>
          <p:cNvSpPr>
            <a:spLocks noGrp="1"/>
          </p:cNvSpPr>
          <p:nvPr>
            <p:ph idx="1"/>
          </p:nvPr>
        </p:nvSpPr>
        <p:spPr/>
        <p:txBody>
          <a:bodyPr/>
          <a:lstStyle/>
          <a:p>
            <a:pPr lvl="0"/>
            <a:r>
              <a:rPr lang="nb-NO" dirty="0"/>
              <a:t> </a:t>
            </a:r>
            <a:r>
              <a:rPr lang="nb-NO" i="1" dirty="0">
                <a:latin typeface="+mj-lt"/>
              </a:rPr>
              <a:t>Det er ikke mange (ungdommer) som vi er i kontakt med som sier åpent at de prostituerer seg. Men når jeg kommer nærmere inn på den enkelte og snakker om temaet, så avdekkes det til tider at de er i ulike forhold der de bruker seksuelle tjeneste til å bytte til seg annet</a:t>
            </a:r>
            <a:r>
              <a:rPr lang="nb-NO" dirty="0">
                <a:latin typeface="+mj-lt"/>
              </a:rPr>
              <a:t>. </a:t>
            </a:r>
          </a:p>
          <a:p>
            <a:endParaRPr lang="nb-NO" dirty="0">
              <a:latin typeface="+mj-lt"/>
            </a:endParaRPr>
          </a:p>
          <a:p>
            <a:pPr lvl="0"/>
            <a:r>
              <a:rPr lang="nb-NO" i="1" dirty="0">
                <a:latin typeface="+mj-lt"/>
                <a:ea typeface="Calibri"/>
                <a:cs typeface="Times New Roman"/>
              </a:rPr>
              <a:t>Selve omfanget er vanskelig å fastslå men at ungdomsprostitusjon foregår i større omfang enn det en sånn sett får ut i offentlig rapporter, det er det ingen tvil om! Det avdekker vi at foregår. Ja de bruker dette og selger kroppen sin uten at de karakteriserer det som prostitusjon og uten at de averterer på noen nettside</a:t>
            </a:r>
            <a:r>
              <a:rPr lang="nb-NO" dirty="0">
                <a:latin typeface="+mj-lt"/>
                <a:ea typeface="Calibri"/>
                <a:cs typeface="Times New Roman"/>
              </a:rPr>
              <a:t>. </a:t>
            </a:r>
            <a:endParaRPr lang="nb-NO" i="1" dirty="0">
              <a:latin typeface="+mj-lt"/>
            </a:endParaRPr>
          </a:p>
          <a:p>
            <a:endParaRPr lang="nb-NO" dirty="0"/>
          </a:p>
          <a:p>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29</a:t>
            </a:fld>
            <a:endParaRPr lang="nb-NO">
              <a:solidFill>
                <a:srgbClr val="000000"/>
              </a:solidFill>
            </a:endParaRPr>
          </a:p>
        </p:txBody>
      </p:sp>
    </p:spTree>
    <p:extLst>
      <p:ext uri="{BB962C8B-B14F-4D97-AF65-F5344CB8AC3E}">
        <p14:creationId xmlns:p14="http://schemas.microsoft.com/office/powerpoint/2010/main" val="189729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Om oppdraget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43608" y="2132856"/>
            <a:ext cx="311450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lysbildenummer 2"/>
          <p:cNvSpPr>
            <a:spLocks noGrp="1"/>
          </p:cNvSpPr>
          <p:nvPr>
            <p:ph type="sldNum" sz="quarter" idx="12"/>
          </p:nvPr>
        </p:nvSpPr>
        <p:spPr/>
        <p:txBody>
          <a:bodyPr/>
          <a:lstStyle/>
          <a:p>
            <a:fld id="{6B6BFCBE-FCF8-4A41-809E-09285F240917}" type="slidenum">
              <a:rPr lang="nb-NO" smtClean="0">
                <a:solidFill>
                  <a:srgbClr val="000000"/>
                </a:solidFill>
              </a:rPr>
              <a:pPr/>
              <a:t>3</a:t>
            </a:fld>
            <a:endParaRPr lang="nb-NO">
              <a:solidFill>
                <a:srgbClr val="000000"/>
              </a:solidFill>
            </a:endParaRPr>
          </a:p>
        </p:txBody>
      </p:sp>
      <p:sp>
        <p:nvSpPr>
          <p:cNvPr id="5" name="Plassholder for innhold 4"/>
          <p:cNvSpPr>
            <a:spLocks noGrp="1"/>
          </p:cNvSpPr>
          <p:nvPr>
            <p:ph sz="quarter" idx="4294967295"/>
          </p:nvPr>
        </p:nvSpPr>
        <p:spPr>
          <a:xfrm>
            <a:off x="5102225" y="2174875"/>
            <a:ext cx="4041775" cy="3951288"/>
          </a:xfrm>
        </p:spPr>
        <p:txBody>
          <a:bodyPr/>
          <a:lstStyle/>
          <a:p>
            <a:pPr marL="0" indent="0">
              <a:buNone/>
            </a:pPr>
            <a:r>
              <a:rPr lang="nb-NO" sz="1800" u="sng" dirty="0"/>
              <a:t>Innsatsområde</a:t>
            </a:r>
            <a:r>
              <a:rPr lang="nb-NO" sz="1800" dirty="0"/>
              <a:t> </a:t>
            </a:r>
            <a:r>
              <a:rPr lang="nb-NO" sz="1800" i="1" dirty="0"/>
              <a:t>«Prostitusjon og menneskehandel»</a:t>
            </a:r>
          </a:p>
          <a:p>
            <a:endParaRPr lang="nb-NO" sz="1800" u="sng" dirty="0"/>
          </a:p>
          <a:p>
            <a:pPr marL="0" indent="0">
              <a:buNone/>
            </a:pPr>
            <a:r>
              <a:rPr lang="nb-NO" sz="1800" u="sng" dirty="0"/>
              <a:t>Mål:</a:t>
            </a:r>
            <a:r>
              <a:rPr lang="nb-NO" sz="1800" dirty="0"/>
              <a:t> </a:t>
            </a:r>
            <a:r>
              <a:rPr lang="nb-NO" sz="1800" i="1" dirty="0"/>
              <a:t>Prostitusjon og menneskehandel er bekjempet gjennom å hjelpe personer ut av prostitusjon og hindre ny rekruttering samt avdekke ofre for menneskehandel</a:t>
            </a:r>
          </a:p>
          <a:p>
            <a:endParaRPr lang="nb-NO" sz="1800" i="1" dirty="0"/>
          </a:p>
          <a:p>
            <a:pPr marL="0" indent="0">
              <a:buNone/>
            </a:pPr>
            <a:r>
              <a:rPr lang="nb-NO" sz="1800" u="sng" dirty="0"/>
              <a:t>Strategi: Søke etter kunnskap</a:t>
            </a:r>
            <a:r>
              <a:rPr lang="nb-NO" sz="1800" dirty="0"/>
              <a:t>:</a:t>
            </a:r>
          </a:p>
          <a:p>
            <a:pPr marL="0" indent="0">
              <a:buNone/>
            </a:pPr>
            <a:r>
              <a:rPr lang="nb-NO" sz="1800" i="1" dirty="0"/>
              <a:t>Sikre at det gjennomføres en ny kartlegging av prostitusjonsmiljøet. </a:t>
            </a:r>
            <a:endParaRPr lang="nb-NO" sz="1800" dirty="0"/>
          </a:p>
          <a:p>
            <a:endParaRPr lang="nb-NO" dirty="0"/>
          </a:p>
        </p:txBody>
      </p:sp>
    </p:spTree>
    <p:extLst>
      <p:ext uri="{BB962C8B-B14F-4D97-AF65-F5344CB8AC3E}">
        <p14:creationId xmlns:p14="http://schemas.microsoft.com/office/powerpoint/2010/main" val="663918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Oppsummert</a:t>
            </a:r>
          </a:p>
        </p:txBody>
      </p:sp>
      <p:sp>
        <p:nvSpPr>
          <p:cNvPr id="3" name="Plassholder for innhold 2"/>
          <p:cNvSpPr>
            <a:spLocks noGrp="1"/>
          </p:cNvSpPr>
          <p:nvPr>
            <p:ph idx="1"/>
          </p:nvPr>
        </p:nvSpPr>
        <p:spPr/>
        <p:txBody>
          <a:bodyPr/>
          <a:lstStyle/>
          <a:p>
            <a:r>
              <a:rPr lang="nb-NO" dirty="0"/>
              <a:t>Utenlandsk prostitusjon står for den største andelen av prostitusjonen.</a:t>
            </a:r>
          </a:p>
          <a:p>
            <a:r>
              <a:rPr lang="nb-NO" dirty="0"/>
              <a:t>6 – 12 kvinner i gateprostitusjon til enhver tid</a:t>
            </a:r>
          </a:p>
          <a:p>
            <a:r>
              <a:rPr lang="nb-NO" dirty="0"/>
              <a:t>I gjennomsnitt 26 kvinne annonsører daglig på realescort.eu</a:t>
            </a:r>
          </a:p>
          <a:p>
            <a:r>
              <a:rPr lang="nb-NO" dirty="0" err="1"/>
              <a:t>Innemarkedet</a:t>
            </a:r>
            <a:r>
              <a:rPr lang="nb-NO" dirty="0"/>
              <a:t> utgjør det største markedet (mer enn 70 %?)</a:t>
            </a:r>
          </a:p>
          <a:p>
            <a:r>
              <a:rPr lang="nb-NO" dirty="0"/>
              <a:t>Den største arena for salg av seksuelle tjenester i Kristiansand er nettstedet realescorte.eu</a:t>
            </a:r>
          </a:p>
          <a:p>
            <a:r>
              <a:rPr lang="nb-NO" dirty="0"/>
              <a:t>Politiet estimerer 100 sexkjøp daglig fra </a:t>
            </a:r>
            <a:r>
              <a:rPr lang="nb-NO" dirty="0" err="1"/>
              <a:t>innemarkedet</a:t>
            </a:r>
            <a:endParaRPr lang="nb-NO" dirty="0"/>
          </a:p>
          <a:p>
            <a:r>
              <a:rPr lang="nb-NO" dirty="0"/>
              <a:t>Mindre oversikt over </a:t>
            </a:r>
            <a:r>
              <a:rPr lang="nb-NO" dirty="0" err="1"/>
              <a:t>innemarkedet</a:t>
            </a:r>
            <a:r>
              <a:rPr lang="nb-NO" dirty="0"/>
              <a:t> enn ved gateprostitusjon</a:t>
            </a:r>
          </a:p>
          <a:p>
            <a:r>
              <a:rPr lang="nb-NO" dirty="0"/>
              <a:t>Omreisende sexselger største gruppen </a:t>
            </a:r>
          </a:p>
          <a:p>
            <a:r>
              <a:rPr lang="nb-NO" dirty="0"/>
              <a:t>Fastboende vanskelig å få oversikt over</a:t>
            </a:r>
          </a:p>
          <a:p>
            <a:r>
              <a:rPr lang="nb-NO" dirty="0"/>
              <a:t>Selges og byttes sex aktivt i rusmiljøet</a:t>
            </a:r>
          </a:p>
          <a:p>
            <a:r>
              <a:rPr lang="nb-NO" dirty="0"/>
              <a:t>Barn og unge opptrer sjelden ikke på ordinære prostitusjonsarenaer men enkelte ungdommer har erfaring med bytte av sex i følge informantene (behov for mer kunnskap)</a:t>
            </a:r>
          </a:p>
          <a:p>
            <a:r>
              <a:rPr lang="nb-NO" dirty="0"/>
              <a:t>Ulik kundegrupper avhengig av ute- eller </a:t>
            </a:r>
            <a:r>
              <a:rPr lang="nb-NO" dirty="0" err="1"/>
              <a:t>innemarked</a:t>
            </a:r>
            <a:r>
              <a:rPr lang="nb-NO" dirty="0"/>
              <a:t>. </a:t>
            </a:r>
          </a:p>
          <a:p>
            <a:endParaRPr lang="nb-NO" dirty="0"/>
          </a:p>
          <a:p>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30</a:t>
            </a:fld>
            <a:endParaRPr lang="nb-NO">
              <a:solidFill>
                <a:srgbClr val="000000"/>
              </a:solidFill>
            </a:endParaRPr>
          </a:p>
        </p:txBody>
      </p:sp>
    </p:spTree>
    <p:extLst>
      <p:ext uri="{BB962C8B-B14F-4D97-AF65-F5344CB8AC3E}">
        <p14:creationId xmlns:p14="http://schemas.microsoft.com/office/powerpoint/2010/main" val="386440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br>
              <a:rPr lang="nb-NO" dirty="0"/>
            </a:br>
            <a:r>
              <a:rPr lang="nb-NO" dirty="0"/>
              <a:t>Prostitusjon - et vanskelig fenomen å </a:t>
            </a:r>
            <a:br>
              <a:rPr lang="nb-NO" dirty="0"/>
            </a:br>
            <a:r>
              <a:rPr lang="nb-NO" dirty="0"/>
              <a:t>kartlegge  </a:t>
            </a:r>
          </a:p>
        </p:txBody>
      </p:sp>
      <p:sp>
        <p:nvSpPr>
          <p:cNvPr id="3" name="Plassholder for innhold 2"/>
          <p:cNvSpPr>
            <a:spLocks noGrp="1"/>
          </p:cNvSpPr>
          <p:nvPr>
            <p:ph idx="1"/>
          </p:nvPr>
        </p:nvSpPr>
        <p:spPr/>
        <p:txBody>
          <a:bodyPr/>
          <a:lstStyle/>
          <a:p>
            <a:pPr marL="0" indent="0">
              <a:buNone/>
            </a:pPr>
            <a:endParaRPr lang="nb-NO" sz="2000" dirty="0"/>
          </a:p>
          <a:p>
            <a:r>
              <a:rPr lang="nb-NO" dirty="0"/>
              <a:t>Et område full av holdninger, verdier, moral, myter og skam </a:t>
            </a:r>
          </a:p>
          <a:p>
            <a:r>
              <a:rPr lang="nb-NO" dirty="0"/>
              <a:t>skjult og usynlig virksomhet</a:t>
            </a:r>
          </a:p>
          <a:p>
            <a:r>
              <a:rPr lang="nb-NO" dirty="0"/>
              <a:t>I grenselandet mellom kriminalitet og ikke-kriminalitet</a:t>
            </a:r>
          </a:p>
          <a:p>
            <a:r>
              <a:rPr lang="nb-NO" dirty="0"/>
              <a:t>Globalt og grenseløst </a:t>
            </a:r>
          </a:p>
          <a:p>
            <a:r>
              <a:rPr lang="nb-NO" dirty="0"/>
              <a:t>Et område som stadig er i endring</a:t>
            </a:r>
          </a:p>
          <a:p>
            <a:r>
              <a:rPr lang="nb-NO" dirty="0"/>
              <a:t>Krevende – umulig å tallfeste og vanskelig å sammenligne rapporter</a:t>
            </a:r>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4</a:t>
            </a:fld>
            <a:endParaRPr lang="nb-NO">
              <a:solidFill>
                <a:srgbClr val="000000"/>
              </a:solidFill>
            </a:endParaRPr>
          </a:p>
        </p:txBody>
      </p:sp>
    </p:spTree>
    <p:extLst>
      <p:ext uri="{BB962C8B-B14F-4D97-AF65-F5344CB8AC3E}">
        <p14:creationId xmlns:p14="http://schemas.microsoft.com/office/powerpoint/2010/main" val="115237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Hvordan oppdraget er løst? </a:t>
            </a:r>
          </a:p>
        </p:txBody>
      </p:sp>
      <p:sp>
        <p:nvSpPr>
          <p:cNvPr id="6" name="Plassholder for innhold 5"/>
          <p:cNvSpPr>
            <a:spLocks noGrp="1"/>
          </p:cNvSpPr>
          <p:nvPr>
            <p:ph idx="1"/>
          </p:nvPr>
        </p:nvSpPr>
        <p:spPr/>
        <p:txBody>
          <a:bodyPr/>
          <a:lstStyle/>
          <a:p>
            <a:pPr lvl="0"/>
            <a:r>
              <a:rPr lang="nb-NO" dirty="0"/>
              <a:t>Valgt å bruke ansatte til å kartlegge i stedet for en forskningsinstitusjon</a:t>
            </a:r>
          </a:p>
          <a:p>
            <a:pPr lvl="0"/>
            <a:r>
              <a:rPr lang="nb-NO" dirty="0"/>
              <a:t>Utført av teknisk sektor v/By og samfunn i tett samarbeid med HS, Oppvekst og politiet. </a:t>
            </a:r>
          </a:p>
          <a:p>
            <a:r>
              <a:rPr lang="nb-NO" dirty="0"/>
              <a:t>En ren situasjonsbeskrivelse uten anbefalinger. </a:t>
            </a:r>
          </a:p>
          <a:p>
            <a:r>
              <a:rPr lang="nb-NO" dirty="0"/>
              <a:t>Administrasjonen vil følge opp med egen politisk sak hvor tiltak og prioriteringer for videre arbeid blir lagt frem. </a:t>
            </a:r>
          </a:p>
          <a:p>
            <a:r>
              <a:rPr lang="nb-NO" dirty="0"/>
              <a:t>Ungdomsprostitusjon er ikke kartlagt eksplisitt</a:t>
            </a:r>
          </a:p>
          <a:p>
            <a:r>
              <a:rPr lang="nb-NO" dirty="0"/>
              <a:t>Ønske om å fremskaffe en større forståelse av prostitusjon i Kristiansand - mer enn en ren kartlegging</a:t>
            </a:r>
          </a:p>
          <a:p>
            <a:pPr marL="0" indent="0">
              <a:buNone/>
            </a:pPr>
            <a:endParaRPr lang="nb-NO" dirty="0"/>
          </a:p>
          <a:p>
            <a:endParaRPr lang="nb-NO" dirty="0"/>
          </a:p>
        </p:txBody>
      </p:sp>
      <p:sp>
        <p:nvSpPr>
          <p:cNvPr id="2" name="Plassholder for lysbildenummer 1"/>
          <p:cNvSpPr>
            <a:spLocks noGrp="1"/>
          </p:cNvSpPr>
          <p:nvPr>
            <p:ph type="sldNum" sz="quarter" idx="12"/>
          </p:nvPr>
        </p:nvSpPr>
        <p:spPr/>
        <p:txBody>
          <a:bodyPr/>
          <a:lstStyle/>
          <a:p>
            <a:fld id="{E4063031-7FD6-442E-B5B4-5446FB22D238}" type="slidenum">
              <a:rPr lang="nb-NO" smtClean="0">
                <a:solidFill>
                  <a:srgbClr val="000000"/>
                </a:solidFill>
              </a:rPr>
              <a:pPr/>
              <a:t>5</a:t>
            </a:fld>
            <a:endParaRPr lang="nb-NO">
              <a:solidFill>
                <a:srgbClr val="000000"/>
              </a:solidFill>
            </a:endParaRPr>
          </a:p>
        </p:txBody>
      </p:sp>
    </p:spTree>
    <p:extLst>
      <p:ext uri="{BB962C8B-B14F-4D97-AF65-F5344CB8AC3E}">
        <p14:creationId xmlns:p14="http://schemas.microsoft.com/office/powerpoint/2010/main" val="24998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Om rapporten</a:t>
            </a:r>
          </a:p>
        </p:txBody>
      </p:sp>
      <p:sp>
        <p:nvSpPr>
          <p:cNvPr id="3" name="Plassholder for innhold 2"/>
          <p:cNvSpPr>
            <a:spLocks noGrp="1"/>
          </p:cNvSpPr>
          <p:nvPr>
            <p:ph idx="1"/>
          </p:nvPr>
        </p:nvSpPr>
        <p:spPr/>
        <p:txBody>
          <a:bodyPr/>
          <a:lstStyle/>
          <a:p>
            <a:r>
              <a:rPr lang="nb-NO" dirty="0"/>
              <a:t>Vektlagt formidling av historier, sitater og fortellinger fra nøkkelinformanter (23 informanter). «Usminket versjon»</a:t>
            </a:r>
          </a:p>
          <a:p>
            <a:r>
              <a:rPr lang="nb-NO" dirty="0"/>
              <a:t>Et øyeblikksbilde</a:t>
            </a:r>
          </a:p>
          <a:p>
            <a:r>
              <a:rPr lang="nb-NO" dirty="0"/>
              <a:t>Et mer oppdatert bilde – men ikke komplett og uttømmende</a:t>
            </a:r>
          </a:p>
          <a:p>
            <a:r>
              <a:rPr lang="nb-NO" dirty="0"/>
              <a:t>Høy grad av troverdighet - ikke nødvendigvis generaliserbar</a:t>
            </a:r>
          </a:p>
          <a:p>
            <a:r>
              <a:rPr lang="nb-NO" dirty="0"/>
              <a:t>Forsøkt å balansere usminket versjon uten </a:t>
            </a:r>
            <a:r>
              <a:rPr lang="nb-NO" dirty="0" err="1"/>
              <a:t>flashing</a:t>
            </a:r>
            <a:r>
              <a:rPr lang="nb-NO" dirty="0"/>
              <a:t>..</a:t>
            </a:r>
          </a:p>
          <a:p>
            <a:r>
              <a:rPr lang="nb-NO" dirty="0"/>
              <a:t>Anonymisert kilder – foruten politi og pro-Kristiansand</a:t>
            </a:r>
          </a:p>
          <a:p>
            <a:endParaRPr lang="nb-NO" dirty="0"/>
          </a:p>
          <a:p>
            <a:pPr marL="0" indent="0">
              <a:buNone/>
            </a:pPr>
            <a:endParaRPr lang="nb-NO" dirty="0"/>
          </a:p>
          <a:p>
            <a:endParaRPr lang="nb-NO" dirty="0"/>
          </a:p>
          <a:p>
            <a:endParaRPr lang="nb-NO" dirty="0"/>
          </a:p>
          <a:p>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6</a:t>
            </a:fld>
            <a:endParaRPr lang="nb-NO">
              <a:solidFill>
                <a:srgbClr val="000000"/>
              </a:solidFill>
            </a:endParaRPr>
          </a:p>
        </p:txBody>
      </p:sp>
    </p:spTree>
    <p:extLst>
      <p:ext uri="{BB962C8B-B14F-4D97-AF65-F5344CB8AC3E}">
        <p14:creationId xmlns:p14="http://schemas.microsoft.com/office/powerpoint/2010/main" val="356260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Informasjonskilder </a:t>
            </a:r>
          </a:p>
        </p:txBody>
      </p:sp>
      <p:sp>
        <p:nvSpPr>
          <p:cNvPr id="3" name="Plassholder for innhold 2"/>
          <p:cNvSpPr>
            <a:spLocks noGrp="1"/>
          </p:cNvSpPr>
          <p:nvPr>
            <p:ph idx="1"/>
          </p:nvPr>
        </p:nvSpPr>
        <p:spPr/>
        <p:txBody>
          <a:bodyPr/>
          <a:lstStyle/>
          <a:p>
            <a:pPr>
              <a:buFont typeface="Arial" panose="020B0604020202020204" pitchFamily="34" charset="0"/>
              <a:buChar char="•"/>
            </a:pPr>
            <a:r>
              <a:rPr lang="nb-NO" dirty="0"/>
              <a:t>Førstehåndsinformanter (sexselgere)</a:t>
            </a:r>
          </a:p>
          <a:p>
            <a:pPr>
              <a:buFont typeface="Arial" panose="020B0604020202020204" pitchFamily="34" charset="0"/>
              <a:buChar char="•"/>
            </a:pPr>
            <a:r>
              <a:rPr lang="nb-NO" dirty="0"/>
              <a:t>Annenhåndsinformanter (hjelpeapparatet)</a:t>
            </a:r>
          </a:p>
          <a:p>
            <a:pPr>
              <a:buFont typeface="Arial" panose="020B0604020202020204" pitchFamily="34" charset="0"/>
              <a:buChar char="•"/>
            </a:pPr>
            <a:r>
              <a:rPr lang="nb-NO" dirty="0"/>
              <a:t>Observatørinformanter (andre som ser prostitusjon)</a:t>
            </a:r>
          </a:p>
          <a:p>
            <a:pPr>
              <a:buFont typeface="Arial" panose="020B0604020202020204" pitchFamily="34" charset="0"/>
              <a:buChar char="•"/>
            </a:pPr>
            <a:r>
              <a:rPr lang="nb-NO" dirty="0"/>
              <a:t>Annen informasjon fra ulike rapporter og dokumenter</a:t>
            </a:r>
          </a:p>
          <a:p>
            <a:endParaRPr lang="nb-NO" dirty="0"/>
          </a:p>
          <a:p>
            <a:pPr lvl="1"/>
            <a:endParaRPr lang="nb-NO" dirty="0"/>
          </a:p>
          <a:p>
            <a:endParaRPr lang="nb-NO" dirty="0"/>
          </a:p>
          <a:p>
            <a:pPr lvl="1"/>
            <a:endParaRPr lang="nb-NO" dirty="0"/>
          </a:p>
          <a:p>
            <a:pPr lvl="1"/>
            <a:endParaRPr lang="nb-NO" dirty="0"/>
          </a:p>
          <a:p>
            <a:pPr lvl="1"/>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7</a:t>
            </a:fld>
            <a:endParaRPr lang="nb-NO">
              <a:solidFill>
                <a:srgbClr val="000000"/>
              </a:solidFill>
            </a:endParaRPr>
          </a:p>
        </p:txBody>
      </p:sp>
    </p:spTree>
    <p:extLst>
      <p:ext uri="{BB962C8B-B14F-4D97-AF65-F5344CB8AC3E}">
        <p14:creationId xmlns:p14="http://schemas.microsoft.com/office/powerpoint/2010/main" val="201000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Informantgruppe (sexselgere) </a:t>
            </a:r>
          </a:p>
        </p:txBody>
      </p:sp>
      <p:sp>
        <p:nvSpPr>
          <p:cNvPr id="3" name="Plassholder for innhold 2"/>
          <p:cNvSpPr>
            <a:spLocks noGrp="1"/>
          </p:cNvSpPr>
          <p:nvPr>
            <p:ph idx="1"/>
          </p:nvPr>
        </p:nvSpPr>
        <p:spPr/>
        <p:txBody>
          <a:bodyPr/>
          <a:lstStyle/>
          <a:p>
            <a:r>
              <a:rPr lang="nb-NO" dirty="0"/>
              <a:t>3 nigerianske kvinner</a:t>
            </a:r>
          </a:p>
          <a:p>
            <a:pPr lvl="1"/>
            <a:r>
              <a:rPr lang="nb-NO" sz="1800" dirty="0"/>
              <a:t>Kvinne 31, gresk statsborgerskap</a:t>
            </a:r>
          </a:p>
          <a:p>
            <a:pPr lvl="1"/>
            <a:r>
              <a:rPr lang="nb-NO" sz="1800" dirty="0"/>
              <a:t>Kvinne 46, italiensk statsborgerskap</a:t>
            </a:r>
          </a:p>
          <a:p>
            <a:pPr lvl="1"/>
            <a:r>
              <a:rPr lang="nb-NO" sz="1800" dirty="0"/>
              <a:t>Kvinne 53, Italiensk </a:t>
            </a:r>
            <a:r>
              <a:rPr lang="nb-NO" sz="1800" dirty="0" err="1"/>
              <a:t>stasborgerskap</a:t>
            </a:r>
            <a:endParaRPr lang="nb-NO" sz="1800" dirty="0"/>
          </a:p>
          <a:p>
            <a:pPr lvl="1"/>
            <a:endParaRPr lang="nb-NO" sz="1800" dirty="0"/>
          </a:p>
          <a:p>
            <a:r>
              <a:rPr lang="nb-NO" dirty="0"/>
              <a:t>3 norske kvinner</a:t>
            </a:r>
          </a:p>
          <a:p>
            <a:pPr lvl="1"/>
            <a:r>
              <a:rPr lang="nb-NO" sz="1800" dirty="0"/>
              <a:t>Kvinne 26 år</a:t>
            </a:r>
          </a:p>
          <a:p>
            <a:pPr lvl="1"/>
            <a:r>
              <a:rPr lang="nb-NO" sz="1800" dirty="0"/>
              <a:t>Kvinne 24 år </a:t>
            </a:r>
          </a:p>
          <a:p>
            <a:pPr lvl="1"/>
            <a:r>
              <a:rPr lang="nb-NO" sz="1800" dirty="0" err="1"/>
              <a:t>Transperson</a:t>
            </a:r>
            <a:r>
              <a:rPr lang="nb-NO" sz="1800" dirty="0"/>
              <a:t> i 20-årene</a:t>
            </a:r>
          </a:p>
          <a:p>
            <a:pPr marL="0" indent="0">
              <a:buNone/>
            </a:pPr>
            <a:endParaRPr lang="nb-NO" dirty="0"/>
          </a:p>
        </p:txBody>
      </p:sp>
      <p:sp>
        <p:nvSpPr>
          <p:cNvPr id="4" name="Plassholder for lysbildenummer 3"/>
          <p:cNvSpPr>
            <a:spLocks noGrp="1"/>
          </p:cNvSpPr>
          <p:nvPr>
            <p:ph type="sldNum" sz="quarter" idx="12"/>
          </p:nvPr>
        </p:nvSpPr>
        <p:spPr/>
        <p:txBody>
          <a:bodyPr/>
          <a:lstStyle/>
          <a:p>
            <a:fld id="{E4063031-7FD6-442E-B5B4-5446FB22D238}" type="slidenum">
              <a:rPr lang="nb-NO" smtClean="0">
                <a:solidFill>
                  <a:srgbClr val="000000"/>
                </a:solidFill>
              </a:rPr>
              <a:pPr/>
              <a:t>8</a:t>
            </a:fld>
            <a:endParaRPr lang="nb-NO">
              <a:solidFill>
                <a:srgbClr val="000000"/>
              </a:solidFill>
            </a:endParaRPr>
          </a:p>
        </p:txBody>
      </p:sp>
    </p:spTree>
    <p:extLst>
      <p:ext uri="{BB962C8B-B14F-4D97-AF65-F5344CB8AC3E}">
        <p14:creationId xmlns:p14="http://schemas.microsoft.com/office/powerpoint/2010/main" val="1617976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Informantgruppe (hjelpeapparatet) </a:t>
            </a:r>
          </a:p>
        </p:txBody>
      </p:sp>
      <p:sp>
        <p:nvSpPr>
          <p:cNvPr id="3" name="Plassholder for innhold 2"/>
          <p:cNvSpPr>
            <a:spLocks noGrp="1"/>
          </p:cNvSpPr>
          <p:nvPr>
            <p:ph idx="1"/>
          </p:nvPr>
        </p:nvSpPr>
        <p:spPr/>
        <p:txBody>
          <a:bodyPr/>
          <a:lstStyle/>
          <a:p>
            <a:r>
              <a:rPr lang="nb-NO" dirty="0"/>
              <a:t>Pro-Kristiansand –</a:t>
            </a:r>
            <a:r>
              <a:rPr lang="nb-NO" sz="2000" dirty="0"/>
              <a:t> (</a:t>
            </a:r>
            <a:r>
              <a:rPr lang="nb-NO" sz="1600" dirty="0"/>
              <a:t>et kommunalt prostitusjonstiltak)</a:t>
            </a:r>
          </a:p>
          <a:p>
            <a:r>
              <a:rPr lang="nb-NO" dirty="0" err="1"/>
              <a:t>Ungteam</a:t>
            </a:r>
            <a:r>
              <a:rPr lang="nb-NO" dirty="0"/>
              <a:t> –</a:t>
            </a:r>
            <a:r>
              <a:rPr lang="nb-NO" sz="2000" dirty="0"/>
              <a:t> (</a:t>
            </a:r>
            <a:r>
              <a:rPr lang="nb-NO" sz="1600" dirty="0"/>
              <a:t>kommunalt tilbud rus og psykisk helse - 16-25 år)</a:t>
            </a:r>
          </a:p>
          <a:p>
            <a:r>
              <a:rPr lang="nb-NO" dirty="0"/>
              <a:t>Skolehelsetjenesten/Helsestasjon for ungdom</a:t>
            </a:r>
          </a:p>
          <a:p>
            <a:r>
              <a:rPr lang="nb-NO" dirty="0"/>
              <a:t>Babettes Hus – (</a:t>
            </a:r>
            <a:r>
              <a:rPr lang="nb-NO" sz="1600" dirty="0" err="1"/>
              <a:t>Nødbolig</a:t>
            </a:r>
            <a:r>
              <a:rPr lang="nb-NO" sz="1600" dirty="0"/>
              <a:t> for kvinner i aktiv rus)</a:t>
            </a:r>
          </a:p>
          <a:p>
            <a:r>
              <a:rPr lang="nb-NO" dirty="0" err="1"/>
              <a:t>Shalam</a:t>
            </a:r>
            <a:r>
              <a:rPr lang="nb-NO" dirty="0"/>
              <a:t> </a:t>
            </a:r>
            <a:r>
              <a:rPr lang="nb-NO" dirty="0" err="1"/>
              <a:t>Women</a:t>
            </a:r>
            <a:r>
              <a:rPr lang="nb-NO" dirty="0"/>
              <a:t> – (</a:t>
            </a:r>
            <a:r>
              <a:rPr lang="nb-NO" sz="1600" dirty="0"/>
              <a:t>Prostitusjonstiltak i regi av </a:t>
            </a:r>
            <a:r>
              <a:rPr lang="nb-NO" sz="1600" dirty="0" err="1"/>
              <a:t>Shalam</a:t>
            </a:r>
            <a:r>
              <a:rPr lang="nb-NO" sz="1600" dirty="0"/>
              <a:t>)</a:t>
            </a:r>
          </a:p>
          <a:p>
            <a:r>
              <a:rPr lang="nb-NO" dirty="0"/>
              <a:t>Krisesenteret – (</a:t>
            </a:r>
            <a:r>
              <a:rPr lang="nb-NO" sz="1600" dirty="0"/>
              <a:t>botilbud for mennesker som har vært utsatt for vold)</a:t>
            </a:r>
          </a:p>
          <a:p>
            <a:r>
              <a:rPr lang="nb-NO" dirty="0"/>
              <a:t>Rosa-prosjektet – (</a:t>
            </a:r>
            <a:r>
              <a:rPr lang="nb-NO" sz="1600" dirty="0" err="1"/>
              <a:t>Krisenterets</a:t>
            </a:r>
            <a:r>
              <a:rPr lang="nb-NO" sz="1600" dirty="0"/>
              <a:t> tilbud for kvinner utnyttet i prostitusjonsrelatert menneskehandel)</a:t>
            </a:r>
          </a:p>
          <a:p>
            <a:r>
              <a:rPr lang="nb-NO" dirty="0"/>
              <a:t>Frelsesarmeen – (</a:t>
            </a:r>
            <a:r>
              <a:rPr lang="nb-NO" sz="1600" dirty="0"/>
              <a:t>lang tradisjon for å jobbe med utsatte grupper)</a:t>
            </a:r>
          </a:p>
          <a:p>
            <a:r>
              <a:rPr lang="nb-NO" dirty="0"/>
              <a:t>SMSO-Agder – (</a:t>
            </a:r>
            <a:r>
              <a:rPr lang="nb-NO" sz="1600" dirty="0"/>
              <a:t>senter mot seksuelle overgrep)</a:t>
            </a:r>
          </a:p>
          <a:p>
            <a:r>
              <a:rPr lang="nb-NO" dirty="0"/>
              <a:t>Politiet – (</a:t>
            </a:r>
            <a:r>
              <a:rPr lang="nb-NO" sz="1600" dirty="0"/>
              <a:t>menneskehandel team og ordinært politi)</a:t>
            </a:r>
          </a:p>
          <a:p>
            <a:pPr marL="0" indent="0">
              <a:buNone/>
            </a:pPr>
            <a:endParaRPr lang="nb-NO" sz="2000" dirty="0"/>
          </a:p>
        </p:txBody>
      </p:sp>
      <p:sp>
        <p:nvSpPr>
          <p:cNvPr id="4" name="Plassholder for lysbildenummer 3"/>
          <p:cNvSpPr>
            <a:spLocks noGrp="1"/>
          </p:cNvSpPr>
          <p:nvPr>
            <p:ph type="sldNum" sz="quarter" idx="12"/>
          </p:nvPr>
        </p:nvSpPr>
        <p:spPr/>
        <p:txBody>
          <a:bodyPr/>
          <a:lstStyle/>
          <a:p>
            <a:fld id="{5CB19664-6D22-4CCB-9AA9-E5ED9D78257A}" type="slidenum">
              <a:rPr lang="nb-NO" smtClean="0">
                <a:solidFill>
                  <a:srgbClr val="000000"/>
                </a:solidFill>
              </a:rPr>
              <a:pPr/>
              <a:t>9</a:t>
            </a:fld>
            <a:endParaRPr lang="nb-NO">
              <a:solidFill>
                <a:srgbClr val="000000"/>
              </a:solidFill>
            </a:endParaRPr>
          </a:p>
        </p:txBody>
      </p:sp>
    </p:spTree>
    <p:extLst>
      <p:ext uri="{BB962C8B-B14F-4D97-AF65-F5344CB8AC3E}">
        <p14:creationId xmlns:p14="http://schemas.microsoft.com/office/powerpoint/2010/main" val="222814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KNISK">
  <a:themeElements>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charset="0"/>
          </a:defRPr>
        </a:defPPr>
      </a:lstStyle>
    </a:lnDef>
  </a:objectDefaults>
  <a:extraClrSchemeLst>
    <a:extraClrScheme>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e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kstmal 1">
  <a:themeElements>
    <a:clrScheme name="Administrasjon">
      <a:dk1>
        <a:srgbClr val="000000"/>
      </a:dk1>
      <a:lt1>
        <a:srgbClr val="FFFFFF"/>
      </a:lt1>
      <a:dk2>
        <a:srgbClr val="5E5E5E"/>
      </a:dk2>
      <a:lt2>
        <a:srgbClr val="E7E6E6"/>
      </a:lt2>
      <a:accent1>
        <a:srgbClr val="5592C9"/>
      </a:accent1>
      <a:accent2>
        <a:srgbClr val="AE2573"/>
      </a:accent2>
      <a:accent3>
        <a:srgbClr val="A9C23F"/>
      </a:accent3>
      <a:accent4>
        <a:srgbClr val="C6D6E3"/>
      </a:accent4>
      <a:accent5>
        <a:srgbClr val="FFCD00"/>
      </a:accent5>
      <a:accent6>
        <a:srgbClr val="DFA0C9"/>
      </a:accent6>
      <a:hlink>
        <a:srgbClr val="0563C1"/>
      </a:hlink>
      <a:folHlink>
        <a:srgbClr val="AE25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0" id="{CF8C7360-D584-1446-A0C8-C59A366302AB}" vid="{AFDF413F-8077-A54F-888A-41ED2AD7A08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4988</TotalTime>
  <Words>2270</Words>
  <Application>Microsoft Office PowerPoint</Application>
  <PresentationFormat>Skjermfremvisning (4:3)</PresentationFormat>
  <Paragraphs>287</Paragraphs>
  <Slides>30</Slides>
  <Notes>28</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30</vt:i4>
      </vt:variant>
    </vt:vector>
  </HeadingPairs>
  <TitlesOfParts>
    <vt:vector size="35" baseType="lpstr">
      <vt:lpstr>Arial</vt:lpstr>
      <vt:lpstr>Calibri</vt:lpstr>
      <vt:lpstr>Courier New</vt:lpstr>
      <vt:lpstr>TEKNISK</vt:lpstr>
      <vt:lpstr>Tekstmal 1</vt:lpstr>
      <vt:lpstr> Kjøp, salg og bytte av seksuelle tjenester i Kristiansand</vt:lpstr>
      <vt:lpstr>Disposisjon for innlegget</vt:lpstr>
      <vt:lpstr>Om oppdraget </vt:lpstr>
      <vt:lpstr> Prostitusjon - et vanskelig fenomen å  kartlegge  </vt:lpstr>
      <vt:lpstr>Hvordan oppdraget er løst? </vt:lpstr>
      <vt:lpstr>Om rapporten</vt:lpstr>
      <vt:lpstr>Informasjonskilder </vt:lpstr>
      <vt:lpstr>Informantgruppe (sexselgere) </vt:lpstr>
      <vt:lpstr>Informantgruppe (hjelpeapparatet) </vt:lpstr>
      <vt:lpstr> Innhold og resultater  </vt:lpstr>
      <vt:lpstr>Prostitusjon: </vt:lpstr>
      <vt:lpstr> 1. Gateprostitusjon (utemarkedet)  </vt:lpstr>
      <vt:lpstr>1. Gateprostitusjon (forts..)</vt:lpstr>
      <vt:lpstr> 2. Innemarkedet </vt:lpstr>
      <vt:lpstr>Oversikt over annonser på realescorte.eu fordelt på fylker. (Kock,2017)</vt:lpstr>
      <vt:lpstr>PowerPoint-presentasjon</vt:lpstr>
      <vt:lpstr> Innemarkedet – hvem er de? </vt:lpstr>
      <vt:lpstr>2.1 Omreisende sexselgere</vt:lpstr>
      <vt:lpstr>PowerPoint-presentasjon</vt:lpstr>
      <vt:lpstr>Eksempler fra politiet</vt:lpstr>
      <vt:lpstr>2.2 Fastboende sexselgere</vt:lpstr>
      <vt:lpstr>PowerPoint-presentasjon</vt:lpstr>
      <vt:lpstr>2.3 Klinikker/byråer</vt:lpstr>
      <vt:lpstr>3. Om sexkjøp/kunder</vt:lpstr>
      <vt:lpstr>3. Utdrag fra intervju (om kunder)</vt:lpstr>
      <vt:lpstr>4. Salg og bytte av sex i enkelte miljøer. </vt:lpstr>
      <vt:lpstr>4.2 Ungdom</vt:lpstr>
      <vt:lpstr>I Kristiansand….</vt:lpstr>
      <vt:lpstr>Sitater:</vt:lpstr>
      <vt:lpstr>Oppsummert</vt:lpstr>
    </vt:vector>
  </TitlesOfParts>
  <Company>Kristiansand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Kjøp, salg og bytte av seksuelle tjenester i Kristiansand</dc:title>
  <dc:creator>Johanne Marie Benitez Nilsen</dc:creator>
  <cp:lastModifiedBy>Julie Pettersen</cp:lastModifiedBy>
  <cp:revision>151</cp:revision>
  <cp:lastPrinted>2019-01-13T18:31:45Z</cp:lastPrinted>
  <dcterms:created xsi:type="dcterms:W3CDTF">2019-01-04T08:36:25Z</dcterms:created>
  <dcterms:modified xsi:type="dcterms:W3CDTF">2022-03-28T06:27:57Z</dcterms:modified>
</cp:coreProperties>
</file>