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0" r:id="rId6"/>
    <p:sldId id="267" r:id="rId7"/>
    <p:sldId id="269" r:id="rId8"/>
    <p:sldId id="268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08000" y="332658"/>
            <a:ext cx="11521280" cy="936103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657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39350" y="1700809"/>
            <a:ext cx="5755050" cy="4032449"/>
          </a:xfrm>
        </p:spPr>
        <p:txBody>
          <a:bodyPr/>
          <a:lstStyle>
            <a:lvl1pPr>
              <a:defRPr sz="2786"/>
            </a:lvl1pPr>
            <a:lvl2pPr>
              <a:defRPr sz="2786"/>
            </a:lvl2pPr>
            <a:lvl3pPr>
              <a:defRPr sz="2786"/>
            </a:lvl3pPr>
            <a:lvl4pPr>
              <a:defRPr sz="2786"/>
            </a:lvl4pPr>
            <a:lvl5pPr>
              <a:defRPr sz="2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1" y="1700809"/>
            <a:ext cx="5755050" cy="4032449"/>
          </a:xfrm>
        </p:spPr>
        <p:txBody>
          <a:bodyPr/>
          <a:lstStyle>
            <a:lvl1pPr>
              <a:defRPr sz="2786"/>
            </a:lvl1pPr>
            <a:lvl2pPr>
              <a:defRPr sz="2786"/>
            </a:lvl2pPr>
            <a:lvl3pPr>
              <a:defRPr sz="2786"/>
            </a:lvl3pPr>
            <a:lvl4pPr>
              <a:defRPr sz="2786"/>
            </a:lvl4pPr>
            <a:lvl5pPr>
              <a:defRPr sz="2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049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6308726"/>
            <a:ext cx="12192000" cy="549275"/>
          </a:xfrm>
          <a:prstGeom prst="rect">
            <a:avLst/>
          </a:prstGeom>
          <a:solidFill>
            <a:srgbClr val="23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286"/>
          </a:p>
        </p:txBody>
      </p:sp>
      <p:sp>
        <p:nvSpPr>
          <p:cNvPr id="7" name="Rektangel 6"/>
          <p:cNvSpPr/>
          <p:nvPr/>
        </p:nvSpPr>
        <p:spPr>
          <a:xfrm>
            <a:off x="0" y="1"/>
            <a:ext cx="12192000" cy="1368425"/>
          </a:xfrm>
          <a:prstGeom prst="rect">
            <a:avLst/>
          </a:prstGeom>
          <a:solidFill>
            <a:srgbClr val="009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286"/>
          </a:p>
        </p:txBody>
      </p:sp>
      <p:sp>
        <p:nvSpPr>
          <p:cNvPr id="1028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06402" y="304800"/>
            <a:ext cx="117136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9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78368" y="1700214"/>
            <a:ext cx="11713633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pic>
        <p:nvPicPr>
          <p:cNvPr id="1030" name="Picture 9" descr="Sogne_kom_logo_CMYK_HVI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6392864"/>
            <a:ext cx="23622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24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9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18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27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37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7" indent="-342907" algn="l" rtl="0" eaLnBrk="1" fontAlgn="base" hangingPunct="1">
        <a:spcBef>
          <a:spcPct val="20000"/>
        </a:spcBef>
        <a:spcAft>
          <a:spcPct val="0"/>
        </a:spcAft>
        <a:buClr>
          <a:srgbClr val="0093D0"/>
        </a:buClr>
        <a:buSzPct val="140000"/>
        <a:buFont typeface="Arial" pitchFamily="34" charset="0"/>
        <a:buChar char="•"/>
        <a:defRPr sz="27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65" indent="-285756" algn="l" rtl="0" eaLnBrk="1" fontAlgn="base" hangingPunct="1">
        <a:spcBef>
          <a:spcPct val="20000"/>
        </a:spcBef>
        <a:spcAft>
          <a:spcPct val="0"/>
        </a:spcAft>
        <a:buClr>
          <a:srgbClr val="0093D0"/>
        </a:buClr>
        <a:buSzPct val="140000"/>
        <a:buFont typeface="Arial" pitchFamily="34" charset="0"/>
        <a:buChar char="•"/>
        <a:defRPr sz="27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23" indent="-228605" algn="l" rtl="0" eaLnBrk="1" fontAlgn="base" hangingPunct="1">
        <a:spcBef>
          <a:spcPct val="20000"/>
        </a:spcBef>
        <a:spcAft>
          <a:spcPct val="0"/>
        </a:spcAft>
        <a:buClr>
          <a:srgbClr val="0093D0"/>
        </a:buClr>
        <a:buSzPct val="140000"/>
        <a:buFont typeface="Arial" pitchFamily="34" charset="0"/>
        <a:buChar char="•"/>
        <a:defRPr sz="27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32" indent="-228605" algn="l" rtl="0" eaLnBrk="1" fontAlgn="base" hangingPunct="1">
        <a:spcBef>
          <a:spcPct val="20000"/>
        </a:spcBef>
        <a:spcAft>
          <a:spcPct val="0"/>
        </a:spcAft>
        <a:buClr>
          <a:srgbClr val="0093D0"/>
        </a:buClr>
        <a:buSzPct val="140000"/>
        <a:buFont typeface="Arial" pitchFamily="34" charset="0"/>
        <a:buChar char="•"/>
        <a:defRPr sz="27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41" indent="-228605" algn="l" rtl="0" eaLnBrk="1" fontAlgn="base" hangingPunct="1">
        <a:spcBef>
          <a:spcPct val="20000"/>
        </a:spcBef>
        <a:spcAft>
          <a:spcPct val="0"/>
        </a:spcAft>
        <a:buClr>
          <a:srgbClr val="0093D0"/>
        </a:buClr>
        <a:buSzPct val="140000"/>
        <a:buFont typeface="Arial" pitchFamily="34" charset="0"/>
        <a:buChar char="•"/>
        <a:defRPr sz="27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sz="3600" dirty="0" smtClean="0"/>
              <a:t>Voldsrisikovurdering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Fra  </a:t>
            </a:r>
            <a:r>
              <a:rPr lang="nb-NO" sz="1600" dirty="0"/>
              <a:t>AVMAKT </a:t>
            </a:r>
            <a:r>
              <a:rPr lang="nb-NO" sz="1600" dirty="0" smtClean="0"/>
              <a:t>til </a:t>
            </a:r>
            <a:r>
              <a:rPr lang="nb-NO" sz="1600" dirty="0"/>
              <a:t>HANDLEKRAFT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377" y="2224935"/>
            <a:ext cx="2731245" cy="24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8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Handlingsplan forebygging av alvorlig vold.</a:t>
            </a:r>
          </a:p>
        </p:txBody>
      </p:sp>
      <p:sp>
        <p:nvSpPr>
          <p:cNvPr id="3" name="Rektangel 2"/>
          <p:cNvSpPr/>
          <p:nvPr/>
        </p:nvSpPr>
        <p:spPr>
          <a:xfrm>
            <a:off x="3048000" y="2025539"/>
            <a:ext cx="6096000" cy="28069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</a:t>
            </a:r>
            <a:r>
              <a:rPr kumimoji="0" lang="nb-NO" sz="2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Skissere konkrete og kunnskapsbaserte tiltak for å forebygge, oppdage og hindre at unge utøver alvorlig vold, slik at treffsikre tiltak og ansvarsplassering skal være kjent for aktuelle samarbeidspartnere».</a:t>
            </a:r>
            <a:endParaRPr kumimoji="0" lang="nb-NO" sz="2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275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 smtClean="0"/>
              <a:t>Handlingsplan forebygging av alvorlig vold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54" y="1802673"/>
            <a:ext cx="7458892" cy="38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 smtClean="0"/>
              <a:t>VOLDSRISKO- TRIAGE (VRT)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612" y="1619794"/>
            <a:ext cx="8085908" cy="476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>
          <a:xfrm>
            <a:off x="1882775" y="137206"/>
            <a:ext cx="8785225" cy="1143000"/>
          </a:xfrm>
        </p:spPr>
        <p:txBody>
          <a:bodyPr/>
          <a:lstStyle/>
          <a:p>
            <a:r>
              <a:rPr lang="nb-NO" altLang="nb-NO" dirty="0" smtClean="0"/>
              <a:t>Tverrfaglig samhandling i grunnskolen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3826420" y="1371629"/>
            <a:ext cx="1094915" cy="44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3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2286" b="1" dirty="0">
                <a:solidFill>
                  <a:prstClr val="black"/>
                </a:solidFill>
                <a:latin typeface="Calibri"/>
              </a:rPr>
              <a:t>  Skole  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1898070" y="1966629"/>
            <a:ext cx="1021242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dirty="0">
                <a:solidFill>
                  <a:prstClr val="black"/>
                </a:solidFill>
                <a:latin typeface="Calibri"/>
              </a:rPr>
              <a:t>Langenes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124893" y="2589142"/>
            <a:ext cx="561244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Trinn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2042947" y="3123806"/>
            <a:ext cx="1032655" cy="2242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1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857" dirty="0">
                <a:solidFill>
                  <a:prstClr val="black"/>
                </a:solidFill>
                <a:latin typeface="Calibri"/>
              </a:rPr>
              <a:t>koordineringsteam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3085666" y="1966628"/>
            <a:ext cx="732893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dirty="0">
                <a:solidFill>
                  <a:prstClr val="black"/>
                </a:solidFill>
                <a:latin typeface="Calibri"/>
              </a:rPr>
              <a:t>Lunde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171950" y="2589142"/>
            <a:ext cx="561244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1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Trinn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094686" y="3130853"/>
            <a:ext cx="1032655" cy="2242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1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857" dirty="0">
                <a:solidFill>
                  <a:prstClr val="black"/>
                </a:solidFill>
                <a:latin typeface="Calibri"/>
              </a:rPr>
              <a:t>koordineringsteam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3976646" y="1966629"/>
            <a:ext cx="819135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dirty="0">
                <a:solidFill>
                  <a:prstClr val="black"/>
                </a:solidFill>
                <a:latin typeface="Calibri"/>
              </a:rPr>
              <a:t>Nygård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4894310" y="1966629"/>
            <a:ext cx="901657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dirty="0" err="1">
                <a:solidFill>
                  <a:prstClr val="black"/>
                </a:solidFill>
                <a:latin typeface="Calibri"/>
              </a:rPr>
              <a:t>Tangvall</a:t>
            </a:r>
            <a:endParaRPr lang="nb-NO" sz="1714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919863" y="1966629"/>
            <a:ext cx="1045030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dirty="0" err="1">
                <a:solidFill>
                  <a:prstClr val="black"/>
                </a:solidFill>
                <a:latin typeface="Calibri"/>
              </a:rPr>
              <a:t>Tinntjønn</a:t>
            </a:r>
            <a:endParaRPr lang="nb-NO" sz="1714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4104473" y="2589142"/>
            <a:ext cx="561244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1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Trinn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5065661" y="2578150"/>
            <a:ext cx="561244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Trinn</a:t>
            </a:r>
          </a:p>
        </p:txBody>
      </p:sp>
      <p:sp>
        <p:nvSpPr>
          <p:cNvPr id="17" name="TekstSylinder 16"/>
          <p:cNvSpPr txBox="1"/>
          <p:nvPr/>
        </p:nvSpPr>
        <p:spPr>
          <a:xfrm>
            <a:off x="6141678" y="2589142"/>
            <a:ext cx="561244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Trinn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4027324" y="3138379"/>
            <a:ext cx="1032655" cy="2242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1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857" dirty="0">
                <a:solidFill>
                  <a:prstClr val="black"/>
                </a:solidFill>
                <a:latin typeface="Calibri"/>
              </a:rPr>
              <a:t>koordineringsteam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4987147" y="3138379"/>
            <a:ext cx="1032655" cy="2242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857" dirty="0">
                <a:solidFill>
                  <a:prstClr val="black"/>
                </a:solidFill>
                <a:latin typeface="Calibri"/>
              </a:rPr>
              <a:t>koordineringsteam</a:t>
            </a:r>
          </a:p>
        </p:txBody>
      </p:sp>
      <p:sp>
        <p:nvSpPr>
          <p:cNvPr id="20" name="TekstSylinder 19"/>
          <p:cNvSpPr txBox="1"/>
          <p:nvPr/>
        </p:nvSpPr>
        <p:spPr>
          <a:xfrm>
            <a:off x="6084835" y="3138379"/>
            <a:ext cx="1032655" cy="2242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857" dirty="0">
                <a:solidFill>
                  <a:prstClr val="black"/>
                </a:solidFill>
                <a:latin typeface="Calibri"/>
              </a:rPr>
              <a:t>koordineringsteam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3655144" y="3749549"/>
            <a:ext cx="2412520" cy="487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2571" b="1" dirty="0">
                <a:solidFill>
                  <a:prstClr val="white"/>
                </a:solidFill>
                <a:latin typeface="Calibri"/>
              </a:rPr>
              <a:t>Tverrfaglig team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3914891" y="5846412"/>
            <a:ext cx="1116011" cy="44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3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2286" b="1" dirty="0">
                <a:solidFill>
                  <a:prstClr val="black"/>
                </a:solidFill>
                <a:latin typeface="Calibri"/>
              </a:rPr>
              <a:t>  Helse  </a:t>
            </a:r>
          </a:p>
        </p:txBody>
      </p:sp>
      <p:sp>
        <p:nvSpPr>
          <p:cNvPr id="23" name="TekstSylinder 22"/>
          <p:cNvSpPr txBox="1"/>
          <p:nvPr/>
        </p:nvSpPr>
        <p:spPr>
          <a:xfrm>
            <a:off x="9079189" y="2296389"/>
            <a:ext cx="1065035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nb-NO"/>
            </a:defPPr>
            <a:lvl1pPr>
              <a:defRPr sz="3600"/>
            </a:lvl1pPr>
          </a:lstStyle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2000" b="1" dirty="0">
                <a:solidFill>
                  <a:prstClr val="black"/>
                </a:solidFill>
                <a:latin typeface="Calibri"/>
              </a:rPr>
              <a:t>  Andre  </a:t>
            </a:r>
          </a:p>
        </p:txBody>
      </p:sp>
      <p:sp>
        <p:nvSpPr>
          <p:cNvPr id="28" name="TekstSylinder 27"/>
          <p:cNvSpPr txBox="1"/>
          <p:nvPr/>
        </p:nvSpPr>
        <p:spPr>
          <a:xfrm>
            <a:off x="4169400" y="5434937"/>
            <a:ext cx="1699696" cy="3561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714" b="1" dirty="0">
                <a:solidFill>
                  <a:prstClr val="black"/>
                </a:solidFill>
                <a:latin typeface="Calibri"/>
              </a:rPr>
              <a:t> Helsefagligteam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1937665" y="4963516"/>
            <a:ext cx="1041632" cy="312265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Teammøter</a:t>
            </a:r>
          </a:p>
        </p:txBody>
      </p:sp>
      <p:sp>
        <p:nvSpPr>
          <p:cNvPr id="34" name="TekstSylinder 33"/>
          <p:cNvSpPr txBox="1"/>
          <p:nvPr/>
        </p:nvSpPr>
        <p:spPr>
          <a:xfrm>
            <a:off x="3159770" y="4909287"/>
            <a:ext cx="1041632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Teammøter</a:t>
            </a:r>
          </a:p>
        </p:txBody>
      </p:sp>
      <p:sp>
        <p:nvSpPr>
          <p:cNvPr id="35" name="TekstSylinder 34"/>
          <p:cNvSpPr txBox="1"/>
          <p:nvPr/>
        </p:nvSpPr>
        <p:spPr>
          <a:xfrm>
            <a:off x="4645021" y="4923028"/>
            <a:ext cx="1041632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Teammøter</a:t>
            </a:r>
          </a:p>
        </p:txBody>
      </p:sp>
      <p:sp>
        <p:nvSpPr>
          <p:cNvPr id="36" name="TekstSylinder 35"/>
          <p:cNvSpPr txBox="1"/>
          <p:nvPr/>
        </p:nvSpPr>
        <p:spPr>
          <a:xfrm>
            <a:off x="6261189" y="4927074"/>
            <a:ext cx="1041632" cy="312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Teammøter</a:t>
            </a:r>
          </a:p>
        </p:txBody>
      </p:sp>
      <p:sp>
        <p:nvSpPr>
          <p:cNvPr id="37" name="TekstSylinder 36"/>
          <p:cNvSpPr txBox="1"/>
          <p:nvPr/>
        </p:nvSpPr>
        <p:spPr>
          <a:xfrm>
            <a:off x="1898070" y="4434639"/>
            <a:ext cx="1119730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Helsestasjon</a:t>
            </a:r>
          </a:p>
        </p:txBody>
      </p:sp>
      <p:sp>
        <p:nvSpPr>
          <p:cNvPr id="38" name="TekstSylinder 37"/>
          <p:cNvSpPr txBox="1"/>
          <p:nvPr/>
        </p:nvSpPr>
        <p:spPr>
          <a:xfrm>
            <a:off x="3085666" y="4432648"/>
            <a:ext cx="1187505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Familiesenter</a:t>
            </a:r>
          </a:p>
        </p:txBody>
      </p:sp>
      <p:sp>
        <p:nvSpPr>
          <p:cNvPr id="39" name="TekstSylinder 38"/>
          <p:cNvSpPr txBox="1"/>
          <p:nvPr/>
        </p:nvSpPr>
        <p:spPr>
          <a:xfrm>
            <a:off x="4414646" y="4447446"/>
            <a:ext cx="1500795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Psykososialt team</a:t>
            </a:r>
          </a:p>
        </p:txBody>
      </p:sp>
      <p:sp>
        <p:nvSpPr>
          <p:cNvPr id="40" name="TekstSylinder 39"/>
          <p:cNvSpPr txBox="1"/>
          <p:nvPr/>
        </p:nvSpPr>
        <p:spPr>
          <a:xfrm>
            <a:off x="6224892" y="4438551"/>
            <a:ext cx="1114729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Livsmestring</a:t>
            </a:r>
          </a:p>
        </p:txBody>
      </p:sp>
      <p:sp>
        <p:nvSpPr>
          <p:cNvPr id="41" name="TekstSylinder 40"/>
          <p:cNvSpPr txBox="1"/>
          <p:nvPr/>
        </p:nvSpPr>
        <p:spPr>
          <a:xfrm>
            <a:off x="9414206" y="3829340"/>
            <a:ext cx="1224438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Torsdagsmøte</a:t>
            </a:r>
          </a:p>
        </p:txBody>
      </p:sp>
      <p:sp>
        <p:nvSpPr>
          <p:cNvPr id="42" name="TekstSylinder 41"/>
          <p:cNvSpPr txBox="1"/>
          <p:nvPr/>
        </p:nvSpPr>
        <p:spPr>
          <a:xfrm>
            <a:off x="8025364" y="2986708"/>
            <a:ext cx="629468" cy="312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  PPT  </a:t>
            </a:r>
          </a:p>
        </p:txBody>
      </p:sp>
      <p:sp>
        <p:nvSpPr>
          <p:cNvPr id="43" name="TekstSylinder 42"/>
          <p:cNvSpPr txBox="1"/>
          <p:nvPr/>
        </p:nvSpPr>
        <p:spPr>
          <a:xfrm>
            <a:off x="8256241" y="3394662"/>
            <a:ext cx="641073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 Politi </a:t>
            </a:r>
          </a:p>
        </p:txBody>
      </p:sp>
      <p:sp>
        <p:nvSpPr>
          <p:cNvPr id="44" name="TekstSylinder 43"/>
          <p:cNvSpPr txBox="1"/>
          <p:nvPr/>
        </p:nvSpPr>
        <p:spPr>
          <a:xfrm>
            <a:off x="7964542" y="3821194"/>
            <a:ext cx="956224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Barnevern</a:t>
            </a:r>
          </a:p>
        </p:txBody>
      </p:sp>
      <p:sp>
        <p:nvSpPr>
          <p:cNvPr id="45" name="TekstSylinder 44"/>
          <p:cNvSpPr txBox="1"/>
          <p:nvPr/>
        </p:nvSpPr>
        <p:spPr>
          <a:xfrm>
            <a:off x="8333645" y="4337848"/>
            <a:ext cx="589649" cy="3122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653156" fontAlgn="base">
              <a:spcBef>
                <a:spcPct val="0"/>
              </a:spcBef>
              <a:spcAft>
                <a:spcPct val="0"/>
              </a:spcAft>
            </a:pPr>
            <a:r>
              <a:rPr lang="nb-NO" sz="1429" dirty="0">
                <a:solidFill>
                  <a:prstClr val="black"/>
                </a:solidFill>
                <a:latin typeface="Calibri"/>
              </a:rPr>
              <a:t>  SLT  </a:t>
            </a:r>
          </a:p>
        </p:txBody>
      </p:sp>
      <p:cxnSp>
        <p:nvCxnSpPr>
          <p:cNvPr id="22" name="Rett pil 21"/>
          <p:cNvCxnSpPr>
            <a:stCxn id="3" idx="2"/>
            <a:endCxn id="4" idx="0"/>
          </p:cNvCxnSpPr>
          <p:nvPr/>
        </p:nvCxnSpPr>
        <p:spPr>
          <a:xfrm flipH="1">
            <a:off x="2379245" y="2296390"/>
            <a:ext cx="2932" cy="292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0" name="Rett pil 5119"/>
          <p:cNvCxnSpPr>
            <a:stCxn id="8" idx="2"/>
            <a:endCxn id="9" idx="0"/>
          </p:cNvCxnSpPr>
          <p:nvPr/>
        </p:nvCxnSpPr>
        <p:spPr>
          <a:xfrm flipH="1">
            <a:off x="3426302" y="2296389"/>
            <a:ext cx="117" cy="2927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4" name="Rett pil 5123"/>
          <p:cNvCxnSpPr>
            <a:stCxn id="11" idx="2"/>
            <a:endCxn id="15" idx="0"/>
          </p:cNvCxnSpPr>
          <p:nvPr/>
        </p:nvCxnSpPr>
        <p:spPr>
          <a:xfrm>
            <a:off x="4358824" y="2296390"/>
            <a:ext cx="0" cy="292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7" name="Rett pil 5126"/>
          <p:cNvCxnSpPr>
            <a:stCxn id="12" idx="2"/>
            <a:endCxn id="16" idx="0"/>
          </p:cNvCxnSpPr>
          <p:nvPr/>
        </p:nvCxnSpPr>
        <p:spPr>
          <a:xfrm>
            <a:off x="5318763" y="2296389"/>
            <a:ext cx="1250" cy="2817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9" name="Rett pil 5128"/>
          <p:cNvCxnSpPr>
            <a:stCxn id="13" idx="2"/>
            <a:endCxn id="17" idx="0"/>
          </p:cNvCxnSpPr>
          <p:nvPr/>
        </p:nvCxnSpPr>
        <p:spPr>
          <a:xfrm flipH="1">
            <a:off x="6396030" y="2296390"/>
            <a:ext cx="20421" cy="292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2" name="Rett pil 5131"/>
          <p:cNvCxnSpPr>
            <a:stCxn id="4" idx="2"/>
            <a:endCxn id="7" idx="0"/>
          </p:cNvCxnSpPr>
          <p:nvPr/>
        </p:nvCxnSpPr>
        <p:spPr>
          <a:xfrm>
            <a:off x="2379245" y="2874935"/>
            <a:ext cx="149481" cy="24887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6" name="Rett pil 5135"/>
          <p:cNvCxnSpPr>
            <a:stCxn id="9" idx="2"/>
            <a:endCxn id="10" idx="0"/>
          </p:cNvCxnSpPr>
          <p:nvPr/>
        </p:nvCxnSpPr>
        <p:spPr>
          <a:xfrm>
            <a:off x="3426302" y="2874934"/>
            <a:ext cx="154164" cy="25591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9" name="Rett pil 5138"/>
          <p:cNvCxnSpPr>
            <a:stCxn id="15" idx="2"/>
            <a:endCxn id="18" idx="0"/>
          </p:cNvCxnSpPr>
          <p:nvPr/>
        </p:nvCxnSpPr>
        <p:spPr>
          <a:xfrm>
            <a:off x="4358824" y="2874935"/>
            <a:ext cx="154279" cy="263445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4" name="Rett pil 5143"/>
          <p:cNvCxnSpPr>
            <a:stCxn id="16" idx="2"/>
            <a:endCxn id="19" idx="0"/>
          </p:cNvCxnSpPr>
          <p:nvPr/>
        </p:nvCxnSpPr>
        <p:spPr>
          <a:xfrm>
            <a:off x="5320013" y="2863942"/>
            <a:ext cx="152913" cy="2744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7" name="Rett pil 5146"/>
          <p:cNvCxnSpPr>
            <a:stCxn id="17" idx="2"/>
            <a:endCxn id="20" idx="0"/>
          </p:cNvCxnSpPr>
          <p:nvPr/>
        </p:nvCxnSpPr>
        <p:spPr>
          <a:xfrm>
            <a:off x="6396030" y="2874935"/>
            <a:ext cx="174585" cy="263445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0" name="Rett pil 5149"/>
          <p:cNvCxnSpPr>
            <a:stCxn id="7" idx="2"/>
            <a:endCxn id="5" idx="1"/>
          </p:cNvCxnSpPr>
          <p:nvPr/>
        </p:nvCxnSpPr>
        <p:spPr>
          <a:xfrm>
            <a:off x="2528727" y="3321662"/>
            <a:ext cx="1126418" cy="65872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2" name="Rett pil 5151"/>
          <p:cNvCxnSpPr>
            <a:stCxn id="10" idx="2"/>
            <a:endCxn id="5" idx="0"/>
          </p:cNvCxnSpPr>
          <p:nvPr/>
        </p:nvCxnSpPr>
        <p:spPr>
          <a:xfrm>
            <a:off x="3580465" y="3328709"/>
            <a:ext cx="1290305" cy="42084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4" name="Rett pil 5153"/>
          <p:cNvCxnSpPr>
            <a:stCxn id="18" idx="2"/>
            <a:endCxn id="5" idx="0"/>
          </p:cNvCxnSpPr>
          <p:nvPr/>
        </p:nvCxnSpPr>
        <p:spPr>
          <a:xfrm>
            <a:off x="4513103" y="3336236"/>
            <a:ext cx="357667" cy="41331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6" name="Rett pil 5155"/>
          <p:cNvCxnSpPr>
            <a:stCxn id="19" idx="2"/>
            <a:endCxn id="5" idx="0"/>
          </p:cNvCxnSpPr>
          <p:nvPr/>
        </p:nvCxnSpPr>
        <p:spPr>
          <a:xfrm flipH="1">
            <a:off x="4870770" y="3336236"/>
            <a:ext cx="602156" cy="41331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4" name="Rett pil 5163"/>
          <p:cNvCxnSpPr>
            <a:stCxn id="20" idx="2"/>
            <a:endCxn id="5" idx="3"/>
          </p:cNvCxnSpPr>
          <p:nvPr/>
        </p:nvCxnSpPr>
        <p:spPr>
          <a:xfrm flipH="1">
            <a:off x="6086396" y="3336236"/>
            <a:ext cx="484219" cy="64414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6" name="Rett pil 5165"/>
          <p:cNvCxnSpPr>
            <a:stCxn id="37" idx="0"/>
            <a:endCxn id="5" idx="1"/>
          </p:cNvCxnSpPr>
          <p:nvPr/>
        </p:nvCxnSpPr>
        <p:spPr>
          <a:xfrm flipV="1">
            <a:off x="2433038" y="3980383"/>
            <a:ext cx="1222106" cy="45425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68" name="Rett pil 5167"/>
          <p:cNvCxnSpPr>
            <a:stCxn id="38" idx="0"/>
            <a:endCxn id="5" idx="2"/>
          </p:cNvCxnSpPr>
          <p:nvPr/>
        </p:nvCxnSpPr>
        <p:spPr>
          <a:xfrm flipV="1">
            <a:off x="3655144" y="4211214"/>
            <a:ext cx="1215626" cy="221433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70" name="Rett pil 5169"/>
          <p:cNvCxnSpPr>
            <a:stCxn id="39" idx="0"/>
            <a:endCxn id="5" idx="2"/>
          </p:cNvCxnSpPr>
          <p:nvPr/>
        </p:nvCxnSpPr>
        <p:spPr>
          <a:xfrm flipH="1" flipV="1">
            <a:off x="4870770" y="4211215"/>
            <a:ext cx="269624" cy="23623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77" name="Rett pil 5176"/>
          <p:cNvCxnSpPr>
            <a:stCxn id="36" idx="1"/>
            <a:endCxn id="39" idx="2"/>
          </p:cNvCxnSpPr>
          <p:nvPr/>
        </p:nvCxnSpPr>
        <p:spPr>
          <a:xfrm flipH="1" flipV="1">
            <a:off x="5140394" y="4733238"/>
            <a:ext cx="1120794" cy="33673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3" name="Rett pil 122"/>
          <p:cNvCxnSpPr>
            <a:stCxn id="28" idx="1"/>
            <a:endCxn id="29" idx="2"/>
          </p:cNvCxnSpPr>
          <p:nvPr/>
        </p:nvCxnSpPr>
        <p:spPr>
          <a:xfrm flipH="1" flipV="1">
            <a:off x="2433039" y="5249309"/>
            <a:ext cx="1736361" cy="35050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8" name="Rett pil 137"/>
          <p:cNvCxnSpPr>
            <a:stCxn id="28" idx="0"/>
            <a:endCxn id="34" idx="2"/>
          </p:cNvCxnSpPr>
          <p:nvPr/>
        </p:nvCxnSpPr>
        <p:spPr>
          <a:xfrm flipH="1" flipV="1">
            <a:off x="3655143" y="5195080"/>
            <a:ext cx="1336346" cy="23985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1" name="Rett pil 140"/>
          <p:cNvCxnSpPr>
            <a:stCxn id="28" idx="0"/>
            <a:endCxn id="35" idx="2"/>
          </p:cNvCxnSpPr>
          <p:nvPr/>
        </p:nvCxnSpPr>
        <p:spPr>
          <a:xfrm flipV="1">
            <a:off x="4991490" y="5208821"/>
            <a:ext cx="148905" cy="22611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4" name="Rett pil 143"/>
          <p:cNvCxnSpPr>
            <a:stCxn id="28" idx="3"/>
            <a:endCxn id="36" idx="2"/>
          </p:cNvCxnSpPr>
          <p:nvPr/>
        </p:nvCxnSpPr>
        <p:spPr>
          <a:xfrm flipV="1">
            <a:off x="5813578" y="5212867"/>
            <a:ext cx="942984" cy="38695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" name="Rett pil 108"/>
          <p:cNvCxnSpPr>
            <a:stCxn id="42" idx="1"/>
            <a:endCxn id="5" idx="3"/>
          </p:cNvCxnSpPr>
          <p:nvPr/>
        </p:nvCxnSpPr>
        <p:spPr>
          <a:xfrm flipH="1">
            <a:off x="6086396" y="3129605"/>
            <a:ext cx="1938968" cy="8507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2" name="Rett pil 111"/>
          <p:cNvCxnSpPr>
            <a:stCxn id="43" idx="1"/>
            <a:endCxn id="43" idx="1"/>
          </p:cNvCxnSpPr>
          <p:nvPr/>
        </p:nvCxnSpPr>
        <p:spPr>
          <a:xfrm>
            <a:off x="8256240" y="3537558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tt pil 113"/>
          <p:cNvCxnSpPr>
            <a:stCxn id="43" idx="1"/>
            <a:endCxn id="5" idx="3"/>
          </p:cNvCxnSpPr>
          <p:nvPr/>
        </p:nvCxnSpPr>
        <p:spPr>
          <a:xfrm flipH="1">
            <a:off x="6086396" y="3537558"/>
            <a:ext cx="2169844" cy="4428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6" name="Rett pil 115"/>
          <p:cNvCxnSpPr>
            <a:stCxn id="44" idx="1"/>
            <a:endCxn id="5" idx="3"/>
          </p:cNvCxnSpPr>
          <p:nvPr/>
        </p:nvCxnSpPr>
        <p:spPr>
          <a:xfrm flipH="1">
            <a:off x="6086396" y="3964090"/>
            <a:ext cx="1878146" cy="162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0" name="Rett pil 119"/>
          <p:cNvCxnSpPr>
            <a:stCxn id="45" idx="1"/>
            <a:endCxn id="5" idx="3"/>
          </p:cNvCxnSpPr>
          <p:nvPr/>
        </p:nvCxnSpPr>
        <p:spPr>
          <a:xfrm flipH="1" flipV="1">
            <a:off x="6086396" y="3980383"/>
            <a:ext cx="2247249" cy="500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2" name="Rett pil 121"/>
          <p:cNvCxnSpPr/>
          <p:nvPr/>
        </p:nvCxnSpPr>
        <p:spPr>
          <a:xfrm>
            <a:off x="8808062" y="3537558"/>
            <a:ext cx="1209861" cy="2836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Rett pil 130"/>
          <p:cNvCxnSpPr>
            <a:stCxn id="44" idx="3"/>
            <a:endCxn id="41" idx="1"/>
          </p:cNvCxnSpPr>
          <p:nvPr/>
        </p:nvCxnSpPr>
        <p:spPr>
          <a:xfrm>
            <a:off x="8867765" y="3964090"/>
            <a:ext cx="546441" cy="81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3" name="Rett pil 132"/>
          <p:cNvCxnSpPr>
            <a:stCxn id="45" idx="3"/>
            <a:endCxn id="41" idx="2"/>
          </p:cNvCxnSpPr>
          <p:nvPr/>
        </p:nvCxnSpPr>
        <p:spPr>
          <a:xfrm flipV="1">
            <a:off x="8867765" y="4115133"/>
            <a:ext cx="1132431" cy="3656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6" name="Rett pil 135"/>
          <p:cNvCxnSpPr>
            <a:stCxn id="45" idx="2"/>
            <a:endCxn id="45" idx="2"/>
          </p:cNvCxnSpPr>
          <p:nvPr/>
        </p:nvCxnSpPr>
        <p:spPr>
          <a:xfrm>
            <a:off x="8600705" y="4623641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Buet linje 138"/>
          <p:cNvCxnSpPr>
            <a:stCxn id="45" idx="2"/>
            <a:endCxn id="28" idx="3"/>
          </p:cNvCxnSpPr>
          <p:nvPr/>
        </p:nvCxnSpPr>
        <p:spPr>
          <a:xfrm rot="5400000">
            <a:off x="6719053" y="3718166"/>
            <a:ext cx="976177" cy="2787127"/>
          </a:xfrm>
          <a:prstGeom prst="curved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91" name="Rett linje 5190"/>
          <p:cNvCxnSpPr>
            <a:stCxn id="37" idx="2"/>
            <a:endCxn id="29" idx="0"/>
          </p:cNvCxnSpPr>
          <p:nvPr/>
        </p:nvCxnSpPr>
        <p:spPr>
          <a:xfrm>
            <a:off x="2433039" y="4720432"/>
            <a:ext cx="0" cy="243084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93" name="Rett linje 5192"/>
          <p:cNvCxnSpPr>
            <a:stCxn id="38" idx="2"/>
            <a:endCxn id="34" idx="0"/>
          </p:cNvCxnSpPr>
          <p:nvPr/>
        </p:nvCxnSpPr>
        <p:spPr>
          <a:xfrm flipH="1">
            <a:off x="3655144" y="4718441"/>
            <a:ext cx="1" cy="190846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96" name="Rett linje 5195"/>
          <p:cNvCxnSpPr>
            <a:stCxn id="35" idx="0"/>
            <a:endCxn id="39" idx="2"/>
          </p:cNvCxnSpPr>
          <p:nvPr/>
        </p:nvCxnSpPr>
        <p:spPr>
          <a:xfrm flipV="1">
            <a:off x="5140394" y="4733238"/>
            <a:ext cx="0" cy="18979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98" name="Rett linje 5197"/>
          <p:cNvCxnSpPr>
            <a:stCxn id="40" idx="2"/>
            <a:endCxn id="36" idx="0"/>
          </p:cNvCxnSpPr>
          <p:nvPr/>
        </p:nvCxnSpPr>
        <p:spPr>
          <a:xfrm>
            <a:off x="6756562" y="4724344"/>
            <a:ext cx="0" cy="20273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8" name="Rett pil 77"/>
          <p:cNvCxnSpPr>
            <a:stCxn id="40" idx="1"/>
            <a:endCxn id="39" idx="3"/>
          </p:cNvCxnSpPr>
          <p:nvPr/>
        </p:nvCxnSpPr>
        <p:spPr>
          <a:xfrm flipH="1">
            <a:off x="5866143" y="4581447"/>
            <a:ext cx="358749" cy="889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8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SAVRY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auto">
              <a:spcAft>
                <a:spcPts val="0"/>
              </a:spcAft>
              <a:buClrTx/>
              <a:buSzTx/>
            </a:pP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Strukturert klinisk voldsrisikovurdering av ungdom 12-18 år</a:t>
            </a:r>
            <a:endParaRPr lang="nb-NO" sz="2800" i="1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fontAlgn="auto">
              <a:spcAft>
                <a:spcPts val="0"/>
              </a:spcAft>
              <a:buClrTx/>
              <a:buSzTx/>
            </a:pPr>
            <a:r>
              <a:rPr lang="nb-NO" sz="2800" i="1" dirty="0" err="1">
                <a:solidFill>
                  <a:prstClr val="black"/>
                </a:solidFill>
                <a:latin typeface="Calibri"/>
                <a:cs typeface="+mn-cs"/>
              </a:rPr>
              <a:t>Structured</a:t>
            </a:r>
            <a:r>
              <a:rPr lang="nb-NO" sz="28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nb-NO" sz="2800" i="1" dirty="0" err="1">
                <a:solidFill>
                  <a:prstClr val="black"/>
                </a:solidFill>
                <a:latin typeface="Calibri"/>
                <a:cs typeface="+mn-cs"/>
              </a:rPr>
              <a:t>Assessment</a:t>
            </a:r>
            <a:r>
              <a:rPr lang="nb-NO" sz="28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nb-NO" sz="2800" i="1" dirty="0" err="1">
                <a:solidFill>
                  <a:prstClr val="black"/>
                </a:solidFill>
                <a:latin typeface="Calibri"/>
                <a:cs typeface="+mn-cs"/>
              </a:rPr>
              <a:t>of</a:t>
            </a:r>
            <a:r>
              <a:rPr lang="nb-NO" sz="28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nb-NO" sz="2800" i="1" dirty="0" err="1">
                <a:solidFill>
                  <a:prstClr val="black"/>
                </a:solidFill>
                <a:latin typeface="Calibri"/>
                <a:cs typeface="+mn-cs"/>
              </a:rPr>
              <a:t>Violence</a:t>
            </a:r>
            <a:r>
              <a:rPr lang="nb-NO" sz="2800" i="1" dirty="0">
                <a:solidFill>
                  <a:prstClr val="black"/>
                </a:solidFill>
                <a:latin typeface="Calibri"/>
                <a:cs typeface="+mn-cs"/>
              </a:rPr>
              <a:t> Risk in </a:t>
            </a:r>
            <a:r>
              <a:rPr lang="nb-NO" sz="2800" i="1" dirty="0" err="1">
                <a:solidFill>
                  <a:prstClr val="black"/>
                </a:solidFill>
                <a:latin typeface="Calibri"/>
                <a:cs typeface="+mn-cs"/>
              </a:rPr>
              <a:t>Youth</a:t>
            </a: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 (SAVRY, 2000) – oversatt til norsk (Rasmussen, 2011) </a:t>
            </a:r>
          </a:p>
          <a:p>
            <a:pPr marL="342900" lvl="0" indent="-342900" fontAlgn="auto">
              <a:spcAft>
                <a:spcPts val="0"/>
              </a:spcAft>
              <a:buClrTx/>
              <a:buSzTx/>
            </a:pP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Strukturert Klinisk Vurdering vs. </a:t>
            </a:r>
            <a:r>
              <a:rPr lang="nb-NO" sz="2800" dirty="0" err="1">
                <a:solidFill>
                  <a:prstClr val="black"/>
                </a:solidFill>
                <a:latin typeface="Calibri"/>
                <a:cs typeface="+mn-cs"/>
              </a:rPr>
              <a:t>Aktuariske</a:t>
            </a: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 Metoder (statistisk analyse)</a:t>
            </a:r>
          </a:p>
          <a:p>
            <a:pPr marL="342900" lvl="0" indent="-342900" fontAlgn="auto">
              <a:spcAft>
                <a:spcPts val="0"/>
              </a:spcAft>
              <a:buClrTx/>
              <a:buSzTx/>
            </a:pP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Risikoformulering og Risikoscenario er sentrale elementer = Risikohåndtering</a:t>
            </a:r>
          </a:p>
          <a:p>
            <a:pPr marL="342900" lvl="0" indent="-342900" fontAlgn="auto">
              <a:spcAft>
                <a:spcPts val="0"/>
              </a:spcAft>
              <a:buClrTx/>
              <a:buSzTx/>
            </a:pPr>
            <a:r>
              <a:rPr lang="nb-NO" sz="2800" dirty="0">
                <a:solidFill>
                  <a:prstClr val="black"/>
                </a:solidFill>
                <a:latin typeface="Calibri"/>
                <a:cs typeface="+mn-cs"/>
              </a:rPr>
              <a:t>Hyppig evaluering!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36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6402" y="169818"/>
            <a:ext cx="11713633" cy="1162594"/>
          </a:xfrm>
        </p:spPr>
        <p:txBody>
          <a:bodyPr/>
          <a:lstStyle/>
          <a:p>
            <a:pPr algn="ctr"/>
            <a:r>
              <a:rPr lang="nb-NO" dirty="0" smtClean="0"/>
              <a:t>De ulike rollene i en voldsrisikovurdering og erfaringer vi har gjort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SLT-koordinator</a:t>
            </a:r>
          </a:p>
          <a:p>
            <a:r>
              <a:rPr lang="nb-NO" dirty="0" smtClean="0"/>
              <a:t>Barnevern</a:t>
            </a:r>
          </a:p>
          <a:p>
            <a:r>
              <a:rPr lang="nb-NO" dirty="0" smtClean="0"/>
              <a:t>Politi</a:t>
            </a:r>
          </a:p>
          <a:p>
            <a:endParaRPr lang="nb-NO" dirty="0"/>
          </a:p>
          <a:p>
            <a:r>
              <a:rPr lang="nb-NO" dirty="0" smtClean="0"/>
              <a:t>Ungdommen og familien</a:t>
            </a:r>
          </a:p>
          <a:p>
            <a:r>
              <a:rPr lang="nb-NO" dirty="0" smtClean="0"/>
              <a:t>Institusjonen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0756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Fra avmakt til handlekraft!</a:t>
            </a:r>
          </a:p>
        </p:txBody>
      </p:sp>
      <p:sp>
        <p:nvSpPr>
          <p:cNvPr id="3" name="Rektangel 2"/>
          <p:cNvSpPr/>
          <p:nvPr/>
        </p:nvSpPr>
        <p:spPr>
          <a:xfrm>
            <a:off x="1410789" y="2261775"/>
            <a:ext cx="91048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Tverretatlig samarbeid: felles språk og fenomenforståelse kombinert med ulike kilder til informasjon, kartlegging og et større apparat som samhandler om ulike tiltak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Nye rutiner og strukturer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Fra «det é </a:t>
            </a:r>
            <a:r>
              <a:rPr lang="nb-NO" sz="2400" dirty="0" err="1"/>
              <a:t>fali</a:t>
            </a:r>
            <a:r>
              <a:rPr lang="nb-NO" sz="2400" dirty="0"/>
              <a:t> det» til det mere håndgripelige og forutsigbare – Dette kan vi jobbe med!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Tydeliggjør roller og ansvar den enkelte har!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Lettere å utfordre på å ta ansvar og involverer familien</a:t>
            </a:r>
          </a:p>
        </p:txBody>
      </p:sp>
    </p:spTree>
    <p:extLst>
      <p:ext uri="{BB962C8B-B14F-4D97-AF65-F5344CB8AC3E}">
        <p14:creationId xmlns:p14="http://schemas.microsoft.com/office/powerpoint/2010/main" val="26621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gne Kommune Powerpoint 97-2003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235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Sogne Kommune Powerpoint 97-2003 mal</vt:lpstr>
      <vt:lpstr>Voldsrisikovurdering Fra  AVMAKT til HANDLEKRAFT</vt:lpstr>
      <vt:lpstr>Handlingsplan forebygging av alvorlig vold.</vt:lpstr>
      <vt:lpstr>Handlingsplan forebygging av alvorlig vold</vt:lpstr>
      <vt:lpstr>VOLDSRISKO- TRIAGE (VRT)</vt:lpstr>
      <vt:lpstr>Tverrfaglig samhandling i grunnskolen</vt:lpstr>
      <vt:lpstr>SAVRY</vt:lpstr>
      <vt:lpstr>De ulike rollene i en voldsrisikovurdering og erfaringer vi har gjort</vt:lpstr>
      <vt:lpstr>Fra avmakt til handlekraft!</vt:lpstr>
    </vt:vector>
  </TitlesOfParts>
  <Company>Søgne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 AVMAKT TIL HANDLEKRAFT</dc:title>
  <dc:creator>Yngvild Grummedal</dc:creator>
  <cp:lastModifiedBy>Hilde Fjukstad</cp:lastModifiedBy>
  <cp:revision>12</cp:revision>
  <dcterms:created xsi:type="dcterms:W3CDTF">2019-09-17T11:25:18Z</dcterms:created>
  <dcterms:modified xsi:type="dcterms:W3CDTF">2019-12-16T14:06:45Z</dcterms:modified>
</cp:coreProperties>
</file>