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</p:sldMasterIdLst>
  <p:notesMasterIdLst>
    <p:notesMasterId r:id="rId37"/>
  </p:notesMasterIdLst>
  <p:handoutMasterIdLst>
    <p:handoutMasterId r:id="rId38"/>
  </p:handoutMasterIdLst>
  <p:sldIdLst>
    <p:sldId id="257" r:id="rId2"/>
    <p:sldId id="314" r:id="rId3"/>
    <p:sldId id="259" r:id="rId4"/>
    <p:sldId id="377" r:id="rId5"/>
    <p:sldId id="256" r:id="rId6"/>
    <p:sldId id="261" r:id="rId7"/>
    <p:sldId id="262" r:id="rId8"/>
    <p:sldId id="376" r:id="rId9"/>
    <p:sldId id="379" r:id="rId10"/>
    <p:sldId id="270" r:id="rId11"/>
    <p:sldId id="269" r:id="rId12"/>
    <p:sldId id="317" r:id="rId13"/>
    <p:sldId id="378" r:id="rId14"/>
    <p:sldId id="274" r:id="rId15"/>
    <p:sldId id="277" r:id="rId16"/>
    <p:sldId id="361" r:id="rId17"/>
    <p:sldId id="362" r:id="rId18"/>
    <p:sldId id="363" r:id="rId19"/>
    <p:sldId id="364" r:id="rId20"/>
    <p:sldId id="365" r:id="rId21"/>
    <p:sldId id="366" r:id="rId22"/>
    <p:sldId id="367" r:id="rId23"/>
    <p:sldId id="368" r:id="rId24"/>
    <p:sldId id="369" r:id="rId25"/>
    <p:sldId id="370" r:id="rId26"/>
    <p:sldId id="371" r:id="rId27"/>
    <p:sldId id="373" r:id="rId28"/>
    <p:sldId id="326" r:id="rId29"/>
    <p:sldId id="359" r:id="rId30"/>
    <p:sldId id="321" r:id="rId31"/>
    <p:sldId id="323" r:id="rId32"/>
    <p:sldId id="380" r:id="rId33"/>
    <p:sldId id="341" r:id="rId34"/>
    <p:sldId id="325" r:id="rId35"/>
    <p:sldId id="375" r:id="rId36"/>
  </p:sldIdLst>
  <p:sldSz cx="9144000" cy="6858000" type="screen4x3"/>
  <p:notesSz cx="6805613" cy="9944100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5566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7" autoAdjust="0"/>
    <p:restoredTop sz="79884" autoAdjust="0"/>
  </p:normalViewPr>
  <p:slideViewPr>
    <p:cSldViewPr>
      <p:cViewPr varScale="1">
        <p:scale>
          <a:sx n="53" d="100"/>
          <a:sy n="53" d="100"/>
        </p:scale>
        <p:origin x="1684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E912E5-38BF-46A8-B428-1C0A72C5B87D}" type="doc">
      <dgm:prSet loTypeId="urn:microsoft.com/office/officeart/2005/8/layout/target1" loCatId="relationship" qsTypeId="urn:microsoft.com/office/officeart/2005/8/quickstyle/simple2" qsCatId="simple" csTypeId="urn:microsoft.com/office/officeart/2005/8/colors/accent1_2" csCatId="accent1" phldr="1"/>
      <dgm:spPr/>
    </dgm:pt>
    <dgm:pt modelId="{4D4A55F2-83AE-4E6C-B80D-D2C0CD4A7A4B}">
      <dgm:prSet phldrT="[Tekst]" custT="1"/>
      <dgm:spPr/>
      <dgm:t>
        <a:bodyPr/>
        <a:lstStyle/>
        <a:p>
          <a:r>
            <a:rPr lang="da-DK" sz="1200" b="1" dirty="0">
              <a:solidFill>
                <a:schemeClr val="tx1">
                  <a:lumMod val="50000"/>
                </a:schemeClr>
              </a:solidFill>
            </a:rPr>
            <a:t>Evidensbaseret praksis</a:t>
          </a:r>
        </a:p>
      </dgm:t>
    </dgm:pt>
    <dgm:pt modelId="{DFE3947A-EC90-4395-A5B9-5014A4407C05}" type="parTrans" cxnId="{536E15A3-7D6F-4ADE-A9FC-BEDFE51132D2}">
      <dgm:prSet/>
      <dgm:spPr/>
      <dgm:t>
        <a:bodyPr/>
        <a:lstStyle/>
        <a:p>
          <a:endParaRPr lang="da-DK"/>
        </a:p>
      </dgm:t>
    </dgm:pt>
    <dgm:pt modelId="{A098B6ED-14AE-4785-B1E1-7AC05B8E913B}" type="sibTrans" cxnId="{536E15A3-7D6F-4ADE-A9FC-BEDFE51132D2}">
      <dgm:prSet/>
      <dgm:spPr/>
      <dgm:t>
        <a:bodyPr/>
        <a:lstStyle/>
        <a:p>
          <a:endParaRPr lang="da-DK"/>
        </a:p>
      </dgm:t>
    </dgm:pt>
    <dgm:pt modelId="{A8EA1F9C-A04B-4156-98C6-9D4009A860FB}">
      <dgm:prSet phldrT="[Tekst]" custT="1"/>
      <dgm:spPr/>
      <dgm:t>
        <a:bodyPr/>
        <a:lstStyle/>
        <a:p>
          <a:r>
            <a:rPr lang="da-DK" sz="1100" b="1" dirty="0">
              <a:solidFill>
                <a:schemeClr val="tx1">
                  <a:lumMod val="50000"/>
                </a:schemeClr>
              </a:solidFill>
            </a:rPr>
            <a:t>Øvrig praksis</a:t>
          </a:r>
        </a:p>
      </dgm:t>
    </dgm:pt>
    <dgm:pt modelId="{CBA998A3-2A7E-4A92-A8E9-390108EBB094}" type="parTrans" cxnId="{7D3D4A7A-A01E-422B-8235-2C75C1DF7A64}">
      <dgm:prSet/>
      <dgm:spPr/>
      <dgm:t>
        <a:bodyPr/>
        <a:lstStyle/>
        <a:p>
          <a:endParaRPr lang="da-DK"/>
        </a:p>
      </dgm:t>
    </dgm:pt>
    <dgm:pt modelId="{FFDFF0D5-ED31-4CA9-9C03-EF28D875E402}" type="sibTrans" cxnId="{7D3D4A7A-A01E-422B-8235-2C75C1DF7A64}">
      <dgm:prSet/>
      <dgm:spPr/>
      <dgm:t>
        <a:bodyPr/>
        <a:lstStyle/>
        <a:p>
          <a:endParaRPr lang="da-DK"/>
        </a:p>
      </dgm:t>
    </dgm:pt>
    <dgm:pt modelId="{B161DE15-7061-4E0A-A4F4-A58F4098C9DE}" type="pres">
      <dgm:prSet presAssocID="{26E912E5-38BF-46A8-B428-1C0A72C5B87D}" presName="composite" presStyleCnt="0">
        <dgm:presLayoutVars>
          <dgm:chMax val="5"/>
          <dgm:dir/>
          <dgm:resizeHandles val="exact"/>
        </dgm:presLayoutVars>
      </dgm:prSet>
      <dgm:spPr/>
    </dgm:pt>
    <dgm:pt modelId="{F277BAFC-F663-489F-9CC7-5DB5DE2F64FA}" type="pres">
      <dgm:prSet presAssocID="{4D4A55F2-83AE-4E6C-B80D-D2C0CD4A7A4B}" presName="circle1" presStyleLbl="lnNode1" presStyleIdx="0" presStyleCnt="2" custScaleX="46008" custScaleY="48618"/>
      <dgm:spPr>
        <a:solidFill>
          <a:schemeClr val="bg1"/>
        </a:solidFill>
        <a:ln>
          <a:solidFill>
            <a:schemeClr val="bg1"/>
          </a:solidFill>
        </a:ln>
      </dgm:spPr>
    </dgm:pt>
    <dgm:pt modelId="{9B30F479-D6A5-4AE3-97E0-D0F21773E0B9}" type="pres">
      <dgm:prSet presAssocID="{4D4A55F2-83AE-4E6C-B80D-D2C0CD4A7A4B}" presName="text1" presStyleLbl="revTx" presStyleIdx="0" presStyleCnt="2" custScaleX="115448" custScaleY="48943" custLinFactNeighborX="35688" custLinFactNeighborY="-957">
        <dgm:presLayoutVars>
          <dgm:bulletEnabled val="1"/>
        </dgm:presLayoutVars>
      </dgm:prSet>
      <dgm:spPr/>
    </dgm:pt>
    <dgm:pt modelId="{1C2CE662-4915-475B-A2AF-ADEAB04B7D7C}" type="pres">
      <dgm:prSet presAssocID="{4D4A55F2-83AE-4E6C-B80D-D2C0CD4A7A4B}" presName="line1" presStyleLbl="callout" presStyleIdx="0" presStyleCnt="4"/>
      <dgm:spPr>
        <a:ln>
          <a:noFill/>
        </a:ln>
      </dgm:spPr>
    </dgm:pt>
    <dgm:pt modelId="{E4FCA4AC-99BC-41D7-AD55-A17A7480219A}" type="pres">
      <dgm:prSet presAssocID="{4D4A55F2-83AE-4E6C-B80D-D2C0CD4A7A4B}" presName="d1" presStyleLbl="callout" presStyleIdx="1" presStyleCnt="4" custScaleX="121276" custScaleY="91847" custLinFactNeighborX="18321" custLinFactNeighborY="199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929C331-EEBB-400E-BD97-479191E7554C}" type="pres">
      <dgm:prSet presAssocID="{A8EA1F9C-A04B-4156-98C6-9D4009A860FB}" presName="circle2" presStyleLbl="lnNode1" presStyleIdx="1" presStyleCnt="2" custScaleX="121861" custScaleY="119679" custLinFactNeighborX="-1855" custLinFactNeighborY="-1028"/>
      <dgm:spPr/>
    </dgm:pt>
    <dgm:pt modelId="{F60A4E3D-1AFB-4B5B-971C-2BBE5EDC5160}" type="pres">
      <dgm:prSet presAssocID="{A8EA1F9C-A04B-4156-98C6-9D4009A860FB}" presName="text2" presStyleLbl="revTx" presStyleIdx="1" presStyleCnt="2" custScaleX="70489" custScaleY="35586" custLinFactNeighborX="3817" custLinFactNeighborY="59749">
        <dgm:presLayoutVars>
          <dgm:bulletEnabled val="1"/>
        </dgm:presLayoutVars>
      </dgm:prSet>
      <dgm:spPr/>
    </dgm:pt>
    <dgm:pt modelId="{130ACFE6-0AB0-4344-B635-C1FEAB2059A6}" type="pres">
      <dgm:prSet presAssocID="{A8EA1F9C-A04B-4156-98C6-9D4009A860FB}" presName="line2" presStyleLbl="callout" presStyleIdx="2" presStyleCnt="4" custFlipVert="1" custFlipHor="1" custSzY="45720" custScaleX="29850" custLinFactY="1268252" custLinFactNeighborX="73574" custLinFactNeighborY="1300000"/>
      <dgm:spPr>
        <a:ln>
          <a:noFill/>
        </a:ln>
      </dgm:spPr>
    </dgm:pt>
    <dgm:pt modelId="{F42758CD-EF96-4D4F-BBEB-F3AE67DD1100}" type="pres">
      <dgm:prSet presAssocID="{A8EA1F9C-A04B-4156-98C6-9D4009A860FB}" presName="d2" presStyleLbl="callout" presStyleIdx="3" presStyleCnt="4" custScaleX="107104" custScaleY="53137" custLinFactNeighborX="41482" custLinFactNeighborY="34175"/>
      <dgm:spPr/>
    </dgm:pt>
  </dgm:ptLst>
  <dgm:cxnLst>
    <dgm:cxn modelId="{7D3D4A7A-A01E-422B-8235-2C75C1DF7A64}" srcId="{26E912E5-38BF-46A8-B428-1C0A72C5B87D}" destId="{A8EA1F9C-A04B-4156-98C6-9D4009A860FB}" srcOrd="1" destOrd="0" parTransId="{CBA998A3-2A7E-4A92-A8E9-390108EBB094}" sibTransId="{FFDFF0D5-ED31-4CA9-9C03-EF28D875E402}"/>
    <dgm:cxn modelId="{BC4C0C9B-7324-4023-81F1-8C237100087E}" type="presOf" srcId="{A8EA1F9C-A04B-4156-98C6-9D4009A860FB}" destId="{F60A4E3D-1AFB-4B5B-971C-2BBE5EDC5160}" srcOrd="0" destOrd="0" presId="urn:microsoft.com/office/officeart/2005/8/layout/target1"/>
    <dgm:cxn modelId="{536E15A3-7D6F-4ADE-A9FC-BEDFE51132D2}" srcId="{26E912E5-38BF-46A8-B428-1C0A72C5B87D}" destId="{4D4A55F2-83AE-4E6C-B80D-D2C0CD4A7A4B}" srcOrd="0" destOrd="0" parTransId="{DFE3947A-EC90-4395-A5B9-5014A4407C05}" sibTransId="{A098B6ED-14AE-4785-B1E1-7AC05B8E913B}"/>
    <dgm:cxn modelId="{B0EF01AE-F32E-43EC-81F2-F9FBA215C527}" type="presOf" srcId="{4D4A55F2-83AE-4E6C-B80D-D2C0CD4A7A4B}" destId="{9B30F479-D6A5-4AE3-97E0-D0F21773E0B9}" srcOrd="0" destOrd="0" presId="urn:microsoft.com/office/officeart/2005/8/layout/target1"/>
    <dgm:cxn modelId="{DBED36E4-F0E2-41DA-9AF7-D6FB431402A3}" type="presOf" srcId="{26E912E5-38BF-46A8-B428-1C0A72C5B87D}" destId="{B161DE15-7061-4E0A-A4F4-A58F4098C9DE}" srcOrd="0" destOrd="0" presId="urn:microsoft.com/office/officeart/2005/8/layout/target1"/>
    <dgm:cxn modelId="{92FF4538-4A60-4F7E-AD28-D85694E53C16}" type="presParOf" srcId="{B161DE15-7061-4E0A-A4F4-A58F4098C9DE}" destId="{F277BAFC-F663-489F-9CC7-5DB5DE2F64FA}" srcOrd="0" destOrd="0" presId="urn:microsoft.com/office/officeart/2005/8/layout/target1"/>
    <dgm:cxn modelId="{1B431E76-98E4-4F59-B3D9-A0A478E53448}" type="presParOf" srcId="{B161DE15-7061-4E0A-A4F4-A58F4098C9DE}" destId="{9B30F479-D6A5-4AE3-97E0-D0F21773E0B9}" srcOrd="1" destOrd="0" presId="urn:microsoft.com/office/officeart/2005/8/layout/target1"/>
    <dgm:cxn modelId="{EA0D11F3-56CE-4684-A5C4-5411D4449989}" type="presParOf" srcId="{B161DE15-7061-4E0A-A4F4-A58F4098C9DE}" destId="{1C2CE662-4915-475B-A2AF-ADEAB04B7D7C}" srcOrd="2" destOrd="0" presId="urn:microsoft.com/office/officeart/2005/8/layout/target1"/>
    <dgm:cxn modelId="{F07B4C38-B52C-49FA-9BA8-3B49C3523028}" type="presParOf" srcId="{B161DE15-7061-4E0A-A4F4-A58F4098C9DE}" destId="{E4FCA4AC-99BC-41D7-AD55-A17A7480219A}" srcOrd="3" destOrd="0" presId="urn:microsoft.com/office/officeart/2005/8/layout/target1"/>
    <dgm:cxn modelId="{E553EA42-3D6B-491A-BEC8-4E90CFA8EF95}" type="presParOf" srcId="{B161DE15-7061-4E0A-A4F4-A58F4098C9DE}" destId="{C929C331-EEBB-400E-BD97-479191E7554C}" srcOrd="4" destOrd="0" presId="urn:microsoft.com/office/officeart/2005/8/layout/target1"/>
    <dgm:cxn modelId="{9EC2E27B-6A33-48D7-B175-BA35C21CC940}" type="presParOf" srcId="{B161DE15-7061-4E0A-A4F4-A58F4098C9DE}" destId="{F60A4E3D-1AFB-4B5B-971C-2BBE5EDC5160}" srcOrd="5" destOrd="0" presId="urn:microsoft.com/office/officeart/2005/8/layout/target1"/>
    <dgm:cxn modelId="{715674E4-5A9A-4FBB-B7A1-15FD7823F2FD}" type="presParOf" srcId="{B161DE15-7061-4E0A-A4F4-A58F4098C9DE}" destId="{130ACFE6-0AB0-4344-B635-C1FEAB2059A6}" srcOrd="6" destOrd="0" presId="urn:microsoft.com/office/officeart/2005/8/layout/target1"/>
    <dgm:cxn modelId="{FD6DD6B2-C987-4504-AB7B-AC190CF31353}" type="presParOf" srcId="{B161DE15-7061-4E0A-A4F4-A58F4098C9DE}" destId="{F42758CD-EF96-4D4F-BBEB-F3AE67DD1100}" srcOrd="7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205E67-0A23-4955-A873-88FB7E8FF22E}" type="doc">
      <dgm:prSet loTypeId="urn:microsoft.com/office/officeart/2005/8/layout/cycle4#1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8078DC47-A4ED-4DC6-90A6-49129B565486}">
      <dgm:prSet phldrT="[Tekst]" custT="1"/>
      <dgm:spPr/>
      <dgm:t>
        <a:bodyPr/>
        <a:lstStyle/>
        <a:p>
          <a:pPr algn="l"/>
          <a:r>
            <a:rPr lang="da-DK" sz="1100" b="1" dirty="0">
              <a:solidFill>
                <a:schemeClr val="bg2">
                  <a:lumMod val="10000"/>
                </a:schemeClr>
              </a:solidFill>
            </a:rPr>
            <a:t>Tilpasning</a:t>
          </a:r>
        </a:p>
        <a:p>
          <a:pPr algn="l"/>
          <a:r>
            <a:rPr lang="da-DK" sz="1100" dirty="0">
              <a:solidFill>
                <a:schemeClr val="bg2">
                  <a:lumMod val="10000"/>
                </a:schemeClr>
              </a:solidFill>
            </a:rPr>
            <a:t>(10) Monitorering</a:t>
          </a:r>
        </a:p>
        <a:p>
          <a:pPr algn="l"/>
          <a:r>
            <a:rPr lang="da-DK" sz="1100" dirty="0">
              <a:solidFill>
                <a:schemeClr val="bg2">
                  <a:lumMod val="10000"/>
                </a:schemeClr>
              </a:solidFill>
            </a:rPr>
            <a:t>(11) Opfølgning</a:t>
          </a:r>
        </a:p>
      </dgm:t>
    </dgm:pt>
    <dgm:pt modelId="{7A66AF69-4CDF-43FD-B5DE-706C3193E334}" type="parTrans" cxnId="{80EDAB2F-DFF9-4E59-9AFC-F30DA90B6069}">
      <dgm:prSet/>
      <dgm:spPr/>
      <dgm:t>
        <a:bodyPr/>
        <a:lstStyle/>
        <a:p>
          <a:endParaRPr lang="da-DK" sz="1000"/>
        </a:p>
      </dgm:t>
    </dgm:pt>
    <dgm:pt modelId="{5B901897-27D5-4134-8AD5-B38B60A0FF20}" type="sibTrans" cxnId="{80EDAB2F-DFF9-4E59-9AFC-F30DA90B6069}">
      <dgm:prSet/>
      <dgm:spPr/>
      <dgm:t>
        <a:bodyPr/>
        <a:lstStyle/>
        <a:p>
          <a:endParaRPr lang="da-DK" sz="1000"/>
        </a:p>
      </dgm:t>
    </dgm:pt>
    <dgm:pt modelId="{92DF6251-8E65-46CF-8D99-4B9CA1CB8118}">
      <dgm:prSet phldrT="[Tekst]" custT="1"/>
      <dgm:spPr/>
      <dgm:t>
        <a:bodyPr/>
        <a:lstStyle/>
        <a:p>
          <a:pPr algn="l"/>
          <a:r>
            <a:rPr lang="da-DK" sz="1000" dirty="0"/>
            <a:t>   </a:t>
          </a:r>
        </a:p>
        <a:p>
          <a:pPr algn="l"/>
          <a:r>
            <a:rPr lang="da-DK" sz="1000" dirty="0"/>
            <a:t>          </a:t>
          </a:r>
        </a:p>
        <a:p>
          <a:pPr algn="l"/>
          <a:endParaRPr lang="da-DK" sz="1000" dirty="0"/>
        </a:p>
        <a:p>
          <a:pPr algn="l"/>
          <a:r>
            <a:rPr lang="da-DK" sz="1000" dirty="0"/>
            <a:t>¨</a:t>
          </a:r>
        </a:p>
        <a:p>
          <a:pPr algn="l"/>
          <a:r>
            <a:rPr lang="da-DK" sz="1100" b="1" dirty="0">
              <a:solidFill>
                <a:schemeClr val="bg2">
                  <a:lumMod val="10000"/>
                </a:schemeClr>
              </a:solidFill>
            </a:rPr>
            <a:t>Udfoldelse</a:t>
          </a:r>
        </a:p>
        <a:p>
          <a:pPr algn="l"/>
          <a:r>
            <a:rPr lang="da-DK" sz="1100" dirty="0">
              <a:solidFill>
                <a:schemeClr val="bg2">
                  <a:lumMod val="10000"/>
                </a:schemeClr>
              </a:solidFill>
            </a:rPr>
            <a:t>(7) Faglig refleksion</a:t>
          </a:r>
        </a:p>
        <a:p>
          <a:pPr algn="l"/>
          <a:r>
            <a:rPr lang="da-DK" sz="1100" dirty="0">
              <a:solidFill>
                <a:schemeClr val="bg2">
                  <a:lumMod val="10000"/>
                </a:schemeClr>
              </a:solidFill>
            </a:rPr>
            <a:t>(8) Relationelt samarbejde                </a:t>
          </a:r>
        </a:p>
        <a:p>
          <a:pPr algn="l"/>
          <a:r>
            <a:rPr lang="da-DK" sz="1100" dirty="0">
              <a:solidFill>
                <a:schemeClr val="bg2">
                  <a:lumMod val="10000"/>
                </a:schemeClr>
              </a:solidFill>
            </a:rPr>
            <a:t>(9) Individuel tilrettelæggelse og samspil</a:t>
          </a:r>
        </a:p>
        <a:p>
          <a:pPr algn="l"/>
          <a:endParaRPr lang="da-DK" sz="1000" dirty="0"/>
        </a:p>
      </dgm:t>
    </dgm:pt>
    <dgm:pt modelId="{1B6E47A0-42B1-413D-ACA2-325A1026D059}" type="parTrans" cxnId="{2540C131-127F-4F62-9460-9AB53D4B4CB0}">
      <dgm:prSet/>
      <dgm:spPr/>
      <dgm:t>
        <a:bodyPr/>
        <a:lstStyle/>
        <a:p>
          <a:endParaRPr lang="da-DK" sz="1000"/>
        </a:p>
      </dgm:t>
    </dgm:pt>
    <dgm:pt modelId="{9D5906AB-E3A9-4E16-B3E9-2C2189C7DFEF}" type="sibTrans" cxnId="{2540C131-127F-4F62-9460-9AB53D4B4CB0}">
      <dgm:prSet/>
      <dgm:spPr/>
      <dgm:t>
        <a:bodyPr/>
        <a:lstStyle/>
        <a:p>
          <a:endParaRPr lang="da-DK" sz="1000"/>
        </a:p>
      </dgm:t>
    </dgm:pt>
    <dgm:pt modelId="{2A49508B-BB00-4879-B096-F4B7B14C4D92}">
      <dgm:prSet phldrT="[Tekst]" custT="1"/>
      <dgm:spPr/>
      <dgm:t>
        <a:bodyPr/>
        <a:lstStyle/>
        <a:p>
          <a:pPr algn="l"/>
          <a:r>
            <a:rPr lang="da-DK" sz="1100" b="1" dirty="0">
              <a:solidFill>
                <a:schemeClr val="bg2">
                  <a:lumMod val="10000"/>
                </a:schemeClr>
              </a:solidFill>
            </a:rPr>
            <a:t>Koncept</a:t>
          </a:r>
          <a:r>
            <a:rPr lang="da-DK" sz="1100" b="0" dirty="0">
              <a:solidFill>
                <a:schemeClr val="bg2">
                  <a:lumMod val="10000"/>
                </a:schemeClr>
              </a:solidFill>
            </a:rPr>
            <a:t> </a:t>
          </a:r>
        </a:p>
        <a:p>
          <a:pPr algn="l"/>
          <a:r>
            <a:rPr lang="da-DK" sz="1100" dirty="0">
              <a:solidFill>
                <a:schemeClr val="bg2">
                  <a:lumMod val="10000"/>
                </a:schemeClr>
              </a:solidFill>
            </a:rPr>
            <a:t>(3) Beskrivelse</a:t>
          </a:r>
        </a:p>
        <a:p>
          <a:pPr algn="l"/>
          <a:r>
            <a:rPr lang="da-DK" sz="1100" dirty="0">
              <a:solidFill>
                <a:schemeClr val="bg2">
                  <a:lumMod val="10000"/>
                </a:schemeClr>
              </a:solidFill>
            </a:rPr>
            <a:t>(4) Mål</a:t>
          </a:r>
        </a:p>
        <a:p>
          <a:pPr algn="l"/>
          <a:r>
            <a:rPr lang="da-DK" sz="1100" dirty="0">
              <a:solidFill>
                <a:schemeClr val="bg2">
                  <a:lumMod val="10000"/>
                </a:schemeClr>
              </a:solidFill>
            </a:rPr>
            <a:t>(5) Overførbarhed</a:t>
          </a:r>
        </a:p>
        <a:p>
          <a:pPr algn="l"/>
          <a:r>
            <a:rPr lang="da-DK" sz="1100" dirty="0">
              <a:solidFill>
                <a:schemeClr val="bg2">
                  <a:lumMod val="10000"/>
                </a:schemeClr>
              </a:solidFill>
            </a:rPr>
            <a:t>(6) Økonomi</a:t>
          </a:r>
        </a:p>
        <a:p>
          <a:pPr algn="l"/>
          <a:endParaRPr lang="da-DK" sz="1000" dirty="0"/>
        </a:p>
        <a:p>
          <a:pPr algn="l"/>
          <a:endParaRPr lang="da-DK" sz="1000" dirty="0"/>
        </a:p>
      </dgm:t>
    </dgm:pt>
    <dgm:pt modelId="{F4C8B3C4-10EB-4C6D-9C2A-55C3279F98FB}" type="parTrans" cxnId="{28C4D1E7-D0AD-4FDB-A2FD-BF9A884735A7}">
      <dgm:prSet/>
      <dgm:spPr/>
      <dgm:t>
        <a:bodyPr/>
        <a:lstStyle/>
        <a:p>
          <a:endParaRPr lang="da-DK" sz="1000"/>
        </a:p>
      </dgm:t>
    </dgm:pt>
    <dgm:pt modelId="{CF0796A3-A692-4B7B-8CA6-912C49E10350}" type="sibTrans" cxnId="{28C4D1E7-D0AD-4FDB-A2FD-BF9A884735A7}">
      <dgm:prSet/>
      <dgm:spPr/>
      <dgm:t>
        <a:bodyPr/>
        <a:lstStyle/>
        <a:p>
          <a:endParaRPr lang="da-DK" sz="1000"/>
        </a:p>
      </dgm:t>
    </dgm:pt>
    <dgm:pt modelId="{6185F0F5-EB07-47CF-A994-DEB9F6B0D3AC}">
      <dgm:prSet phldrT="[Tekst]" custT="1"/>
      <dgm:spPr/>
      <dgm:t>
        <a:bodyPr/>
        <a:lstStyle/>
        <a:p>
          <a:pPr algn="l"/>
          <a:endParaRPr lang="da-DK" sz="1100" dirty="0"/>
        </a:p>
        <a:p>
          <a:pPr algn="l"/>
          <a:r>
            <a:rPr lang="da-DK" sz="1100" dirty="0"/>
            <a:t> </a:t>
          </a:r>
          <a:r>
            <a:rPr lang="da-DK" sz="1100" b="1" dirty="0">
              <a:solidFill>
                <a:schemeClr val="bg2">
                  <a:lumMod val="10000"/>
                </a:schemeClr>
              </a:solidFill>
            </a:rPr>
            <a:t>Vidensgrundlag</a:t>
          </a:r>
        </a:p>
        <a:p>
          <a:pPr algn="l"/>
          <a:r>
            <a:rPr lang="da-DK" sz="1100" dirty="0">
              <a:solidFill>
                <a:schemeClr val="bg2">
                  <a:lumMod val="10000"/>
                </a:schemeClr>
              </a:solidFill>
            </a:rPr>
            <a:t> (1) Teori og viden</a:t>
          </a:r>
        </a:p>
        <a:p>
          <a:pPr algn="l"/>
          <a:r>
            <a:rPr lang="da-DK" sz="1100" dirty="0">
              <a:solidFill>
                <a:schemeClr val="bg2">
                  <a:lumMod val="10000"/>
                </a:schemeClr>
              </a:solidFill>
            </a:rPr>
            <a:t> (2) Virkning</a:t>
          </a:r>
        </a:p>
        <a:p>
          <a:pPr algn="l"/>
          <a:endParaRPr lang="da-DK" sz="1100" dirty="0"/>
        </a:p>
        <a:p>
          <a:pPr algn="l"/>
          <a:endParaRPr lang="da-DK" sz="1100" dirty="0"/>
        </a:p>
        <a:p>
          <a:pPr algn="l"/>
          <a:endParaRPr lang="da-DK" sz="1100" dirty="0"/>
        </a:p>
        <a:p>
          <a:pPr algn="l"/>
          <a:endParaRPr lang="da-DK" sz="1100" dirty="0"/>
        </a:p>
      </dgm:t>
    </dgm:pt>
    <dgm:pt modelId="{D98F49E2-0E9D-44B3-B46C-D214C0C40AD5}" type="parTrans" cxnId="{5E06F822-03C9-41CC-8DAA-E2ADB549940B}">
      <dgm:prSet/>
      <dgm:spPr/>
      <dgm:t>
        <a:bodyPr/>
        <a:lstStyle/>
        <a:p>
          <a:endParaRPr lang="da-DK" sz="1000"/>
        </a:p>
      </dgm:t>
    </dgm:pt>
    <dgm:pt modelId="{CF9270E5-C87C-41C5-913D-496CA95F593B}" type="sibTrans" cxnId="{5E06F822-03C9-41CC-8DAA-E2ADB549940B}">
      <dgm:prSet/>
      <dgm:spPr/>
      <dgm:t>
        <a:bodyPr/>
        <a:lstStyle/>
        <a:p>
          <a:endParaRPr lang="da-DK" sz="1000"/>
        </a:p>
      </dgm:t>
    </dgm:pt>
    <dgm:pt modelId="{9FEB5100-99E8-4E17-B274-BD5F5B9DED66}">
      <dgm:prSet phldrT="[Tekst]"/>
      <dgm:spPr/>
      <dgm:t>
        <a:bodyPr/>
        <a:lstStyle/>
        <a:p>
          <a:endParaRPr lang="da-DK" sz="1000" dirty="0"/>
        </a:p>
      </dgm:t>
    </dgm:pt>
    <dgm:pt modelId="{3DEDD17E-2B97-4C9B-B6B9-9A1B56AEE489}" type="parTrans" cxnId="{65058CDE-2E92-4951-B4E6-2511147144BE}">
      <dgm:prSet/>
      <dgm:spPr/>
      <dgm:t>
        <a:bodyPr/>
        <a:lstStyle/>
        <a:p>
          <a:endParaRPr lang="da-DK" sz="1000"/>
        </a:p>
      </dgm:t>
    </dgm:pt>
    <dgm:pt modelId="{2F08DE51-79E8-40E9-AAE7-6713DCDC1772}" type="sibTrans" cxnId="{65058CDE-2E92-4951-B4E6-2511147144BE}">
      <dgm:prSet/>
      <dgm:spPr/>
      <dgm:t>
        <a:bodyPr/>
        <a:lstStyle/>
        <a:p>
          <a:endParaRPr lang="da-DK" sz="1000"/>
        </a:p>
      </dgm:t>
    </dgm:pt>
    <dgm:pt modelId="{9EAE38CA-C7E4-4E23-8BED-BC9932030870}" type="pres">
      <dgm:prSet presAssocID="{F6205E67-0A23-4955-A873-88FB7E8FF22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4F08D532-43FD-4097-BE1B-BAB8EA7B87F4}" type="pres">
      <dgm:prSet presAssocID="{F6205E67-0A23-4955-A873-88FB7E8FF22E}" presName="children" presStyleCnt="0"/>
      <dgm:spPr/>
    </dgm:pt>
    <dgm:pt modelId="{73BC837C-0076-45FB-AC88-2A1641D5B2DE}" type="pres">
      <dgm:prSet presAssocID="{F6205E67-0A23-4955-A873-88FB7E8FF22E}" presName="childPlaceholder" presStyleCnt="0"/>
      <dgm:spPr/>
    </dgm:pt>
    <dgm:pt modelId="{6B0BF229-7A2A-4CC4-B4A5-E1ECAE9E8478}" type="pres">
      <dgm:prSet presAssocID="{F6205E67-0A23-4955-A873-88FB7E8FF22E}" presName="circle" presStyleCnt="0"/>
      <dgm:spPr/>
    </dgm:pt>
    <dgm:pt modelId="{E27CBA9E-AAB0-4D28-9327-6A27036B98D3}" type="pres">
      <dgm:prSet presAssocID="{F6205E67-0A23-4955-A873-88FB7E8FF22E}" presName="quadrant1" presStyleLbl="node1" presStyleIdx="0" presStyleCnt="4" custLinFactNeighborX="2946" custLinFactNeighborY="1178">
        <dgm:presLayoutVars>
          <dgm:chMax val="1"/>
          <dgm:bulletEnabled val="1"/>
        </dgm:presLayoutVars>
      </dgm:prSet>
      <dgm:spPr/>
    </dgm:pt>
    <dgm:pt modelId="{14123BF7-212A-449E-949F-0E63B9A177AD}" type="pres">
      <dgm:prSet presAssocID="{F6205E67-0A23-4955-A873-88FB7E8FF22E}" presName="quadrant2" presStyleLbl="node1" presStyleIdx="1" presStyleCnt="4" custLinFactNeighborX="3535" custLinFactNeighborY="1178">
        <dgm:presLayoutVars>
          <dgm:chMax val="1"/>
          <dgm:bulletEnabled val="1"/>
        </dgm:presLayoutVars>
      </dgm:prSet>
      <dgm:spPr/>
    </dgm:pt>
    <dgm:pt modelId="{D30F68CF-7F62-4472-BE78-5C7A01388AF9}" type="pres">
      <dgm:prSet presAssocID="{F6205E67-0A23-4955-A873-88FB7E8FF22E}" presName="quadrant3" presStyleLbl="node1" presStyleIdx="2" presStyleCnt="4" custLinFactNeighborX="2946" custLinFactNeighborY="589">
        <dgm:presLayoutVars>
          <dgm:chMax val="1"/>
          <dgm:bulletEnabled val="1"/>
        </dgm:presLayoutVars>
      </dgm:prSet>
      <dgm:spPr/>
    </dgm:pt>
    <dgm:pt modelId="{0EB4ED51-0056-4AAD-8EFD-1A6CFA49C007}" type="pres">
      <dgm:prSet presAssocID="{F6205E67-0A23-4955-A873-88FB7E8FF22E}" presName="quadrant4" presStyleLbl="node1" presStyleIdx="3" presStyleCnt="4" custLinFactNeighborX="1767" custLinFactNeighborY="0">
        <dgm:presLayoutVars>
          <dgm:chMax val="1"/>
          <dgm:bulletEnabled val="1"/>
        </dgm:presLayoutVars>
      </dgm:prSet>
      <dgm:spPr/>
    </dgm:pt>
    <dgm:pt modelId="{04222366-9D15-4B68-811C-F1110DB1A021}" type="pres">
      <dgm:prSet presAssocID="{F6205E67-0A23-4955-A873-88FB7E8FF22E}" presName="quadrantPlaceholder" presStyleCnt="0"/>
      <dgm:spPr/>
    </dgm:pt>
    <dgm:pt modelId="{3E38CEAE-6222-41EC-859F-F653D4A68677}" type="pres">
      <dgm:prSet presAssocID="{F6205E67-0A23-4955-A873-88FB7E8FF22E}" presName="center1" presStyleLbl="fgShp" presStyleIdx="0" presStyleCnt="2" custLinFactNeighborY="11774"/>
      <dgm:spPr/>
    </dgm:pt>
    <dgm:pt modelId="{1287DDDF-1E0C-4B14-A796-6F737A966BC2}" type="pres">
      <dgm:prSet presAssocID="{F6205E67-0A23-4955-A873-88FB7E8FF22E}" presName="center2" presStyleLbl="fgShp" presStyleIdx="1" presStyleCnt="2" custScaleY="79897"/>
      <dgm:spPr/>
    </dgm:pt>
  </dgm:ptLst>
  <dgm:cxnLst>
    <dgm:cxn modelId="{5E06F822-03C9-41CC-8DAA-E2ADB549940B}" srcId="{F6205E67-0A23-4955-A873-88FB7E8FF22E}" destId="{6185F0F5-EB07-47CF-A994-DEB9F6B0D3AC}" srcOrd="0" destOrd="0" parTransId="{D98F49E2-0E9D-44B3-B46C-D214C0C40AD5}" sibTransId="{CF9270E5-C87C-41C5-913D-496CA95F593B}"/>
    <dgm:cxn modelId="{80EDAB2F-DFF9-4E59-9AFC-F30DA90B6069}" srcId="{F6205E67-0A23-4955-A873-88FB7E8FF22E}" destId="{8078DC47-A4ED-4DC6-90A6-49129B565486}" srcOrd="3" destOrd="0" parTransId="{7A66AF69-4CDF-43FD-B5DE-706C3193E334}" sibTransId="{5B901897-27D5-4134-8AD5-B38B60A0FF20}"/>
    <dgm:cxn modelId="{2540C131-127F-4F62-9460-9AB53D4B4CB0}" srcId="{F6205E67-0A23-4955-A873-88FB7E8FF22E}" destId="{92DF6251-8E65-46CF-8D99-4B9CA1CB8118}" srcOrd="2" destOrd="0" parTransId="{1B6E47A0-42B1-413D-ACA2-325A1026D059}" sibTransId="{9D5906AB-E3A9-4E16-B3E9-2C2189C7DFEF}"/>
    <dgm:cxn modelId="{154F7634-D504-47E2-ADAB-CA2A6BD08F8C}" type="presOf" srcId="{2A49508B-BB00-4879-B096-F4B7B14C4D92}" destId="{14123BF7-212A-449E-949F-0E63B9A177AD}" srcOrd="0" destOrd="0" presId="urn:microsoft.com/office/officeart/2005/8/layout/cycle4#1"/>
    <dgm:cxn modelId="{09AD8B8B-4923-456C-81AB-B4B91A713305}" type="presOf" srcId="{8078DC47-A4ED-4DC6-90A6-49129B565486}" destId="{0EB4ED51-0056-4AAD-8EFD-1A6CFA49C007}" srcOrd="0" destOrd="0" presId="urn:microsoft.com/office/officeart/2005/8/layout/cycle4#1"/>
    <dgm:cxn modelId="{01C0788C-70D4-4435-B5F6-93D9C53DBEAA}" type="presOf" srcId="{F6205E67-0A23-4955-A873-88FB7E8FF22E}" destId="{9EAE38CA-C7E4-4E23-8BED-BC9932030870}" srcOrd="0" destOrd="0" presId="urn:microsoft.com/office/officeart/2005/8/layout/cycle4#1"/>
    <dgm:cxn modelId="{CBE38599-69BC-4AF7-A359-E60A6A082B6D}" type="presOf" srcId="{6185F0F5-EB07-47CF-A994-DEB9F6B0D3AC}" destId="{E27CBA9E-AAB0-4D28-9327-6A27036B98D3}" srcOrd="0" destOrd="0" presId="urn:microsoft.com/office/officeart/2005/8/layout/cycle4#1"/>
    <dgm:cxn modelId="{EE8461C4-DEF1-494F-9BA2-34A3F269205C}" type="presOf" srcId="{92DF6251-8E65-46CF-8D99-4B9CA1CB8118}" destId="{D30F68CF-7F62-4472-BE78-5C7A01388AF9}" srcOrd="0" destOrd="0" presId="urn:microsoft.com/office/officeart/2005/8/layout/cycle4#1"/>
    <dgm:cxn modelId="{65058CDE-2E92-4951-B4E6-2511147144BE}" srcId="{F6205E67-0A23-4955-A873-88FB7E8FF22E}" destId="{9FEB5100-99E8-4E17-B274-BD5F5B9DED66}" srcOrd="4" destOrd="0" parTransId="{3DEDD17E-2B97-4C9B-B6B9-9A1B56AEE489}" sibTransId="{2F08DE51-79E8-40E9-AAE7-6713DCDC1772}"/>
    <dgm:cxn modelId="{28C4D1E7-D0AD-4FDB-A2FD-BF9A884735A7}" srcId="{F6205E67-0A23-4955-A873-88FB7E8FF22E}" destId="{2A49508B-BB00-4879-B096-F4B7B14C4D92}" srcOrd="1" destOrd="0" parTransId="{F4C8B3C4-10EB-4C6D-9C2A-55C3279F98FB}" sibTransId="{CF0796A3-A692-4B7B-8CA6-912C49E10350}"/>
    <dgm:cxn modelId="{406E701C-6BA2-4DC1-810A-7A634EE8B665}" type="presParOf" srcId="{9EAE38CA-C7E4-4E23-8BED-BC9932030870}" destId="{4F08D532-43FD-4097-BE1B-BAB8EA7B87F4}" srcOrd="0" destOrd="0" presId="urn:microsoft.com/office/officeart/2005/8/layout/cycle4#1"/>
    <dgm:cxn modelId="{541AB6D6-0572-42EF-AE42-5EB5421A80EC}" type="presParOf" srcId="{4F08D532-43FD-4097-BE1B-BAB8EA7B87F4}" destId="{73BC837C-0076-45FB-AC88-2A1641D5B2DE}" srcOrd="0" destOrd="0" presId="urn:microsoft.com/office/officeart/2005/8/layout/cycle4#1"/>
    <dgm:cxn modelId="{7B649130-89A1-4987-9AEA-A072B7077DAB}" type="presParOf" srcId="{9EAE38CA-C7E4-4E23-8BED-BC9932030870}" destId="{6B0BF229-7A2A-4CC4-B4A5-E1ECAE9E8478}" srcOrd="1" destOrd="0" presId="urn:microsoft.com/office/officeart/2005/8/layout/cycle4#1"/>
    <dgm:cxn modelId="{85E3A7D0-3AD2-425F-8B4C-09D6F91EECB1}" type="presParOf" srcId="{6B0BF229-7A2A-4CC4-B4A5-E1ECAE9E8478}" destId="{E27CBA9E-AAB0-4D28-9327-6A27036B98D3}" srcOrd="0" destOrd="0" presId="urn:microsoft.com/office/officeart/2005/8/layout/cycle4#1"/>
    <dgm:cxn modelId="{6FF4ED68-C3C1-4ED3-BE3F-E5FBE1E8CAA5}" type="presParOf" srcId="{6B0BF229-7A2A-4CC4-B4A5-E1ECAE9E8478}" destId="{14123BF7-212A-449E-949F-0E63B9A177AD}" srcOrd="1" destOrd="0" presId="urn:microsoft.com/office/officeart/2005/8/layout/cycle4#1"/>
    <dgm:cxn modelId="{FD696052-E88B-4219-8FEC-293686B08495}" type="presParOf" srcId="{6B0BF229-7A2A-4CC4-B4A5-E1ECAE9E8478}" destId="{D30F68CF-7F62-4472-BE78-5C7A01388AF9}" srcOrd="2" destOrd="0" presId="urn:microsoft.com/office/officeart/2005/8/layout/cycle4#1"/>
    <dgm:cxn modelId="{AEF364AE-6B9C-4BA7-A369-3876DA375960}" type="presParOf" srcId="{6B0BF229-7A2A-4CC4-B4A5-E1ECAE9E8478}" destId="{0EB4ED51-0056-4AAD-8EFD-1A6CFA49C007}" srcOrd="3" destOrd="0" presId="urn:microsoft.com/office/officeart/2005/8/layout/cycle4#1"/>
    <dgm:cxn modelId="{2112B114-437E-4F1F-AB51-45652198900A}" type="presParOf" srcId="{6B0BF229-7A2A-4CC4-B4A5-E1ECAE9E8478}" destId="{04222366-9D15-4B68-811C-F1110DB1A021}" srcOrd="4" destOrd="0" presId="urn:microsoft.com/office/officeart/2005/8/layout/cycle4#1"/>
    <dgm:cxn modelId="{F27C5932-FF9C-482C-85BA-B9B45F419A03}" type="presParOf" srcId="{9EAE38CA-C7E4-4E23-8BED-BC9932030870}" destId="{3E38CEAE-6222-41EC-859F-F653D4A68677}" srcOrd="2" destOrd="0" presId="urn:microsoft.com/office/officeart/2005/8/layout/cycle4#1"/>
    <dgm:cxn modelId="{574D3650-98B4-4786-BC3E-9F015E2C01B2}" type="presParOf" srcId="{9EAE38CA-C7E4-4E23-8BED-BC9932030870}" destId="{1287DDDF-1E0C-4B14-A796-6F737A966BC2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5637BD-BC6B-41A9-9557-71387F9BF1C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6CDA6ED2-B74C-4A39-A8A0-ABB169C3A5C3}">
      <dgm:prSet phldrT="[Tekst]"/>
      <dgm:spPr/>
      <dgm:t>
        <a:bodyPr/>
        <a:lstStyle/>
        <a:p>
          <a:r>
            <a:rPr lang="da-DK" dirty="0"/>
            <a:t>Spørgsmålene i målingsredskabet vægtes for hvert element </a:t>
          </a:r>
        </a:p>
      </dgm:t>
    </dgm:pt>
    <dgm:pt modelId="{496B8ADD-6715-45D1-97D5-58F69827252F}" type="parTrans" cxnId="{CCEC7B97-B272-44B1-9F9A-182197A19FA9}">
      <dgm:prSet/>
      <dgm:spPr/>
      <dgm:t>
        <a:bodyPr/>
        <a:lstStyle/>
        <a:p>
          <a:endParaRPr lang="da-DK"/>
        </a:p>
      </dgm:t>
    </dgm:pt>
    <dgm:pt modelId="{86981A4E-C83C-4AAC-95A3-8C381B76B7C7}" type="sibTrans" cxnId="{CCEC7B97-B272-44B1-9F9A-182197A19FA9}">
      <dgm:prSet/>
      <dgm:spPr/>
      <dgm:t>
        <a:bodyPr/>
        <a:lstStyle/>
        <a:p>
          <a:endParaRPr lang="da-DK"/>
        </a:p>
      </dgm:t>
    </dgm:pt>
    <dgm:pt modelId="{0F83E721-291E-4C91-86EB-9E8499AEAB7F}">
      <dgm:prSet phldrT="[Tekst]"/>
      <dgm:spPr/>
      <dgm:t>
        <a:bodyPr/>
        <a:lstStyle/>
        <a:p>
          <a:r>
            <a:rPr lang="da-DK" dirty="0"/>
            <a:t>Antagelser om hvor stor betydning det enkelte spørgsmål har</a:t>
          </a:r>
        </a:p>
      </dgm:t>
    </dgm:pt>
    <dgm:pt modelId="{48F63F76-A095-4AD4-9D22-3485F0CE0EA2}" type="parTrans" cxnId="{EF3F35F4-06CE-45E4-B609-60723732884A}">
      <dgm:prSet/>
      <dgm:spPr/>
      <dgm:t>
        <a:bodyPr/>
        <a:lstStyle/>
        <a:p>
          <a:endParaRPr lang="da-DK"/>
        </a:p>
      </dgm:t>
    </dgm:pt>
    <dgm:pt modelId="{93EFD8DE-BE81-4C97-90EB-F5D2B9B712CB}" type="sibTrans" cxnId="{EF3F35F4-06CE-45E4-B609-60723732884A}">
      <dgm:prSet/>
      <dgm:spPr/>
      <dgm:t>
        <a:bodyPr/>
        <a:lstStyle/>
        <a:p>
          <a:endParaRPr lang="da-DK"/>
        </a:p>
      </dgm:t>
    </dgm:pt>
    <dgm:pt modelId="{14CD4A02-4C01-49B1-859F-DDB18066C505}">
      <dgm:prSet phldrT="[Tekst]"/>
      <dgm:spPr/>
      <dgm:t>
        <a:bodyPr/>
        <a:lstStyle/>
        <a:p>
          <a:r>
            <a:rPr lang="da-DK" dirty="0"/>
            <a:t>Score for hvert enkelt af de 11 elementer </a:t>
          </a:r>
        </a:p>
      </dgm:t>
    </dgm:pt>
    <dgm:pt modelId="{B0CF0698-BF5F-442A-A8AA-CD84ED865E2B}" type="parTrans" cxnId="{D889520D-BFC0-4DC4-B254-E570DF54C6EC}">
      <dgm:prSet/>
      <dgm:spPr/>
      <dgm:t>
        <a:bodyPr/>
        <a:lstStyle/>
        <a:p>
          <a:endParaRPr lang="da-DK"/>
        </a:p>
      </dgm:t>
    </dgm:pt>
    <dgm:pt modelId="{C75B3E7F-2399-4482-89C3-C161B3EDAF66}" type="sibTrans" cxnId="{D889520D-BFC0-4DC4-B254-E570DF54C6EC}">
      <dgm:prSet/>
      <dgm:spPr/>
      <dgm:t>
        <a:bodyPr/>
        <a:lstStyle/>
        <a:p>
          <a:endParaRPr lang="da-DK"/>
        </a:p>
      </dgm:t>
    </dgm:pt>
    <dgm:pt modelId="{1B242B4D-EACA-4681-BFF7-A1E632956554}">
      <dgm:prSet phldrT="[Tekst]"/>
      <dgm:spPr/>
      <dgm:t>
        <a:bodyPr/>
        <a:lstStyle/>
        <a:p>
          <a:r>
            <a:rPr lang="da-DK" dirty="0"/>
            <a:t>Max. 1 point pr. element</a:t>
          </a:r>
        </a:p>
      </dgm:t>
    </dgm:pt>
    <dgm:pt modelId="{FEC4807C-F561-43B2-87FF-B7EBB56E4424}" type="parTrans" cxnId="{6AFEC1EA-4517-45F9-98F4-4128FA683E60}">
      <dgm:prSet/>
      <dgm:spPr/>
      <dgm:t>
        <a:bodyPr/>
        <a:lstStyle/>
        <a:p>
          <a:endParaRPr lang="da-DK"/>
        </a:p>
      </dgm:t>
    </dgm:pt>
    <dgm:pt modelId="{21A2A2BD-EC41-4D15-A7A5-83089BB08A15}" type="sibTrans" cxnId="{6AFEC1EA-4517-45F9-98F4-4128FA683E60}">
      <dgm:prSet/>
      <dgm:spPr/>
      <dgm:t>
        <a:bodyPr/>
        <a:lstStyle/>
        <a:p>
          <a:endParaRPr lang="da-DK"/>
        </a:p>
      </dgm:t>
    </dgm:pt>
    <dgm:pt modelId="{916D8615-DE23-4205-9246-4679522808A5}">
      <dgm:prSet phldrT="[Tekst]"/>
      <dgm:spPr/>
      <dgm:t>
        <a:bodyPr/>
        <a:lstStyle/>
        <a:p>
          <a:r>
            <a:rPr lang="da-DK" dirty="0"/>
            <a:t>Samlet score for hvor ‘lovende’ praksis er </a:t>
          </a:r>
        </a:p>
      </dgm:t>
    </dgm:pt>
    <dgm:pt modelId="{EF326829-0604-4E17-BB29-7C2443E49329}" type="parTrans" cxnId="{F1655E90-5CE8-43AB-B0BA-52C7595608CF}">
      <dgm:prSet/>
      <dgm:spPr/>
      <dgm:t>
        <a:bodyPr/>
        <a:lstStyle/>
        <a:p>
          <a:endParaRPr lang="da-DK"/>
        </a:p>
      </dgm:t>
    </dgm:pt>
    <dgm:pt modelId="{9140FC62-B7B7-42D7-A1CC-5AFC71B5790A}" type="sibTrans" cxnId="{F1655E90-5CE8-43AB-B0BA-52C7595608CF}">
      <dgm:prSet/>
      <dgm:spPr/>
      <dgm:t>
        <a:bodyPr/>
        <a:lstStyle/>
        <a:p>
          <a:endParaRPr lang="da-DK"/>
        </a:p>
      </dgm:t>
    </dgm:pt>
    <dgm:pt modelId="{97CB9B65-26F3-45F3-A0C7-0EDAB1658BAD}">
      <dgm:prSet phldrT="[Tekst]"/>
      <dgm:spPr/>
      <dgm:t>
        <a:bodyPr/>
        <a:lstStyle/>
        <a:p>
          <a:r>
            <a:rPr lang="da-DK" dirty="0"/>
            <a:t>Pointmuligheder:</a:t>
          </a:r>
          <a:br>
            <a:rPr lang="da-DK" dirty="0"/>
          </a:br>
          <a:r>
            <a:rPr lang="da-DK" dirty="0"/>
            <a:t>	0; 0,25 og 0,5</a:t>
          </a:r>
        </a:p>
      </dgm:t>
    </dgm:pt>
    <dgm:pt modelId="{4A8EFDD9-D0D1-4489-9E1E-4E9DB0B00C2B}" type="parTrans" cxnId="{04E7CCD6-4861-468A-AC6D-C9F0AAF629C4}">
      <dgm:prSet/>
      <dgm:spPr/>
      <dgm:t>
        <a:bodyPr/>
        <a:lstStyle/>
        <a:p>
          <a:endParaRPr lang="da-DK"/>
        </a:p>
      </dgm:t>
    </dgm:pt>
    <dgm:pt modelId="{E63C4718-3118-4440-915E-F484C05FCA71}" type="sibTrans" cxnId="{04E7CCD6-4861-468A-AC6D-C9F0AAF629C4}">
      <dgm:prSet/>
      <dgm:spPr/>
      <dgm:t>
        <a:bodyPr/>
        <a:lstStyle/>
        <a:p>
          <a:endParaRPr lang="da-DK"/>
        </a:p>
      </dgm:t>
    </dgm:pt>
    <dgm:pt modelId="{1C913027-B2C8-4564-B27A-E841E141499A}">
      <dgm:prSet/>
      <dgm:spPr/>
      <dgm:t>
        <a:bodyPr/>
        <a:lstStyle/>
        <a:p>
          <a:r>
            <a:rPr lang="da-DK" dirty="0"/>
            <a:t>1:1 vægtning af elementer</a:t>
          </a:r>
        </a:p>
      </dgm:t>
    </dgm:pt>
    <dgm:pt modelId="{25B2B5B3-F3A9-420A-B9B8-4843683D2444}" type="parTrans" cxnId="{44E4912F-EFF7-4FB6-B034-A36CC7C5ED56}">
      <dgm:prSet/>
      <dgm:spPr/>
      <dgm:t>
        <a:bodyPr/>
        <a:lstStyle/>
        <a:p>
          <a:endParaRPr lang="da-DK"/>
        </a:p>
      </dgm:t>
    </dgm:pt>
    <dgm:pt modelId="{1A256D27-3290-48EE-A460-9DF3958E4EC0}" type="sibTrans" cxnId="{44E4912F-EFF7-4FB6-B034-A36CC7C5ED56}">
      <dgm:prSet/>
      <dgm:spPr/>
      <dgm:t>
        <a:bodyPr/>
        <a:lstStyle/>
        <a:p>
          <a:endParaRPr lang="da-DK"/>
        </a:p>
      </dgm:t>
    </dgm:pt>
    <dgm:pt modelId="{4978EDF1-3862-4479-9D19-09759838826F}">
      <dgm:prSet/>
      <dgm:spPr/>
      <dgm:t>
        <a:bodyPr/>
        <a:lstStyle/>
        <a:p>
          <a:r>
            <a:rPr lang="da-DK" dirty="0"/>
            <a:t>Summering af score for hvert element</a:t>
          </a:r>
        </a:p>
      </dgm:t>
    </dgm:pt>
    <dgm:pt modelId="{2C6D1AB2-E2E5-48F5-A467-35E419AB2B9A}" type="parTrans" cxnId="{738D399C-FC4C-41B8-A5C5-E78CB7ADA9A0}">
      <dgm:prSet/>
      <dgm:spPr/>
      <dgm:t>
        <a:bodyPr/>
        <a:lstStyle/>
        <a:p>
          <a:endParaRPr lang="da-DK"/>
        </a:p>
      </dgm:t>
    </dgm:pt>
    <dgm:pt modelId="{8A7629D1-EA4D-403B-936A-0855C01F70FA}" type="sibTrans" cxnId="{738D399C-FC4C-41B8-A5C5-E78CB7ADA9A0}">
      <dgm:prSet/>
      <dgm:spPr/>
      <dgm:t>
        <a:bodyPr/>
        <a:lstStyle/>
        <a:p>
          <a:endParaRPr lang="da-DK"/>
        </a:p>
      </dgm:t>
    </dgm:pt>
    <dgm:pt modelId="{4EEFA059-DB73-4D1A-B6D2-4B79B4360CA4}">
      <dgm:prSet/>
      <dgm:spPr/>
      <dgm:t>
        <a:bodyPr/>
        <a:lstStyle/>
        <a:p>
          <a:r>
            <a:rPr lang="da-DK" dirty="0"/>
            <a:t>Max 11 point for en praksis</a:t>
          </a:r>
        </a:p>
      </dgm:t>
    </dgm:pt>
    <dgm:pt modelId="{31DAF936-AC38-4BD6-B279-3101B3627F84}" type="parTrans" cxnId="{EDAE0B6F-3FC4-4171-9E30-7DC45BDDA040}">
      <dgm:prSet/>
      <dgm:spPr/>
      <dgm:t>
        <a:bodyPr/>
        <a:lstStyle/>
        <a:p>
          <a:endParaRPr lang="da-DK"/>
        </a:p>
      </dgm:t>
    </dgm:pt>
    <dgm:pt modelId="{A2684A87-B170-4569-92B0-EF7DA47FB303}" type="sibTrans" cxnId="{EDAE0B6F-3FC4-4171-9E30-7DC45BDDA040}">
      <dgm:prSet/>
      <dgm:spPr/>
      <dgm:t>
        <a:bodyPr/>
        <a:lstStyle/>
        <a:p>
          <a:endParaRPr lang="da-DK"/>
        </a:p>
      </dgm:t>
    </dgm:pt>
    <dgm:pt modelId="{C3877C2E-1F45-48B9-A07C-D0F03E33E1D2}" type="pres">
      <dgm:prSet presAssocID="{3A5637BD-BC6B-41A9-9557-71387F9BF1CC}" presName="linearFlow" presStyleCnt="0">
        <dgm:presLayoutVars>
          <dgm:dir/>
          <dgm:animLvl val="lvl"/>
          <dgm:resizeHandles val="exact"/>
        </dgm:presLayoutVars>
      </dgm:prSet>
      <dgm:spPr/>
    </dgm:pt>
    <dgm:pt modelId="{8E9DB33B-FDF7-4A89-B107-3009E34D4BA7}" type="pres">
      <dgm:prSet presAssocID="{6CDA6ED2-B74C-4A39-A8A0-ABB169C3A5C3}" presName="composite" presStyleCnt="0"/>
      <dgm:spPr/>
    </dgm:pt>
    <dgm:pt modelId="{E1DFCDAB-28CD-459B-BF14-C291DDADD2C2}" type="pres">
      <dgm:prSet presAssocID="{6CDA6ED2-B74C-4A39-A8A0-ABB169C3A5C3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9E7F918-3181-4FE6-A243-914BA1F4135E}" type="pres">
      <dgm:prSet presAssocID="{6CDA6ED2-B74C-4A39-A8A0-ABB169C3A5C3}" presName="parSh" presStyleLbl="node1" presStyleIdx="0" presStyleCnt="3" custScaleY="177053"/>
      <dgm:spPr/>
    </dgm:pt>
    <dgm:pt modelId="{BC979CCE-5D50-4A4D-AEA1-79AF2B2CA516}" type="pres">
      <dgm:prSet presAssocID="{6CDA6ED2-B74C-4A39-A8A0-ABB169C3A5C3}" presName="desTx" presStyleLbl="fgAcc1" presStyleIdx="0" presStyleCnt="3" custLinFactNeighborX="-24200" custLinFactNeighborY="-3362">
        <dgm:presLayoutVars>
          <dgm:bulletEnabled val="1"/>
        </dgm:presLayoutVars>
      </dgm:prSet>
      <dgm:spPr/>
    </dgm:pt>
    <dgm:pt modelId="{90C44100-633E-404D-B829-B8A9E5E47B85}" type="pres">
      <dgm:prSet presAssocID="{86981A4E-C83C-4AAC-95A3-8C381B76B7C7}" presName="sibTrans" presStyleLbl="sibTrans2D1" presStyleIdx="0" presStyleCnt="2"/>
      <dgm:spPr/>
    </dgm:pt>
    <dgm:pt modelId="{8D2178D3-E281-4093-87EF-6C719484A467}" type="pres">
      <dgm:prSet presAssocID="{86981A4E-C83C-4AAC-95A3-8C381B76B7C7}" presName="connTx" presStyleLbl="sibTrans2D1" presStyleIdx="0" presStyleCnt="2"/>
      <dgm:spPr/>
    </dgm:pt>
    <dgm:pt modelId="{B8D25124-4D56-4A15-A836-363A6B3C1B0F}" type="pres">
      <dgm:prSet presAssocID="{14CD4A02-4C01-49B1-859F-DDB18066C505}" presName="composite" presStyleCnt="0"/>
      <dgm:spPr/>
    </dgm:pt>
    <dgm:pt modelId="{BBA4AEDE-8A7F-4A0A-A80D-12FA572E092E}" type="pres">
      <dgm:prSet presAssocID="{14CD4A02-4C01-49B1-859F-DDB18066C505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31A1180-11F0-4BE0-B8CA-76C27E36C7BD}" type="pres">
      <dgm:prSet presAssocID="{14CD4A02-4C01-49B1-859F-DDB18066C505}" presName="parSh" presStyleLbl="node1" presStyleIdx="1" presStyleCnt="3" custScaleY="177053"/>
      <dgm:spPr/>
    </dgm:pt>
    <dgm:pt modelId="{CEBE41E1-935C-4C10-9F2C-7EAE681B8D3C}" type="pres">
      <dgm:prSet presAssocID="{14CD4A02-4C01-49B1-859F-DDB18066C505}" presName="desTx" presStyleLbl="fgAcc1" presStyleIdx="1" presStyleCnt="3">
        <dgm:presLayoutVars>
          <dgm:bulletEnabled val="1"/>
        </dgm:presLayoutVars>
      </dgm:prSet>
      <dgm:spPr/>
    </dgm:pt>
    <dgm:pt modelId="{C7080422-4E6E-4A9E-A013-A3CD1A81F435}" type="pres">
      <dgm:prSet presAssocID="{C75B3E7F-2399-4482-89C3-C161B3EDAF66}" presName="sibTrans" presStyleLbl="sibTrans2D1" presStyleIdx="1" presStyleCnt="2"/>
      <dgm:spPr/>
    </dgm:pt>
    <dgm:pt modelId="{500F3B33-9786-4EE2-96B0-9CBDC89E0142}" type="pres">
      <dgm:prSet presAssocID="{C75B3E7F-2399-4482-89C3-C161B3EDAF66}" presName="connTx" presStyleLbl="sibTrans2D1" presStyleIdx="1" presStyleCnt="2"/>
      <dgm:spPr/>
    </dgm:pt>
    <dgm:pt modelId="{D82F5DF5-4615-4C83-A817-02B7E7424CD2}" type="pres">
      <dgm:prSet presAssocID="{916D8615-DE23-4205-9246-4679522808A5}" presName="composite" presStyleCnt="0"/>
      <dgm:spPr/>
    </dgm:pt>
    <dgm:pt modelId="{94D5B7C2-EF6C-4B41-9C93-5536DB14E225}" type="pres">
      <dgm:prSet presAssocID="{916D8615-DE23-4205-9246-4679522808A5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149A767-EF04-4F4B-8BC1-E732F3AD99EB}" type="pres">
      <dgm:prSet presAssocID="{916D8615-DE23-4205-9246-4679522808A5}" presName="parSh" presStyleLbl="node1" presStyleIdx="2" presStyleCnt="3" custScaleY="177053"/>
      <dgm:spPr/>
    </dgm:pt>
    <dgm:pt modelId="{74885CDD-6AB5-4AED-A059-E99484FDCCB0}" type="pres">
      <dgm:prSet presAssocID="{916D8615-DE23-4205-9246-4679522808A5}" presName="desTx" presStyleLbl="fgAcc1" presStyleIdx="2" presStyleCnt="3">
        <dgm:presLayoutVars>
          <dgm:bulletEnabled val="1"/>
        </dgm:presLayoutVars>
      </dgm:prSet>
      <dgm:spPr/>
    </dgm:pt>
  </dgm:ptLst>
  <dgm:cxnLst>
    <dgm:cxn modelId="{D889520D-BFC0-4DC4-B254-E570DF54C6EC}" srcId="{3A5637BD-BC6B-41A9-9557-71387F9BF1CC}" destId="{14CD4A02-4C01-49B1-859F-DDB18066C505}" srcOrd="1" destOrd="0" parTransId="{B0CF0698-BF5F-442A-A8AA-CD84ED865E2B}" sibTransId="{C75B3E7F-2399-4482-89C3-C161B3EDAF66}"/>
    <dgm:cxn modelId="{AB589A2A-4725-4AE8-9C86-058E58FE114E}" type="presOf" srcId="{86981A4E-C83C-4AAC-95A3-8C381B76B7C7}" destId="{8D2178D3-E281-4093-87EF-6C719484A467}" srcOrd="1" destOrd="0" presId="urn:microsoft.com/office/officeart/2005/8/layout/process3"/>
    <dgm:cxn modelId="{44E4912F-EFF7-4FB6-B034-A36CC7C5ED56}" srcId="{916D8615-DE23-4205-9246-4679522808A5}" destId="{1C913027-B2C8-4564-B27A-E841E141499A}" srcOrd="0" destOrd="0" parTransId="{25B2B5B3-F3A9-420A-B9B8-4843683D2444}" sibTransId="{1A256D27-3290-48EE-A460-9DF3958E4EC0}"/>
    <dgm:cxn modelId="{722FB130-3ADF-4790-A2A2-D3E094D079A6}" type="presOf" srcId="{916D8615-DE23-4205-9246-4679522808A5}" destId="{5149A767-EF04-4F4B-8BC1-E732F3AD99EB}" srcOrd="1" destOrd="0" presId="urn:microsoft.com/office/officeart/2005/8/layout/process3"/>
    <dgm:cxn modelId="{7D88C640-3E76-4D1A-BCFC-EA28B5CD797F}" type="presOf" srcId="{3A5637BD-BC6B-41A9-9557-71387F9BF1CC}" destId="{C3877C2E-1F45-48B9-A07C-D0F03E33E1D2}" srcOrd="0" destOrd="0" presId="urn:microsoft.com/office/officeart/2005/8/layout/process3"/>
    <dgm:cxn modelId="{5249035F-A146-4F66-BAE7-F60C5A72DB75}" type="presOf" srcId="{6CDA6ED2-B74C-4A39-A8A0-ABB169C3A5C3}" destId="{E1DFCDAB-28CD-459B-BF14-C291DDADD2C2}" srcOrd="0" destOrd="0" presId="urn:microsoft.com/office/officeart/2005/8/layout/process3"/>
    <dgm:cxn modelId="{56F2F062-F22A-459F-97BA-87EB1AE011D4}" type="presOf" srcId="{1B242B4D-EACA-4681-BFF7-A1E632956554}" destId="{CEBE41E1-935C-4C10-9F2C-7EAE681B8D3C}" srcOrd="0" destOrd="0" presId="urn:microsoft.com/office/officeart/2005/8/layout/process3"/>
    <dgm:cxn modelId="{E6E5876E-5239-4F58-B097-BCD37992FA17}" type="presOf" srcId="{97CB9B65-26F3-45F3-A0C7-0EDAB1658BAD}" destId="{CEBE41E1-935C-4C10-9F2C-7EAE681B8D3C}" srcOrd="0" destOrd="1" presId="urn:microsoft.com/office/officeart/2005/8/layout/process3"/>
    <dgm:cxn modelId="{EDAE0B6F-3FC4-4171-9E30-7DC45BDDA040}" srcId="{916D8615-DE23-4205-9246-4679522808A5}" destId="{4EEFA059-DB73-4D1A-B6D2-4B79B4360CA4}" srcOrd="2" destOrd="0" parTransId="{31DAF936-AC38-4BD6-B279-3101B3627F84}" sibTransId="{A2684A87-B170-4569-92B0-EF7DA47FB303}"/>
    <dgm:cxn modelId="{49FF1655-70D7-488B-A953-FF81DB961FD0}" type="presOf" srcId="{4978EDF1-3862-4479-9D19-09759838826F}" destId="{74885CDD-6AB5-4AED-A059-E99484FDCCB0}" srcOrd="0" destOrd="1" presId="urn:microsoft.com/office/officeart/2005/8/layout/process3"/>
    <dgm:cxn modelId="{6CAC767F-78D4-4607-8793-52C83D757931}" type="presOf" srcId="{4EEFA059-DB73-4D1A-B6D2-4B79B4360CA4}" destId="{74885CDD-6AB5-4AED-A059-E99484FDCCB0}" srcOrd="0" destOrd="2" presId="urn:microsoft.com/office/officeart/2005/8/layout/process3"/>
    <dgm:cxn modelId="{AAF9B689-585B-44F4-B6F5-6C13092D94EE}" type="presOf" srcId="{916D8615-DE23-4205-9246-4679522808A5}" destId="{94D5B7C2-EF6C-4B41-9C93-5536DB14E225}" srcOrd="0" destOrd="0" presId="urn:microsoft.com/office/officeart/2005/8/layout/process3"/>
    <dgm:cxn modelId="{F1655E90-5CE8-43AB-B0BA-52C7595608CF}" srcId="{3A5637BD-BC6B-41A9-9557-71387F9BF1CC}" destId="{916D8615-DE23-4205-9246-4679522808A5}" srcOrd="2" destOrd="0" parTransId="{EF326829-0604-4E17-BB29-7C2443E49329}" sibTransId="{9140FC62-B7B7-42D7-A1CC-5AFC71B5790A}"/>
    <dgm:cxn modelId="{CCEC7B97-B272-44B1-9F9A-182197A19FA9}" srcId="{3A5637BD-BC6B-41A9-9557-71387F9BF1CC}" destId="{6CDA6ED2-B74C-4A39-A8A0-ABB169C3A5C3}" srcOrd="0" destOrd="0" parTransId="{496B8ADD-6715-45D1-97D5-58F69827252F}" sibTransId="{86981A4E-C83C-4AAC-95A3-8C381B76B7C7}"/>
    <dgm:cxn modelId="{738D399C-FC4C-41B8-A5C5-E78CB7ADA9A0}" srcId="{916D8615-DE23-4205-9246-4679522808A5}" destId="{4978EDF1-3862-4479-9D19-09759838826F}" srcOrd="1" destOrd="0" parTransId="{2C6D1AB2-E2E5-48F5-A467-35E419AB2B9A}" sibTransId="{8A7629D1-EA4D-403B-936A-0855C01F70FA}"/>
    <dgm:cxn modelId="{F0732A9D-38B5-46DA-9A0F-7756770E68F2}" type="presOf" srcId="{C75B3E7F-2399-4482-89C3-C161B3EDAF66}" destId="{C7080422-4E6E-4A9E-A013-A3CD1A81F435}" srcOrd="0" destOrd="0" presId="urn:microsoft.com/office/officeart/2005/8/layout/process3"/>
    <dgm:cxn modelId="{873E84A2-D530-47F3-9CF9-379090129CAA}" type="presOf" srcId="{0F83E721-291E-4C91-86EB-9E8499AEAB7F}" destId="{BC979CCE-5D50-4A4D-AEA1-79AF2B2CA516}" srcOrd="0" destOrd="0" presId="urn:microsoft.com/office/officeart/2005/8/layout/process3"/>
    <dgm:cxn modelId="{518559B9-C8D8-4589-9A2C-81FECE51873A}" type="presOf" srcId="{14CD4A02-4C01-49B1-859F-DDB18066C505}" destId="{D31A1180-11F0-4BE0-B8CA-76C27E36C7BD}" srcOrd="1" destOrd="0" presId="urn:microsoft.com/office/officeart/2005/8/layout/process3"/>
    <dgm:cxn modelId="{BD43B4C0-65BD-4F1C-B105-A50DB656B7E7}" type="presOf" srcId="{1C913027-B2C8-4564-B27A-E841E141499A}" destId="{74885CDD-6AB5-4AED-A059-E99484FDCCB0}" srcOrd="0" destOrd="0" presId="urn:microsoft.com/office/officeart/2005/8/layout/process3"/>
    <dgm:cxn modelId="{839D0DC7-EF40-4B06-9CC9-F3BE0CFF65D8}" type="presOf" srcId="{14CD4A02-4C01-49B1-859F-DDB18066C505}" destId="{BBA4AEDE-8A7F-4A0A-A80D-12FA572E092E}" srcOrd="0" destOrd="0" presId="urn:microsoft.com/office/officeart/2005/8/layout/process3"/>
    <dgm:cxn modelId="{C07C51CA-AD1B-4798-A0E2-B36360790214}" type="presOf" srcId="{86981A4E-C83C-4AAC-95A3-8C381B76B7C7}" destId="{90C44100-633E-404D-B829-B8A9E5E47B85}" srcOrd="0" destOrd="0" presId="urn:microsoft.com/office/officeart/2005/8/layout/process3"/>
    <dgm:cxn modelId="{04E7CCD6-4861-468A-AC6D-C9F0AAF629C4}" srcId="{14CD4A02-4C01-49B1-859F-DDB18066C505}" destId="{97CB9B65-26F3-45F3-A0C7-0EDAB1658BAD}" srcOrd="1" destOrd="0" parTransId="{4A8EFDD9-D0D1-4489-9E1E-4E9DB0B00C2B}" sibTransId="{E63C4718-3118-4440-915E-F484C05FCA71}"/>
    <dgm:cxn modelId="{4B0DDAE1-5E43-47EE-AA8B-E4757F2A9C27}" type="presOf" srcId="{C75B3E7F-2399-4482-89C3-C161B3EDAF66}" destId="{500F3B33-9786-4EE2-96B0-9CBDC89E0142}" srcOrd="1" destOrd="0" presId="urn:microsoft.com/office/officeart/2005/8/layout/process3"/>
    <dgm:cxn modelId="{6AFEC1EA-4517-45F9-98F4-4128FA683E60}" srcId="{14CD4A02-4C01-49B1-859F-DDB18066C505}" destId="{1B242B4D-EACA-4681-BFF7-A1E632956554}" srcOrd="0" destOrd="0" parTransId="{FEC4807C-F561-43B2-87FF-B7EBB56E4424}" sibTransId="{21A2A2BD-EC41-4D15-A7A5-83089BB08A15}"/>
    <dgm:cxn modelId="{BD637EEB-8782-49E6-AEBD-F7D9EE0D4245}" type="presOf" srcId="{6CDA6ED2-B74C-4A39-A8A0-ABB169C3A5C3}" destId="{89E7F918-3181-4FE6-A243-914BA1F4135E}" srcOrd="1" destOrd="0" presId="urn:microsoft.com/office/officeart/2005/8/layout/process3"/>
    <dgm:cxn modelId="{EF3F35F4-06CE-45E4-B609-60723732884A}" srcId="{6CDA6ED2-B74C-4A39-A8A0-ABB169C3A5C3}" destId="{0F83E721-291E-4C91-86EB-9E8499AEAB7F}" srcOrd="0" destOrd="0" parTransId="{48F63F76-A095-4AD4-9D22-3485F0CE0EA2}" sibTransId="{93EFD8DE-BE81-4C97-90EB-F5D2B9B712CB}"/>
    <dgm:cxn modelId="{B9FC5CDA-7672-4A7C-952E-144301C102C4}" type="presParOf" srcId="{C3877C2E-1F45-48B9-A07C-D0F03E33E1D2}" destId="{8E9DB33B-FDF7-4A89-B107-3009E34D4BA7}" srcOrd="0" destOrd="0" presId="urn:microsoft.com/office/officeart/2005/8/layout/process3"/>
    <dgm:cxn modelId="{76872B78-CEEB-4296-A278-34F0584B7EBB}" type="presParOf" srcId="{8E9DB33B-FDF7-4A89-B107-3009E34D4BA7}" destId="{E1DFCDAB-28CD-459B-BF14-C291DDADD2C2}" srcOrd="0" destOrd="0" presId="urn:microsoft.com/office/officeart/2005/8/layout/process3"/>
    <dgm:cxn modelId="{B5C72AFB-E5F8-4963-8B45-45A545041816}" type="presParOf" srcId="{8E9DB33B-FDF7-4A89-B107-3009E34D4BA7}" destId="{89E7F918-3181-4FE6-A243-914BA1F4135E}" srcOrd="1" destOrd="0" presId="urn:microsoft.com/office/officeart/2005/8/layout/process3"/>
    <dgm:cxn modelId="{9FD67298-FE58-4378-B915-16DCBE0B1677}" type="presParOf" srcId="{8E9DB33B-FDF7-4A89-B107-3009E34D4BA7}" destId="{BC979CCE-5D50-4A4D-AEA1-79AF2B2CA516}" srcOrd="2" destOrd="0" presId="urn:microsoft.com/office/officeart/2005/8/layout/process3"/>
    <dgm:cxn modelId="{34EF4A9F-A06B-4CEC-8E64-E8DB2DBBCF23}" type="presParOf" srcId="{C3877C2E-1F45-48B9-A07C-D0F03E33E1D2}" destId="{90C44100-633E-404D-B829-B8A9E5E47B85}" srcOrd="1" destOrd="0" presId="urn:microsoft.com/office/officeart/2005/8/layout/process3"/>
    <dgm:cxn modelId="{9E76B136-28C9-404F-B911-2CB5659935E8}" type="presParOf" srcId="{90C44100-633E-404D-B829-B8A9E5E47B85}" destId="{8D2178D3-E281-4093-87EF-6C719484A467}" srcOrd="0" destOrd="0" presId="urn:microsoft.com/office/officeart/2005/8/layout/process3"/>
    <dgm:cxn modelId="{8DD2F7A4-C5E8-4659-9B37-AA7C0486E051}" type="presParOf" srcId="{C3877C2E-1F45-48B9-A07C-D0F03E33E1D2}" destId="{B8D25124-4D56-4A15-A836-363A6B3C1B0F}" srcOrd="2" destOrd="0" presId="urn:microsoft.com/office/officeart/2005/8/layout/process3"/>
    <dgm:cxn modelId="{C33059EB-A0C4-4DD4-B892-BA7AB51630C7}" type="presParOf" srcId="{B8D25124-4D56-4A15-A836-363A6B3C1B0F}" destId="{BBA4AEDE-8A7F-4A0A-A80D-12FA572E092E}" srcOrd="0" destOrd="0" presId="urn:microsoft.com/office/officeart/2005/8/layout/process3"/>
    <dgm:cxn modelId="{EF1D15C8-8DFB-4F4B-8936-E2630FA7E199}" type="presParOf" srcId="{B8D25124-4D56-4A15-A836-363A6B3C1B0F}" destId="{D31A1180-11F0-4BE0-B8CA-76C27E36C7BD}" srcOrd="1" destOrd="0" presId="urn:microsoft.com/office/officeart/2005/8/layout/process3"/>
    <dgm:cxn modelId="{D60AF300-3517-455B-915A-190062777328}" type="presParOf" srcId="{B8D25124-4D56-4A15-A836-363A6B3C1B0F}" destId="{CEBE41E1-935C-4C10-9F2C-7EAE681B8D3C}" srcOrd="2" destOrd="0" presId="urn:microsoft.com/office/officeart/2005/8/layout/process3"/>
    <dgm:cxn modelId="{BCA7E067-012D-41BA-BB7F-B860ECF0578E}" type="presParOf" srcId="{C3877C2E-1F45-48B9-A07C-D0F03E33E1D2}" destId="{C7080422-4E6E-4A9E-A013-A3CD1A81F435}" srcOrd="3" destOrd="0" presId="urn:microsoft.com/office/officeart/2005/8/layout/process3"/>
    <dgm:cxn modelId="{D268A40C-DBEF-4C96-85AD-F2C1525AEAA5}" type="presParOf" srcId="{C7080422-4E6E-4A9E-A013-A3CD1A81F435}" destId="{500F3B33-9786-4EE2-96B0-9CBDC89E0142}" srcOrd="0" destOrd="0" presId="urn:microsoft.com/office/officeart/2005/8/layout/process3"/>
    <dgm:cxn modelId="{DA0F445D-616E-4792-9801-EBBA5D8ED015}" type="presParOf" srcId="{C3877C2E-1F45-48B9-A07C-D0F03E33E1D2}" destId="{D82F5DF5-4615-4C83-A817-02B7E7424CD2}" srcOrd="4" destOrd="0" presId="urn:microsoft.com/office/officeart/2005/8/layout/process3"/>
    <dgm:cxn modelId="{AA7510CB-C12F-4C40-A57E-6DD502E4969A}" type="presParOf" srcId="{D82F5DF5-4615-4C83-A817-02B7E7424CD2}" destId="{94D5B7C2-EF6C-4B41-9C93-5536DB14E225}" srcOrd="0" destOrd="0" presId="urn:microsoft.com/office/officeart/2005/8/layout/process3"/>
    <dgm:cxn modelId="{2F418D64-0924-4AFD-A954-CC4B91349E39}" type="presParOf" srcId="{D82F5DF5-4615-4C83-A817-02B7E7424CD2}" destId="{5149A767-EF04-4F4B-8BC1-E732F3AD99EB}" srcOrd="1" destOrd="0" presId="urn:microsoft.com/office/officeart/2005/8/layout/process3"/>
    <dgm:cxn modelId="{511FB291-BBE8-4C47-BD49-7E7C96CF7DBC}" type="presParOf" srcId="{D82F5DF5-4615-4C83-A817-02B7E7424CD2}" destId="{74885CDD-6AB5-4AED-A059-E99484FDCCB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29C331-EEBB-400E-BD97-479191E7554C}">
      <dsp:nvSpPr>
        <dsp:cNvPr id="0" name=""/>
        <dsp:cNvSpPr/>
      </dsp:nvSpPr>
      <dsp:spPr>
        <a:xfrm>
          <a:off x="314316" y="429238"/>
          <a:ext cx="4277796" cy="42011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277BAFC-F663-489F-9CC7-5DB5DE2F64FA}">
      <dsp:nvSpPr>
        <dsp:cNvPr id="0" name=""/>
        <dsp:cNvSpPr/>
      </dsp:nvSpPr>
      <dsp:spPr>
        <a:xfrm>
          <a:off x="2249155" y="2281477"/>
          <a:ext cx="538353" cy="568893"/>
        </a:xfrm>
        <a:prstGeom prst="ellipse">
          <a:avLst/>
        </a:prstGeom>
        <a:solidFill>
          <a:schemeClr val="bg1"/>
        </a:solidFill>
        <a:ln w="381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B30F479-D6A5-4AE3-97E0-D0F21773E0B9}">
      <dsp:nvSpPr>
        <dsp:cNvPr id="0" name=""/>
        <dsp:cNvSpPr/>
      </dsp:nvSpPr>
      <dsp:spPr>
        <a:xfrm>
          <a:off x="5102454" y="0"/>
          <a:ext cx="2026337" cy="715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1524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b="1" kern="1200" dirty="0">
              <a:solidFill>
                <a:schemeClr val="tx1">
                  <a:lumMod val="50000"/>
                </a:schemeClr>
              </a:solidFill>
            </a:rPr>
            <a:t>Evidensbaseret praksis</a:t>
          </a:r>
        </a:p>
      </dsp:txBody>
      <dsp:txXfrm>
        <a:off x="5102454" y="0"/>
        <a:ext cx="2026337" cy="715870"/>
      </dsp:txXfrm>
    </dsp:sp>
    <dsp:sp modelId="{1C2CE662-4915-475B-A2AF-ADEAB04B7D7C}">
      <dsp:nvSpPr>
        <dsp:cNvPr id="0" name=""/>
        <dsp:cNvSpPr/>
      </dsp:nvSpPr>
      <dsp:spPr>
        <a:xfrm>
          <a:off x="4419793" y="371930"/>
          <a:ext cx="4387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4FCA4AC-99BC-41D7-AD55-A17A7480219A}">
      <dsp:nvSpPr>
        <dsp:cNvPr id="0" name=""/>
        <dsp:cNvSpPr/>
      </dsp:nvSpPr>
      <dsp:spPr>
        <a:xfrm rot="5400000">
          <a:off x="2808333" y="360037"/>
          <a:ext cx="2016192" cy="2304242"/>
        </a:xfrm>
        <a:prstGeom prst="lin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60A4E3D-1AFB-4B5B-971C-2BBE5EDC5160}">
      <dsp:nvSpPr>
        <dsp:cNvPr id="0" name=""/>
        <dsp:cNvSpPr/>
      </dsp:nvSpPr>
      <dsp:spPr>
        <a:xfrm>
          <a:off x="5184575" y="2448268"/>
          <a:ext cx="1237219" cy="5205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13970" bIns="1397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b="1" kern="1200" dirty="0">
              <a:solidFill>
                <a:schemeClr val="tx1">
                  <a:lumMod val="50000"/>
                </a:schemeClr>
              </a:solidFill>
            </a:rPr>
            <a:t>Øvrig praksis</a:t>
          </a:r>
        </a:p>
      </dsp:txBody>
      <dsp:txXfrm>
        <a:off x="5184575" y="2448268"/>
        <a:ext cx="1237219" cy="520503"/>
      </dsp:txXfrm>
    </dsp:sp>
    <dsp:sp modelId="{130ACFE6-0AB0-4344-B635-C1FEAB2059A6}">
      <dsp:nvSpPr>
        <dsp:cNvPr id="0" name=""/>
        <dsp:cNvSpPr/>
      </dsp:nvSpPr>
      <dsp:spPr>
        <a:xfrm flipH="1" flipV="1">
          <a:off x="4896543" y="2985938"/>
          <a:ext cx="130981" cy="4572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42758CD-EF96-4D4F-BBEB-F3AE67DD1100}">
      <dsp:nvSpPr>
        <dsp:cNvPr id="0" name=""/>
        <dsp:cNvSpPr/>
      </dsp:nvSpPr>
      <dsp:spPr>
        <a:xfrm rot="5400000">
          <a:off x="3919623" y="2561480"/>
          <a:ext cx="816510" cy="1137329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7CBA9E-AAB0-4D28-9327-6A27036B98D3}">
      <dsp:nvSpPr>
        <dsp:cNvPr id="0" name=""/>
        <dsp:cNvSpPr/>
      </dsp:nvSpPr>
      <dsp:spPr>
        <a:xfrm>
          <a:off x="1945832" y="321966"/>
          <a:ext cx="2244921" cy="2244921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100" kern="1200" dirty="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kern="1200" dirty="0"/>
            <a:t> </a:t>
          </a:r>
          <a:r>
            <a:rPr lang="da-DK" sz="1100" b="1" kern="1200" dirty="0">
              <a:solidFill>
                <a:schemeClr val="bg2">
                  <a:lumMod val="10000"/>
                </a:schemeClr>
              </a:solidFill>
            </a:rPr>
            <a:t>Vidensgrundlag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kern="1200" dirty="0">
              <a:solidFill>
                <a:schemeClr val="bg2">
                  <a:lumMod val="10000"/>
                </a:schemeClr>
              </a:solidFill>
            </a:rPr>
            <a:t> (1) Teori og viden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kern="1200" dirty="0">
              <a:solidFill>
                <a:schemeClr val="bg2">
                  <a:lumMod val="10000"/>
                </a:schemeClr>
              </a:solidFill>
            </a:rPr>
            <a:t> (2) Virkning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100" kern="1200" dirty="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100" kern="1200" dirty="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100" kern="1200" dirty="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100" kern="1200" dirty="0"/>
        </a:p>
      </dsp:txBody>
      <dsp:txXfrm>
        <a:off x="2603354" y="979488"/>
        <a:ext cx="1587399" cy="1587399"/>
      </dsp:txXfrm>
    </dsp:sp>
    <dsp:sp modelId="{14123BF7-212A-449E-949F-0E63B9A177AD}">
      <dsp:nvSpPr>
        <dsp:cNvPr id="0" name=""/>
        <dsp:cNvSpPr/>
      </dsp:nvSpPr>
      <dsp:spPr>
        <a:xfrm rot="5400000">
          <a:off x="4307667" y="321966"/>
          <a:ext cx="2244921" cy="2244921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b="1" kern="1200" dirty="0">
              <a:solidFill>
                <a:schemeClr val="bg2">
                  <a:lumMod val="10000"/>
                </a:schemeClr>
              </a:solidFill>
            </a:rPr>
            <a:t>Koncept</a:t>
          </a:r>
          <a:r>
            <a:rPr lang="da-DK" sz="1100" b="0" kern="1200" dirty="0">
              <a:solidFill>
                <a:schemeClr val="bg2">
                  <a:lumMod val="10000"/>
                </a:schemeClr>
              </a:solidFill>
            </a:rPr>
            <a:t>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kern="1200" dirty="0">
              <a:solidFill>
                <a:schemeClr val="bg2">
                  <a:lumMod val="10000"/>
                </a:schemeClr>
              </a:solidFill>
            </a:rPr>
            <a:t>(3) Beskrivelse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kern="1200" dirty="0">
              <a:solidFill>
                <a:schemeClr val="bg2">
                  <a:lumMod val="10000"/>
                </a:schemeClr>
              </a:solidFill>
            </a:rPr>
            <a:t>(4) Mål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kern="1200" dirty="0">
              <a:solidFill>
                <a:schemeClr val="bg2">
                  <a:lumMod val="10000"/>
                </a:schemeClr>
              </a:solidFill>
            </a:rPr>
            <a:t>(5) Overførbarhed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kern="1200" dirty="0">
              <a:solidFill>
                <a:schemeClr val="bg2">
                  <a:lumMod val="10000"/>
                </a:schemeClr>
              </a:solidFill>
            </a:rPr>
            <a:t>(6) Økonomi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000" kern="1200" dirty="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000" kern="1200" dirty="0"/>
        </a:p>
      </dsp:txBody>
      <dsp:txXfrm rot="-5400000">
        <a:off x="4307667" y="979488"/>
        <a:ext cx="1587399" cy="1587399"/>
      </dsp:txXfrm>
    </dsp:sp>
    <dsp:sp modelId="{D30F68CF-7F62-4472-BE78-5C7A01388AF9}">
      <dsp:nvSpPr>
        <dsp:cNvPr id="0" name=""/>
        <dsp:cNvSpPr/>
      </dsp:nvSpPr>
      <dsp:spPr>
        <a:xfrm rot="10800000">
          <a:off x="4294445" y="2657356"/>
          <a:ext cx="2244921" cy="2244921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00" kern="1200" dirty="0"/>
            <a:t>   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00" kern="1200" dirty="0"/>
            <a:t>          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000" kern="1200" dirty="0"/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00" kern="1200" dirty="0"/>
            <a:t>¨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b="1" kern="1200" dirty="0">
              <a:solidFill>
                <a:schemeClr val="bg2">
                  <a:lumMod val="10000"/>
                </a:schemeClr>
              </a:solidFill>
            </a:rPr>
            <a:t>Udfoldelse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kern="1200" dirty="0">
              <a:solidFill>
                <a:schemeClr val="bg2">
                  <a:lumMod val="10000"/>
                </a:schemeClr>
              </a:solidFill>
            </a:rPr>
            <a:t>(7) Faglig refleksion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kern="1200" dirty="0">
              <a:solidFill>
                <a:schemeClr val="bg2">
                  <a:lumMod val="10000"/>
                </a:schemeClr>
              </a:solidFill>
            </a:rPr>
            <a:t>(8) Relationelt samarbejde                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kern="1200" dirty="0">
              <a:solidFill>
                <a:schemeClr val="bg2">
                  <a:lumMod val="10000"/>
                </a:schemeClr>
              </a:solidFill>
            </a:rPr>
            <a:t>(9) Individuel tilrettelæggelse og samspil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000" kern="1200" dirty="0"/>
        </a:p>
      </dsp:txBody>
      <dsp:txXfrm rot="10800000">
        <a:off x="4294445" y="2657356"/>
        <a:ext cx="1587399" cy="1587399"/>
      </dsp:txXfrm>
    </dsp:sp>
    <dsp:sp modelId="{0EB4ED51-0056-4AAD-8EFD-1A6CFA49C007}">
      <dsp:nvSpPr>
        <dsp:cNvPr id="0" name=""/>
        <dsp:cNvSpPr/>
      </dsp:nvSpPr>
      <dsp:spPr>
        <a:xfrm rot="16200000">
          <a:off x="1919364" y="2644133"/>
          <a:ext cx="2244921" cy="2244921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b="1" kern="1200" dirty="0">
              <a:solidFill>
                <a:schemeClr val="bg2">
                  <a:lumMod val="10000"/>
                </a:schemeClr>
              </a:solidFill>
            </a:rPr>
            <a:t>Tilpasning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kern="1200" dirty="0">
              <a:solidFill>
                <a:schemeClr val="bg2">
                  <a:lumMod val="10000"/>
                </a:schemeClr>
              </a:solidFill>
            </a:rPr>
            <a:t>(10) Monitorering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kern="1200" dirty="0">
              <a:solidFill>
                <a:schemeClr val="bg2">
                  <a:lumMod val="10000"/>
                </a:schemeClr>
              </a:solidFill>
            </a:rPr>
            <a:t>(11) Opfølgning</a:t>
          </a:r>
        </a:p>
      </dsp:txBody>
      <dsp:txXfrm rot="5400000">
        <a:off x="2576886" y="2644133"/>
        <a:ext cx="1587399" cy="1587399"/>
      </dsp:txXfrm>
    </dsp:sp>
    <dsp:sp modelId="{3E38CEAE-6222-41EC-859F-F653D4A68677}">
      <dsp:nvSpPr>
        <dsp:cNvPr id="0" name=""/>
        <dsp:cNvSpPr/>
      </dsp:nvSpPr>
      <dsp:spPr>
        <a:xfrm>
          <a:off x="3788916" y="2205032"/>
          <a:ext cx="775094" cy="673994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1287DDDF-1E0C-4B14-A796-6F737A966BC2}">
      <dsp:nvSpPr>
        <dsp:cNvPr id="0" name=""/>
        <dsp:cNvSpPr/>
      </dsp:nvSpPr>
      <dsp:spPr>
        <a:xfrm rot="10800000">
          <a:off x="3788916" y="2452651"/>
          <a:ext cx="775094" cy="538501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7F918-3181-4FE6-A243-914BA1F4135E}">
      <dsp:nvSpPr>
        <dsp:cNvPr id="0" name=""/>
        <dsp:cNvSpPr/>
      </dsp:nvSpPr>
      <dsp:spPr>
        <a:xfrm>
          <a:off x="4297" y="916620"/>
          <a:ext cx="1954088" cy="16054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/>
            <a:t>Spørgsmålene i målingsredskabet vægtes for hvert element </a:t>
          </a:r>
        </a:p>
      </dsp:txBody>
      <dsp:txXfrm>
        <a:off x="4297" y="916620"/>
        <a:ext cx="1954088" cy="1070278"/>
      </dsp:txXfrm>
    </dsp:sp>
    <dsp:sp modelId="{BC979CCE-5D50-4A4D-AEA1-79AF2B2CA516}">
      <dsp:nvSpPr>
        <dsp:cNvPr id="0" name=""/>
        <dsp:cNvSpPr/>
      </dsp:nvSpPr>
      <dsp:spPr>
        <a:xfrm>
          <a:off x="0" y="1828583"/>
          <a:ext cx="1954088" cy="1245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200" kern="1200" dirty="0"/>
            <a:t>Antagelser om hvor stor betydning det enkelte spørgsmål har</a:t>
          </a:r>
        </a:p>
      </dsp:txBody>
      <dsp:txXfrm>
        <a:off x="36476" y="1865059"/>
        <a:ext cx="1881136" cy="1172423"/>
      </dsp:txXfrm>
    </dsp:sp>
    <dsp:sp modelId="{90C44100-633E-404D-B829-B8A9E5E47B85}">
      <dsp:nvSpPr>
        <dsp:cNvPr id="0" name=""/>
        <dsp:cNvSpPr/>
      </dsp:nvSpPr>
      <dsp:spPr>
        <a:xfrm>
          <a:off x="2254619" y="1208503"/>
          <a:ext cx="628013" cy="4865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000" kern="1200"/>
        </a:p>
      </dsp:txBody>
      <dsp:txXfrm>
        <a:off x="2254619" y="1305805"/>
        <a:ext cx="482060" cy="291907"/>
      </dsp:txXfrm>
    </dsp:sp>
    <dsp:sp modelId="{D31A1180-11F0-4BE0-B8CA-76C27E36C7BD}">
      <dsp:nvSpPr>
        <dsp:cNvPr id="0" name=""/>
        <dsp:cNvSpPr/>
      </dsp:nvSpPr>
      <dsp:spPr>
        <a:xfrm>
          <a:off x="3143317" y="916620"/>
          <a:ext cx="1954088" cy="16054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/>
            <a:t>Score for hvert enkelt af de 11 elementer </a:t>
          </a:r>
        </a:p>
      </dsp:txBody>
      <dsp:txXfrm>
        <a:off x="3143317" y="916620"/>
        <a:ext cx="1954088" cy="1070278"/>
      </dsp:txXfrm>
    </dsp:sp>
    <dsp:sp modelId="{CEBE41E1-935C-4C10-9F2C-7EAE681B8D3C}">
      <dsp:nvSpPr>
        <dsp:cNvPr id="0" name=""/>
        <dsp:cNvSpPr/>
      </dsp:nvSpPr>
      <dsp:spPr>
        <a:xfrm>
          <a:off x="3543553" y="1870452"/>
          <a:ext cx="1954088" cy="1245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200" kern="1200" dirty="0"/>
            <a:t>Max. 1 point pr. element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200" kern="1200" dirty="0"/>
            <a:t>Pointmuligheder:</a:t>
          </a:r>
          <a:br>
            <a:rPr lang="da-DK" sz="1200" kern="1200" dirty="0"/>
          </a:br>
          <a:r>
            <a:rPr lang="da-DK" sz="1200" kern="1200" dirty="0"/>
            <a:t>	0; 0,25 og 0,5</a:t>
          </a:r>
        </a:p>
      </dsp:txBody>
      <dsp:txXfrm>
        <a:off x="3580029" y="1906928"/>
        <a:ext cx="1881136" cy="1172423"/>
      </dsp:txXfrm>
    </dsp:sp>
    <dsp:sp modelId="{C7080422-4E6E-4A9E-A013-A3CD1A81F435}">
      <dsp:nvSpPr>
        <dsp:cNvPr id="0" name=""/>
        <dsp:cNvSpPr/>
      </dsp:nvSpPr>
      <dsp:spPr>
        <a:xfrm>
          <a:off x="5393639" y="1208503"/>
          <a:ext cx="628013" cy="4865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000" kern="1200"/>
        </a:p>
      </dsp:txBody>
      <dsp:txXfrm>
        <a:off x="5393639" y="1305805"/>
        <a:ext cx="482060" cy="291907"/>
      </dsp:txXfrm>
    </dsp:sp>
    <dsp:sp modelId="{5149A767-EF04-4F4B-8BC1-E732F3AD99EB}">
      <dsp:nvSpPr>
        <dsp:cNvPr id="0" name=""/>
        <dsp:cNvSpPr/>
      </dsp:nvSpPr>
      <dsp:spPr>
        <a:xfrm>
          <a:off x="6282338" y="916620"/>
          <a:ext cx="1954088" cy="16054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/>
            <a:t>Samlet score for hvor ‘lovende’ praksis er </a:t>
          </a:r>
        </a:p>
      </dsp:txBody>
      <dsp:txXfrm>
        <a:off x="6282338" y="916620"/>
        <a:ext cx="1954088" cy="1070278"/>
      </dsp:txXfrm>
    </dsp:sp>
    <dsp:sp modelId="{74885CDD-6AB5-4AED-A059-E99484FDCCB0}">
      <dsp:nvSpPr>
        <dsp:cNvPr id="0" name=""/>
        <dsp:cNvSpPr/>
      </dsp:nvSpPr>
      <dsp:spPr>
        <a:xfrm>
          <a:off x="6682573" y="1870452"/>
          <a:ext cx="1954088" cy="1245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200" kern="1200" dirty="0"/>
            <a:t>1:1 vægtning af elementer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200" kern="1200" dirty="0"/>
            <a:t>Summering af score for hvert element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200" kern="1200" dirty="0"/>
            <a:t>Max 11 point for en praksis</a:t>
          </a:r>
        </a:p>
      </dsp:txBody>
      <dsp:txXfrm>
        <a:off x="6719049" y="1906928"/>
        <a:ext cx="1881136" cy="11724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 altLang="da-DK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514" y="0"/>
            <a:ext cx="2949099" cy="49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a-DK" altLang="da-DK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6895"/>
            <a:ext cx="2949099" cy="49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 altLang="da-DK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514" y="9446895"/>
            <a:ext cx="2949099" cy="49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25547DE-A512-433E-9FE0-50D3F54A9B8F}" type="slidenum">
              <a:rPr lang="da-DK" altLang="da-DK"/>
              <a:pPr/>
              <a:t>‹#›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266295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 altLang="da-DK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514" y="0"/>
            <a:ext cx="2949099" cy="49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a-DK" altLang="da-DK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415" y="4723448"/>
            <a:ext cx="4990783" cy="447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Click to edit Master text styles</a:t>
            </a:r>
          </a:p>
          <a:p>
            <a:pPr lvl="1"/>
            <a:r>
              <a:rPr lang="da-DK" altLang="da-DK"/>
              <a:t>Second level</a:t>
            </a:r>
          </a:p>
          <a:p>
            <a:pPr lvl="2"/>
            <a:r>
              <a:rPr lang="da-DK" altLang="da-DK"/>
              <a:t>Third level</a:t>
            </a:r>
          </a:p>
          <a:p>
            <a:pPr lvl="3"/>
            <a:r>
              <a:rPr lang="da-DK" altLang="da-DK"/>
              <a:t>Fourth level</a:t>
            </a:r>
          </a:p>
          <a:p>
            <a:pPr lvl="4"/>
            <a:r>
              <a:rPr lang="da-DK" altLang="da-DK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6895"/>
            <a:ext cx="2949099" cy="49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 altLang="da-DK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514" y="9446895"/>
            <a:ext cx="2949099" cy="49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C6C81F3-AB91-4DE6-826C-44EBA8399639}" type="slidenum">
              <a:rPr lang="da-DK" altLang="da-DK"/>
              <a:pPr/>
              <a:t>‹#›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97413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Tak indbydelse.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Håber okay DK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Præsentation</a:t>
            </a:r>
            <a:r>
              <a:rPr lang="da-DK" baseline="0" dirty="0"/>
              <a:t> af mig.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baseline="0" dirty="0"/>
              <a:t>Projektet lavet for den danske Socialstyrelse i 2016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baseline="0" dirty="0"/>
              <a:t>Redskabet blevet udbredt – socialområde/beskæftigelsesområdet i DK.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C81F3-AB91-4DE6-826C-44EBA8399639}" type="slidenum">
              <a:rPr lang="da-DK" altLang="da-DK" smtClean="0"/>
              <a:pPr/>
              <a:t>1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634950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C81F3-AB91-4DE6-826C-44EBA8399639}" type="slidenum">
              <a:rPr lang="da-DK" altLang="da-DK" smtClean="0"/>
              <a:pPr/>
              <a:t>10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967611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a-DK" baseline="0" dirty="0">
                <a:ea typeface="ＭＳ Ｐゴシック" pitchFamily="34" charset="-128"/>
                <a:cs typeface="Geneva" pitchFamily="1" charset="0"/>
              </a:rPr>
              <a:t>Praksis: det </a:t>
            </a:r>
            <a:r>
              <a:rPr lang="da-DK" b="1" baseline="0" dirty="0">
                <a:ea typeface="ＭＳ Ｐゴシック" pitchFamily="34" charset="-128"/>
                <a:cs typeface="Geneva" pitchFamily="1" charset="0"/>
              </a:rPr>
              <a:t>man gør</a:t>
            </a:r>
            <a:r>
              <a:rPr lang="da-DK" baseline="0" dirty="0">
                <a:ea typeface="ＭＳ Ｐゴシック" pitchFamily="34" charset="-128"/>
                <a:cs typeface="Geneva" pitchFamily="1" charset="0"/>
              </a:rPr>
              <a:t>, når man leverer en indsats: Det faglige arbejde omkring leveringen. </a:t>
            </a:r>
          </a:p>
          <a:p>
            <a:endParaRPr lang="da-DK" baseline="0" dirty="0">
              <a:ea typeface="ＭＳ Ｐゴシック" pitchFamily="34" charset="-128"/>
              <a:cs typeface="Geneva" pitchFamily="1" charset="0"/>
            </a:endParaRPr>
          </a:p>
          <a:p>
            <a:r>
              <a:rPr lang="da-DK" baseline="0" dirty="0">
                <a:ea typeface="ＭＳ Ｐゴシック" pitchFamily="34" charset="-128"/>
                <a:cs typeface="Geneva" pitchFamily="1" charset="0"/>
              </a:rPr>
              <a:t>Praksis har et </a:t>
            </a:r>
            <a:r>
              <a:rPr lang="da-DK" b="1" baseline="0" dirty="0">
                <a:ea typeface="ＭＳ Ｐゴシック" pitchFamily="34" charset="-128"/>
                <a:cs typeface="Geneva" pitchFamily="1" charset="0"/>
              </a:rPr>
              <a:t>borgerrettet sigte </a:t>
            </a:r>
            <a:r>
              <a:rPr lang="da-DK" baseline="0" dirty="0">
                <a:ea typeface="ＭＳ Ｐゴシック" pitchFamily="34" charset="-128"/>
                <a:cs typeface="Geneva" pitchFamily="1" charset="0"/>
              </a:rPr>
              <a:t>på behandling/forandring for en borger. </a:t>
            </a:r>
          </a:p>
          <a:p>
            <a:endParaRPr lang="da-DK" baseline="0" dirty="0">
              <a:ea typeface="ＭＳ Ｐゴシック" pitchFamily="34" charset="-128"/>
              <a:cs typeface="Geneva" pitchFamily="1" charset="0"/>
            </a:endParaRPr>
          </a:p>
        </p:txBody>
      </p:sp>
      <p:sp>
        <p:nvSpPr>
          <p:cNvPr id="19460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CF71A-B2B2-49AA-8B49-3927727C59D9}" type="slidenum">
              <a:rPr lang="da-DK"/>
              <a:pPr/>
              <a:t>11</a:t>
            </a:fld>
            <a:endParaRPr lang="da-DK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 baseline="0" dirty="0">
              <a:ea typeface="ＭＳ Ｐゴシック" pitchFamily="34" charset="-128"/>
              <a:cs typeface="Geneva" pitchFamily="1" charset="0"/>
            </a:endParaRPr>
          </a:p>
          <a:p>
            <a:endParaRPr lang="da-DK" baseline="0" dirty="0">
              <a:ea typeface="ＭＳ Ｐゴシック" pitchFamily="34" charset="-128"/>
              <a:cs typeface="Geneva" pitchFamily="1" charset="0"/>
            </a:endParaRPr>
          </a:p>
          <a:p>
            <a:endParaRPr lang="da-DK" baseline="0" dirty="0">
              <a:ea typeface="ＭＳ Ｐゴシック" pitchFamily="34" charset="-128"/>
              <a:cs typeface="Geneva" pitchFamily="1" charset="0"/>
            </a:endParaRPr>
          </a:p>
        </p:txBody>
      </p:sp>
      <p:sp>
        <p:nvSpPr>
          <p:cNvPr id="19460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CF71A-B2B2-49AA-8B49-3927727C59D9}" type="slidenum">
              <a:rPr lang="da-DK"/>
              <a:pPr/>
              <a:t>12</a:t>
            </a:fld>
            <a:endParaRPr lang="da-DK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3" name="Google Shape;213;p11:notes"/>
          <p:cNvSpPr txBox="1">
            <a:spLocks noGrp="1"/>
          </p:cNvSpPr>
          <p:nvPr>
            <p:ph type="body" idx="1"/>
          </p:nvPr>
        </p:nvSpPr>
        <p:spPr>
          <a:xfrm>
            <a:off x="907415" y="4723448"/>
            <a:ext cx="4990783" cy="447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1:notes"/>
          <p:cNvSpPr txBox="1">
            <a:spLocks noGrp="1"/>
          </p:cNvSpPr>
          <p:nvPr>
            <p:ph type="sldNum" idx="12"/>
          </p:nvPr>
        </p:nvSpPr>
        <p:spPr>
          <a:xfrm>
            <a:off x="3856514" y="9446895"/>
            <a:ext cx="2949099" cy="497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0973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defTabSz="457162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da-DK" sz="1200" b="0" baseline="0" dirty="0"/>
              <a:t>Afgørende for projektet at skabe en </a:t>
            </a:r>
            <a:r>
              <a:rPr lang="da-DK" sz="1200" b="1" baseline="0" dirty="0"/>
              <a:t>h</a:t>
            </a:r>
            <a:r>
              <a:rPr lang="da-DK" sz="1200" b="1" dirty="0"/>
              <a:t>øj grad af konsensus</a:t>
            </a:r>
            <a:r>
              <a:rPr lang="da-DK" sz="1200" b="1" baseline="0" dirty="0"/>
              <a:t> omkring </a:t>
            </a:r>
          </a:p>
          <a:p>
            <a:pPr marL="171450" indent="-171450" defTabSz="457162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da-DK" sz="1200" b="0" baseline="0" dirty="0"/>
              <a:t>Hele processen har således involveret en </a:t>
            </a:r>
            <a:r>
              <a:rPr lang="da-DK" sz="1200" b="1" baseline="0" dirty="0"/>
              <a:t>o</a:t>
            </a:r>
            <a:r>
              <a:rPr lang="da-DK" sz="1200" b="1" dirty="0"/>
              <a:t>mfattende inddragelse </a:t>
            </a:r>
            <a:r>
              <a:rPr lang="da-DK" sz="1200" b="0" dirty="0"/>
              <a:t>af både praktikere, interessenter og eksperter</a:t>
            </a:r>
            <a:r>
              <a:rPr lang="da-DK" sz="1200" b="0" baseline="0" dirty="0"/>
              <a:t> – og selvfølgelig </a:t>
            </a:r>
            <a:r>
              <a:rPr lang="da-DK" sz="1200" b="1" baseline="0" dirty="0"/>
              <a:t>dansk og international forskning og litteratur om emnet</a:t>
            </a:r>
            <a:r>
              <a:rPr lang="da-DK" sz="1200" b="0" baseline="0" dirty="0"/>
              <a:t>.</a:t>
            </a:r>
          </a:p>
          <a:p>
            <a:pPr marL="171450" marR="0" indent="-171450" algn="l" defTabSz="457162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200" b="0" baseline="0" dirty="0"/>
              <a:t>Også inddraget </a:t>
            </a:r>
            <a:r>
              <a:rPr lang="da-DK" sz="1200" b="1" baseline="0" dirty="0"/>
              <a:t>eksisterende standarder </a:t>
            </a:r>
          </a:p>
          <a:p>
            <a:pPr marL="171450" marR="0" indent="-171450" algn="l" defTabSz="457162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200" b="0" baseline="0" dirty="0"/>
              <a:t>Formålet hermed er</a:t>
            </a:r>
            <a:r>
              <a:rPr lang="da-DK" sz="1200" b="0" dirty="0"/>
              <a:t> at</a:t>
            </a:r>
            <a:r>
              <a:rPr lang="da-DK" sz="1200" b="0" baseline="0" dirty="0"/>
              <a:t> sikre </a:t>
            </a:r>
            <a:r>
              <a:rPr lang="da-DK" sz="1200" b="1" baseline="0" dirty="0">
                <a:solidFill>
                  <a:srgbClr val="FF0000"/>
                </a:solidFill>
              </a:rPr>
              <a:t>forståelighed </a:t>
            </a:r>
            <a:r>
              <a:rPr lang="da-DK" sz="1200" b="0" baseline="0" dirty="0">
                <a:solidFill>
                  <a:srgbClr val="FF0000"/>
                </a:solidFill>
              </a:rPr>
              <a:t>og</a:t>
            </a:r>
            <a:r>
              <a:rPr lang="da-DK" sz="1200" b="1" baseline="0" dirty="0">
                <a:solidFill>
                  <a:srgbClr val="FF0000"/>
                </a:solidFill>
              </a:rPr>
              <a:t> g</a:t>
            </a:r>
            <a:r>
              <a:rPr lang="da-DK" sz="1200" b="1" dirty="0">
                <a:solidFill>
                  <a:srgbClr val="FF0000"/>
                </a:solidFill>
              </a:rPr>
              <a:t>enkendelighed, faglig tyngde,</a:t>
            </a:r>
            <a:r>
              <a:rPr lang="da-DK" sz="1200" b="1" baseline="0" dirty="0">
                <a:solidFill>
                  <a:srgbClr val="FF0000"/>
                </a:solidFill>
              </a:rPr>
              <a:t> </a:t>
            </a:r>
            <a:r>
              <a:rPr lang="da-DK" sz="1200" b="1" dirty="0">
                <a:solidFill>
                  <a:srgbClr val="FF0000"/>
                </a:solidFill>
              </a:rPr>
              <a:t>opbakning</a:t>
            </a:r>
            <a:r>
              <a:rPr lang="da-DK" sz="1200" b="1" baseline="0" dirty="0">
                <a:solidFill>
                  <a:srgbClr val="FF0000"/>
                </a:solidFill>
              </a:rPr>
              <a:t> </a:t>
            </a:r>
            <a:r>
              <a:rPr lang="da-DK" sz="1200" b="0" baseline="0" dirty="0">
                <a:solidFill>
                  <a:srgbClr val="FF0000"/>
                </a:solidFill>
              </a:rPr>
              <a:t>og</a:t>
            </a:r>
            <a:r>
              <a:rPr lang="da-DK" sz="1200" b="1" dirty="0">
                <a:solidFill>
                  <a:srgbClr val="FF0000"/>
                </a:solidFill>
              </a:rPr>
              <a:t> anvendelighed </a:t>
            </a:r>
            <a:r>
              <a:rPr lang="da-DK" sz="1200" b="0" dirty="0"/>
              <a:t>– bredt hos aktørerne på det sociale område.</a:t>
            </a:r>
            <a:r>
              <a:rPr lang="da-DK" sz="1200" dirty="0"/>
              <a:t> </a:t>
            </a:r>
          </a:p>
          <a:p>
            <a:pPr>
              <a:spcBef>
                <a:spcPts val="0"/>
              </a:spcBef>
            </a:pPr>
            <a:endParaRPr lang="da-DK" sz="1200" b="1" dirty="0">
              <a:ea typeface="ＭＳ Ｐゴシック" pitchFamily="34" charset="-128"/>
              <a:cs typeface="Geneva" pitchFamily="1" charset="0"/>
            </a:endParaRPr>
          </a:p>
          <a:p>
            <a:pPr>
              <a:spcBef>
                <a:spcPts val="0"/>
              </a:spcBef>
            </a:pPr>
            <a:r>
              <a:rPr lang="da-DK" sz="1200" b="1" dirty="0">
                <a:ea typeface="ＭＳ Ｐゴシック" pitchFamily="34" charset="-128"/>
                <a:cs typeface="Geneva" pitchFamily="1" charset="0"/>
              </a:rPr>
              <a:t>Major take aways: </a:t>
            </a:r>
          </a:p>
          <a:p>
            <a:r>
              <a:rPr lang="da-DK" dirty="0"/>
              <a:t>Lovende praksis afspejler hvad der er </a:t>
            </a:r>
            <a:r>
              <a:rPr lang="da-DK" i="1" dirty="0"/>
              <a:t>konsensus om </a:t>
            </a:r>
            <a:r>
              <a:rPr lang="da-DK" dirty="0"/>
              <a:t> vil bidrage til effekten – ikke at der er effekt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7E7FF8-016B-40C5-96C0-A96389FB5CF4}" type="slidenum">
              <a:rPr lang="da-DK" altLang="da-DK" smtClean="0"/>
              <a:pPr>
                <a:defRPr/>
              </a:pPr>
              <a:t>14</a:t>
            </a:fld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5834030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aseline="0" dirty="0"/>
              <a:t>Lovende Praksis’ elementer kan opdeles i fire hovedkategorier som er indbyrdes forbundne og udgør en retningsangivende struktur for lovende praksis. Dvs. elementer under VIDENSGRUNDLAG ligger til grund for elementerne i KONCEPT osv. </a:t>
            </a:r>
          </a:p>
          <a:p>
            <a:endParaRPr lang="da-DK" baseline="0" dirty="0"/>
          </a:p>
          <a:p>
            <a:endParaRPr lang="da-DK" baseline="0" dirty="0"/>
          </a:p>
          <a:p>
            <a:r>
              <a:rPr lang="da-DK" sz="1400" b="1" i="1" baseline="0" dirty="0" err="1"/>
              <a:t>Vidensgrundlag</a:t>
            </a:r>
            <a:r>
              <a:rPr lang="da-DK" sz="1400" b="1" i="1" baseline="0" dirty="0"/>
              <a:t>: </a:t>
            </a:r>
            <a:r>
              <a:rPr lang="da-DK" b="0" i="0" baseline="0" dirty="0"/>
              <a:t>Omhandler hvordan praksis bygger på teori og viden fra forskning og eksperter samt erfaringer fra egne og andres indsatser – herunder også </a:t>
            </a:r>
            <a:r>
              <a:rPr lang="da-DK" b="1" i="0" baseline="0" dirty="0"/>
              <a:t>hvad man ved om virkningen.</a:t>
            </a:r>
          </a:p>
          <a:p>
            <a:endParaRPr lang="da-DK" b="1" i="1" baseline="0" dirty="0"/>
          </a:p>
          <a:p>
            <a:r>
              <a:rPr lang="da-DK" sz="1400" b="1" i="1" baseline="0" dirty="0"/>
              <a:t>Koncept</a:t>
            </a:r>
            <a:r>
              <a:rPr lang="da-DK" sz="1400" i="1" baseline="0" dirty="0"/>
              <a:t>: </a:t>
            </a:r>
            <a:r>
              <a:rPr lang="da-DK" i="0" baseline="0" dirty="0"/>
              <a:t>Omhandler udformningen af praksis dvs. </a:t>
            </a:r>
            <a:r>
              <a:rPr lang="da-DK" b="1" i="0" baseline="0" dirty="0">
                <a:solidFill>
                  <a:schemeClr val="tx2"/>
                </a:solidFill>
              </a:rPr>
              <a:t>den måde praksis er funderet og forankret på. </a:t>
            </a:r>
          </a:p>
          <a:p>
            <a:endParaRPr lang="da-DK" i="0" baseline="0" dirty="0"/>
          </a:p>
          <a:p>
            <a:r>
              <a:rPr lang="da-DK" b="1" i="1" baseline="0" dirty="0"/>
              <a:t>Udfoldelse</a:t>
            </a:r>
            <a:r>
              <a:rPr lang="da-DK" i="1" baseline="0" dirty="0"/>
              <a:t>: </a:t>
            </a:r>
            <a:r>
              <a:rPr lang="da-DK" i="0" baseline="0" dirty="0"/>
              <a:t>Konkrete elementer der omhandler </a:t>
            </a:r>
            <a:r>
              <a:rPr lang="da-DK" b="1" i="0" baseline="0" dirty="0"/>
              <a:t>fagligheden og de fagprofesionelle kompetencer </a:t>
            </a:r>
            <a:r>
              <a:rPr lang="da-DK" i="0" baseline="0" dirty="0"/>
              <a:t>og den fagprofesionelle dømmekraft som understøttes og bringes i spil af praksis. </a:t>
            </a:r>
          </a:p>
          <a:p>
            <a:endParaRPr lang="da-DK" i="1" baseline="0" dirty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b="1" i="1" baseline="0" dirty="0"/>
              <a:t>Tilpasning</a:t>
            </a:r>
            <a:r>
              <a:rPr lang="da-DK" i="1" baseline="0" dirty="0"/>
              <a:t>: </a:t>
            </a:r>
            <a:r>
              <a:rPr lang="da-DK" i="0" baseline="0" dirty="0"/>
              <a:t>Konkrete elementer der løbende medvirker til at sikre</a:t>
            </a:r>
            <a:r>
              <a:rPr lang="da-DK" b="1" i="0" baseline="0" dirty="0"/>
              <a:t> løbende vurdering og tilpasning af praksis, </a:t>
            </a:r>
            <a:r>
              <a:rPr lang="da-DK" i="0" baseline="0" dirty="0"/>
              <a:t>således at praksis vedbliver med at være virksom ift. målgruppen.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a-DK" i="0" baseline="0" dirty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a-DK" i="0" baseline="0" dirty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a-DK" i="0" baseline="0" dirty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a-DK" i="0" baseline="0" dirty="0"/>
          </a:p>
          <a:p>
            <a:endParaRPr lang="da-DK" i="1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7E7FF8-016B-40C5-96C0-A96389FB5CF4}" type="slidenum">
              <a:rPr lang="da-DK" altLang="da-DK" smtClean="0"/>
              <a:pPr>
                <a:defRPr/>
              </a:pPr>
              <a:t>15</a:t>
            </a:fld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5863423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38" name="Google Shape;238;p13:notes"/>
          <p:cNvSpPr txBox="1">
            <a:spLocks noGrp="1"/>
          </p:cNvSpPr>
          <p:nvPr>
            <p:ph type="body" idx="1"/>
          </p:nvPr>
        </p:nvSpPr>
        <p:spPr>
          <a:xfrm>
            <a:off x="907415" y="4723448"/>
            <a:ext cx="4990783" cy="447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None/>
            </a:pPr>
            <a:r>
              <a:rPr lang="da-DK" dirty="0"/>
              <a:t>VIDENSGRUNDLAG</a:t>
            </a:r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None/>
            </a:pPr>
            <a:endParaRPr lang="da-DK" dirty="0"/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da-DK" dirty="0"/>
              <a:t>Ved</a:t>
            </a:r>
            <a:r>
              <a:rPr lang="da-DK" baseline="0" dirty="0"/>
              <a:t> HVORFOR det virker</a:t>
            </a:r>
            <a:endParaRPr lang="da-DK" dirty="0"/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da-DK" dirty="0"/>
              <a:t>Praksis er støttet af teori(er) eller forventninger,</a:t>
            </a:r>
            <a:r>
              <a:rPr lang="da-DK" baseline="0" dirty="0"/>
              <a:t> der forklarer den mekanisme hvorved praksis forventes at virke overfor målgruppen. </a:t>
            </a:r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da-DK" baseline="0" dirty="0"/>
              <a:t>Giver et fælles sprog/kultur og faglig retning at arbejde ud fra. </a:t>
            </a:r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da-DK" baseline="0" dirty="0"/>
              <a:t>Programteori for praksis </a:t>
            </a:r>
          </a:p>
        </p:txBody>
      </p:sp>
      <p:sp>
        <p:nvSpPr>
          <p:cNvPr id="239" name="Google Shape;239;p13:notes"/>
          <p:cNvSpPr txBox="1">
            <a:spLocks noGrp="1"/>
          </p:cNvSpPr>
          <p:nvPr>
            <p:ph type="sldNum" idx="12"/>
          </p:nvPr>
        </p:nvSpPr>
        <p:spPr>
          <a:xfrm>
            <a:off x="3856514" y="9446895"/>
            <a:ext cx="2949099" cy="497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19923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6" name="Google Shape;246;p14:notes"/>
          <p:cNvSpPr txBox="1">
            <a:spLocks noGrp="1"/>
          </p:cNvSpPr>
          <p:nvPr>
            <p:ph type="body" idx="1"/>
          </p:nvPr>
        </p:nvSpPr>
        <p:spPr>
          <a:xfrm>
            <a:off x="907415" y="4723448"/>
            <a:ext cx="4990783" cy="447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VIDENSGRUNDLAG</a:t>
            </a:r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None/>
            </a:pPr>
            <a:endParaRPr lang="da-DK" dirty="0"/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da-DK" dirty="0"/>
              <a:t>Er der data på, at praksis er virksom i forhold til målet for praksis? </a:t>
            </a:r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da-DK" dirty="0"/>
              <a:t>Hvordan ved vi, at praksis virker?</a:t>
            </a:r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da-DK" dirty="0"/>
              <a:t>Kvalitet er forbundet med virkning.</a:t>
            </a:r>
          </a:p>
        </p:txBody>
      </p:sp>
      <p:sp>
        <p:nvSpPr>
          <p:cNvPr id="247" name="Google Shape;247;p14:notes"/>
          <p:cNvSpPr txBox="1">
            <a:spLocks noGrp="1"/>
          </p:cNvSpPr>
          <p:nvPr>
            <p:ph type="sldNum" idx="12"/>
          </p:nvPr>
        </p:nvSpPr>
        <p:spPr>
          <a:xfrm>
            <a:off x="3856514" y="9446895"/>
            <a:ext cx="2949099" cy="497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17434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54" name="Google Shape;254;p15:notes"/>
          <p:cNvSpPr txBox="1">
            <a:spLocks noGrp="1"/>
          </p:cNvSpPr>
          <p:nvPr>
            <p:ph type="body" idx="1"/>
          </p:nvPr>
        </p:nvSpPr>
        <p:spPr>
          <a:xfrm>
            <a:off x="907415" y="4723448"/>
            <a:ext cx="4990783" cy="447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None/>
            </a:pPr>
            <a:r>
              <a:rPr lang="da-DK" dirty="0"/>
              <a:t>KONCEPT</a:t>
            </a:r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None/>
            </a:pPr>
            <a:endParaRPr lang="da-DK" dirty="0"/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da-DK" dirty="0"/>
              <a:t>Hvem er målgruppen</a:t>
            </a:r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da-DK" dirty="0"/>
              <a:t>Hvilke personale kompetencer forudsættes</a:t>
            </a:r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da-DK" dirty="0"/>
              <a:t>Hvilken metode benyttes – hvorfor? Vurdere </a:t>
            </a:r>
            <a:r>
              <a:rPr lang="da-DK" dirty="0" err="1"/>
              <a:t>vidensgrundlaget</a:t>
            </a:r>
            <a:r>
              <a:rPr lang="da-DK" dirty="0"/>
              <a:t>  (problem – løsning)</a:t>
            </a:r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da-DK" dirty="0"/>
              <a:t>Plan:</a:t>
            </a:r>
            <a:r>
              <a:rPr lang="da-DK" baseline="0" dirty="0"/>
              <a:t> hvordan og med hvilke midler skal målet nås?</a:t>
            </a:r>
            <a:endParaRPr dirty="0"/>
          </a:p>
        </p:txBody>
      </p:sp>
      <p:sp>
        <p:nvSpPr>
          <p:cNvPr id="255" name="Google Shape;255;p15:notes"/>
          <p:cNvSpPr txBox="1">
            <a:spLocks noGrp="1"/>
          </p:cNvSpPr>
          <p:nvPr>
            <p:ph type="sldNum" idx="12"/>
          </p:nvPr>
        </p:nvSpPr>
        <p:spPr>
          <a:xfrm>
            <a:off x="3856514" y="9446895"/>
            <a:ext cx="2949099" cy="497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22332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62" name="Google Shape;262;p16:notes"/>
          <p:cNvSpPr txBox="1">
            <a:spLocks noGrp="1"/>
          </p:cNvSpPr>
          <p:nvPr>
            <p:ph type="body" idx="1"/>
          </p:nvPr>
        </p:nvSpPr>
        <p:spPr>
          <a:xfrm>
            <a:off x="907415" y="4723448"/>
            <a:ext cx="4990783" cy="447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KONCEPT</a:t>
            </a:r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None/>
            </a:pPr>
            <a:endParaRPr lang="da-DK" dirty="0"/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da-DK" dirty="0"/>
              <a:t>Hvad</a:t>
            </a:r>
            <a:r>
              <a:rPr lang="da-DK" baseline="0" dirty="0"/>
              <a:t> er målsætningen med praksis?</a:t>
            </a:r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da-DK" baseline="0" dirty="0"/>
              <a:t>Hvad skal indfries?</a:t>
            </a:r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da-DK" baseline="0" dirty="0"/>
              <a:t>Hvornår?</a:t>
            </a:r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da-DK" baseline="0" dirty="0"/>
              <a:t>Hvordan?</a:t>
            </a:r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da-DK" baseline="0" dirty="0"/>
              <a:t>Af hvem?</a:t>
            </a:r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endParaRPr lang="da-DK" baseline="0" dirty="0"/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da-DK" baseline="0" dirty="0"/>
              <a:t>Mål skal være borgerrettede og forpligtigende</a:t>
            </a:r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da-DK" baseline="0" dirty="0"/>
              <a:t>Mål skal være eksplicitte og realiserbare og målbare.</a:t>
            </a:r>
            <a:endParaRPr dirty="0"/>
          </a:p>
        </p:txBody>
      </p:sp>
      <p:sp>
        <p:nvSpPr>
          <p:cNvPr id="263" name="Google Shape;263;p16:notes"/>
          <p:cNvSpPr txBox="1">
            <a:spLocks noGrp="1"/>
          </p:cNvSpPr>
          <p:nvPr>
            <p:ph type="sldNum" idx="12"/>
          </p:nvPr>
        </p:nvSpPr>
        <p:spPr>
          <a:xfrm>
            <a:off x="3856514" y="9446895"/>
            <a:ext cx="2949099" cy="497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6021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C81F3-AB91-4DE6-826C-44EBA8399639}" type="slidenum">
              <a:rPr lang="da-DK" altLang="da-DK" smtClean="0"/>
              <a:pPr/>
              <a:t>2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6189221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70" name="Google Shape;270;p17:notes"/>
          <p:cNvSpPr txBox="1">
            <a:spLocks noGrp="1"/>
          </p:cNvSpPr>
          <p:nvPr>
            <p:ph type="body" idx="1"/>
          </p:nvPr>
        </p:nvSpPr>
        <p:spPr>
          <a:xfrm>
            <a:off x="907415" y="4723448"/>
            <a:ext cx="4990783" cy="447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KONCEPT</a:t>
            </a:r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None/>
            </a:pPr>
            <a:endParaRPr lang="da-DK" dirty="0"/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da-DK" dirty="0"/>
              <a:t>Praksis</a:t>
            </a:r>
            <a:r>
              <a:rPr lang="da-DK" baseline="0" dirty="0"/>
              <a:t> er overfør bar på tværs af tilbud med samme målgruppe.</a:t>
            </a:r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da-DK" baseline="0" dirty="0"/>
              <a:t>Praksis kan gentages og gøres systematisk på tværs af medarbejdere</a:t>
            </a:r>
          </a:p>
          <a:p>
            <a:pPr marL="628650" marR="0" lvl="1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  <a:tabLst/>
              <a:defRPr/>
            </a:pPr>
            <a:r>
              <a:rPr lang="da-DK" dirty="0"/>
              <a:t>Tydelighed i redskaber/metoder</a:t>
            </a:r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None/>
            </a:pPr>
            <a:endParaRPr dirty="0"/>
          </a:p>
        </p:txBody>
      </p:sp>
      <p:sp>
        <p:nvSpPr>
          <p:cNvPr id="271" name="Google Shape;271;p17:notes"/>
          <p:cNvSpPr txBox="1">
            <a:spLocks noGrp="1"/>
          </p:cNvSpPr>
          <p:nvPr>
            <p:ph type="sldNum" idx="12"/>
          </p:nvPr>
        </p:nvSpPr>
        <p:spPr>
          <a:xfrm>
            <a:off x="3856514" y="9446895"/>
            <a:ext cx="2949099" cy="497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50615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78" name="Google Shape;278;p18:notes"/>
          <p:cNvSpPr txBox="1">
            <a:spLocks noGrp="1"/>
          </p:cNvSpPr>
          <p:nvPr>
            <p:ph type="body" idx="1"/>
          </p:nvPr>
        </p:nvSpPr>
        <p:spPr>
          <a:xfrm>
            <a:off x="907415" y="4723448"/>
            <a:ext cx="4990783" cy="447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KONCEPT</a:t>
            </a:r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None/>
            </a:pPr>
            <a:endParaRPr lang="da-DK" dirty="0"/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da-DK" dirty="0"/>
              <a:t>Økonomis rantabel i sammenligning med andre tilbud (udgifter står mål med kvaliteten?)</a:t>
            </a:r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da-DK" dirty="0"/>
              <a:t>Ved hvad</a:t>
            </a:r>
            <a:r>
              <a:rPr lang="da-DK" baseline="0" dirty="0"/>
              <a:t> praksis koster at implementere og drive</a:t>
            </a:r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da-DK" baseline="0" dirty="0"/>
              <a:t>Økonomiske midler til rådighed til at kunne udvikle sig</a:t>
            </a:r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279" name="Google Shape;279;p18:notes"/>
          <p:cNvSpPr txBox="1">
            <a:spLocks noGrp="1"/>
          </p:cNvSpPr>
          <p:nvPr>
            <p:ph type="sldNum" idx="12"/>
          </p:nvPr>
        </p:nvSpPr>
        <p:spPr>
          <a:xfrm>
            <a:off x="3856514" y="9446895"/>
            <a:ext cx="2949099" cy="497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52574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86" name="Google Shape;286;p19:notes"/>
          <p:cNvSpPr txBox="1">
            <a:spLocks noGrp="1"/>
          </p:cNvSpPr>
          <p:nvPr>
            <p:ph type="body" idx="1"/>
          </p:nvPr>
        </p:nvSpPr>
        <p:spPr>
          <a:xfrm>
            <a:off x="907415" y="4723448"/>
            <a:ext cx="4990783" cy="447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</a:pPr>
            <a:r>
              <a:rPr lang="da-DK" b="0" i="0" baseline="0" dirty="0"/>
              <a:t>UDFOLDELSE</a:t>
            </a:r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</a:pPr>
            <a:endParaRPr lang="da-DK" b="0" i="0" baseline="0" dirty="0"/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da-DK" b="0" i="0" baseline="0" dirty="0"/>
              <a:t>Sikre rum for faglig refleksion/sparring/vidensdeling omkring praksis – der er en strategi.</a:t>
            </a:r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da-DK" b="0" i="0" baseline="0" dirty="0"/>
              <a:t>Reflektere over egen praksis</a:t>
            </a:r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da-DK" b="0" i="0" dirty="0"/>
              <a:t>Enighed</a:t>
            </a:r>
            <a:r>
              <a:rPr lang="da-DK" b="0" i="0" baseline="0" dirty="0"/>
              <a:t> om mål og midler</a:t>
            </a:r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da-DK" b="0" i="0" baseline="0" dirty="0"/>
              <a:t>Enighed om hvori den faglige forankring består</a:t>
            </a:r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da-DK" b="0" i="0" baseline="0" dirty="0"/>
              <a:t>Begrunde  egne handlinger og valg</a:t>
            </a:r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da-DK" b="0" i="0" baseline="0" dirty="0"/>
              <a:t>Coaching - supervision</a:t>
            </a:r>
          </a:p>
        </p:txBody>
      </p:sp>
      <p:sp>
        <p:nvSpPr>
          <p:cNvPr id="287" name="Google Shape;287;p19:notes"/>
          <p:cNvSpPr txBox="1">
            <a:spLocks noGrp="1"/>
          </p:cNvSpPr>
          <p:nvPr>
            <p:ph type="sldNum" idx="12"/>
          </p:nvPr>
        </p:nvSpPr>
        <p:spPr>
          <a:xfrm>
            <a:off x="3856514" y="9446895"/>
            <a:ext cx="2949099" cy="497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57313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94" name="Google Shape;294;p20:notes"/>
          <p:cNvSpPr txBox="1">
            <a:spLocks noGrp="1"/>
          </p:cNvSpPr>
          <p:nvPr>
            <p:ph type="body" idx="1"/>
          </p:nvPr>
        </p:nvSpPr>
        <p:spPr>
          <a:xfrm>
            <a:off x="907415" y="4723448"/>
            <a:ext cx="4990783" cy="447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tabLst/>
              <a:defRPr/>
            </a:pPr>
            <a:r>
              <a:rPr lang="da-DK" b="0" i="0" baseline="0" dirty="0"/>
              <a:t>UDFOLDELSE</a:t>
            </a:r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</a:pPr>
            <a:endParaRPr lang="da-DK" dirty="0"/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da-DK" dirty="0"/>
              <a:t>Har medarbejderne</a:t>
            </a:r>
            <a:r>
              <a:rPr lang="da-DK" baseline="0" dirty="0"/>
              <a:t> de rette relationelle kompetencer til at indgå i samspil med borgerne?</a:t>
            </a:r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da-DK" baseline="0" dirty="0"/>
              <a:t>Beskrivelse af kompetence profil for at udøve praksis</a:t>
            </a:r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da-DK" baseline="0" dirty="0"/>
              <a:t>Viseomsorg/forståelse/anerkendelse</a:t>
            </a:r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da-DK" baseline="0" dirty="0"/>
              <a:t>Relationer utrolig vigtigt for samspil</a:t>
            </a:r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da-DK" baseline="0" dirty="0"/>
              <a:t>Gode relationer skaber tryghed pog reducerer fejl i behandling</a:t>
            </a:r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endParaRPr lang="da-DK" baseline="0" dirty="0"/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da-DK" baseline="0" dirty="0"/>
              <a:t>Evner til tværfagligt – tværsektorielt samarbejde med andre.</a:t>
            </a:r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da-DK" baseline="0" dirty="0"/>
              <a:t>Inddrage forskellig ekspertise (vigtigt ved komplekse problemstillinger)</a:t>
            </a:r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da-DK" baseline="0" dirty="0"/>
              <a:t>Relationelle kompetencer kan støttes og læres.</a:t>
            </a:r>
            <a:endParaRPr dirty="0"/>
          </a:p>
        </p:txBody>
      </p:sp>
      <p:sp>
        <p:nvSpPr>
          <p:cNvPr id="295" name="Google Shape;295;p20:notes"/>
          <p:cNvSpPr txBox="1">
            <a:spLocks noGrp="1"/>
          </p:cNvSpPr>
          <p:nvPr>
            <p:ph type="sldNum" idx="12"/>
          </p:nvPr>
        </p:nvSpPr>
        <p:spPr>
          <a:xfrm>
            <a:off x="3856514" y="9446895"/>
            <a:ext cx="2949099" cy="497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4721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02" name="Google Shape;302;p21:notes"/>
          <p:cNvSpPr txBox="1">
            <a:spLocks noGrp="1"/>
          </p:cNvSpPr>
          <p:nvPr>
            <p:ph type="body" idx="1"/>
          </p:nvPr>
        </p:nvSpPr>
        <p:spPr>
          <a:xfrm>
            <a:off x="907415" y="4723448"/>
            <a:ext cx="4990783" cy="447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tabLst/>
              <a:defRPr/>
            </a:pPr>
            <a:r>
              <a:rPr lang="da-DK" b="0" i="0" baseline="0" dirty="0"/>
              <a:t>UDFOLDELSE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tabLst/>
              <a:defRPr/>
            </a:pPr>
            <a:endParaRPr lang="da-DK" b="0" i="0" baseline="0" dirty="0"/>
          </a:p>
          <a:p>
            <a:pPr marL="628650" marR="0" lvl="1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  <a:tabLst/>
              <a:defRPr/>
            </a:pPr>
            <a:r>
              <a:rPr lang="da-DK" b="0" i="0" baseline="0" dirty="0"/>
              <a:t>Praksis udvikles med afsæt i borgerens ønsker og behov, styrker, personlighed, præferencer (mest effektiv resultat)</a:t>
            </a:r>
          </a:p>
          <a:p>
            <a:pPr marL="628650" marR="0" lvl="1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  <a:tabLst/>
              <a:defRPr/>
            </a:pPr>
            <a:r>
              <a:rPr lang="da-DK" b="0" i="0" baseline="0" dirty="0"/>
              <a:t>Respekt for borgernes individuelle behov og forudsætninger</a:t>
            </a:r>
          </a:p>
          <a:p>
            <a:pPr marL="628650" marR="0" lvl="1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  <a:tabLst/>
              <a:defRPr/>
            </a:pPr>
            <a:r>
              <a:rPr lang="da-DK" b="0" i="0" baseline="0" dirty="0"/>
              <a:t>Løse komplekse problemer: behov for borgerens viden og samspil</a:t>
            </a:r>
          </a:p>
        </p:txBody>
      </p:sp>
      <p:sp>
        <p:nvSpPr>
          <p:cNvPr id="303" name="Google Shape;303;p21:notes"/>
          <p:cNvSpPr txBox="1">
            <a:spLocks noGrp="1"/>
          </p:cNvSpPr>
          <p:nvPr>
            <p:ph type="sldNum" idx="12"/>
          </p:nvPr>
        </p:nvSpPr>
        <p:spPr>
          <a:xfrm>
            <a:off x="3856514" y="9446895"/>
            <a:ext cx="2949099" cy="497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19939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10" name="Google Shape;310;p22:notes"/>
          <p:cNvSpPr txBox="1">
            <a:spLocks noGrp="1"/>
          </p:cNvSpPr>
          <p:nvPr>
            <p:ph type="body" idx="1"/>
          </p:nvPr>
        </p:nvSpPr>
        <p:spPr>
          <a:xfrm>
            <a:off x="907415" y="4723448"/>
            <a:ext cx="4990783" cy="447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</a:pPr>
            <a:r>
              <a:rPr lang="da-DK" b="0" i="0" baseline="0" dirty="0"/>
              <a:t>TILPASNING</a:t>
            </a:r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</a:pPr>
            <a:endParaRPr lang="da-DK" b="0" i="0" baseline="0" dirty="0"/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da-DK" b="0" i="0" baseline="0" dirty="0"/>
              <a:t>Monitorering af målgruppens progression/velfærd i forhold til opstillede mål. </a:t>
            </a:r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da-DK" b="0" i="0" baseline="0" dirty="0"/>
              <a:t>Tilpasse praksis, der ikke har den ønskede effekt</a:t>
            </a:r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da-DK" b="0" i="0" baseline="0" dirty="0"/>
              <a:t>Hvad relevant at måle på, hvordan, hvornår? – nul måling</a:t>
            </a:r>
            <a:endParaRPr lang="da-DK" b="0" i="0" dirty="0"/>
          </a:p>
        </p:txBody>
      </p:sp>
      <p:sp>
        <p:nvSpPr>
          <p:cNvPr id="311" name="Google Shape;311;p22:notes"/>
          <p:cNvSpPr txBox="1">
            <a:spLocks noGrp="1"/>
          </p:cNvSpPr>
          <p:nvPr>
            <p:ph type="sldNum" idx="12"/>
          </p:nvPr>
        </p:nvSpPr>
        <p:spPr>
          <a:xfrm>
            <a:off x="3856514" y="9446895"/>
            <a:ext cx="2949099" cy="497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63201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18" name="Google Shape;318;p23:notes"/>
          <p:cNvSpPr txBox="1">
            <a:spLocks noGrp="1"/>
          </p:cNvSpPr>
          <p:nvPr>
            <p:ph type="body" idx="1"/>
          </p:nvPr>
        </p:nvSpPr>
        <p:spPr>
          <a:xfrm>
            <a:off x="907415" y="4723448"/>
            <a:ext cx="4990783" cy="447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tabLst/>
              <a:defRPr/>
            </a:pPr>
            <a:r>
              <a:rPr lang="da-DK" b="0" i="0" baseline="0" dirty="0"/>
              <a:t>TILPASNING</a:t>
            </a:r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</a:pPr>
            <a:endParaRPr lang="da-DK" dirty="0"/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da-DK" dirty="0"/>
              <a:t>Systematisk</a:t>
            </a:r>
            <a:r>
              <a:rPr lang="da-DK" baseline="0" dirty="0"/>
              <a:t> og kontinuerlig opfølgning og tilpasning af praksis.  </a:t>
            </a:r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da-DK" baseline="0" dirty="0"/>
              <a:t>Optimere arbejdsprocesser og metoder</a:t>
            </a:r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da-DK" baseline="0" dirty="0"/>
              <a:t>Sikre effektivitet og målopfyldelse</a:t>
            </a:r>
            <a:endParaRPr dirty="0"/>
          </a:p>
        </p:txBody>
      </p:sp>
      <p:sp>
        <p:nvSpPr>
          <p:cNvPr id="319" name="Google Shape;319;p23:notes"/>
          <p:cNvSpPr txBox="1">
            <a:spLocks noGrp="1"/>
          </p:cNvSpPr>
          <p:nvPr>
            <p:ph type="sldNum" idx="12"/>
          </p:nvPr>
        </p:nvSpPr>
        <p:spPr>
          <a:xfrm>
            <a:off x="3856514" y="9446895"/>
            <a:ext cx="2949099" cy="497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75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36" name="Google Shape;336;p25:notes"/>
          <p:cNvSpPr txBox="1">
            <a:spLocks noGrp="1"/>
          </p:cNvSpPr>
          <p:nvPr>
            <p:ph type="body" idx="1"/>
          </p:nvPr>
        </p:nvSpPr>
        <p:spPr>
          <a:xfrm>
            <a:off x="907415" y="4723448"/>
            <a:ext cx="4990783" cy="447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5:notes"/>
          <p:cNvSpPr txBox="1">
            <a:spLocks noGrp="1"/>
          </p:cNvSpPr>
          <p:nvPr>
            <p:ph type="sldNum" idx="12"/>
          </p:nvPr>
        </p:nvSpPr>
        <p:spPr>
          <a:xfrm>
            <a:off x="3856514" y="9446895"/>
            <a:ext cx="2949099" cy="497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27520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Arbejde med:</a:t>
            </a:r>
          </a:p>
          <a:p>
            <a:endParaRPr lang="da-DK" dirty="0"/>
          </a:p>
          <a:p>
            <a:pPr marL="228600" indent="-228600">
              <a:buAutoNum type="arabicPeriod"/>
            </a:pPr>
            <a:r>
              <a:rPr lang="da-DK" dirty="0"/>
              <a:t>Faglig udvikling</a:t>
            </a:r>
          </a:p>
          <a:p>
            <a:pPr marL="228600" indent="-228600">
              <a:buAutoNum type="arabicPeriod"/>
            </a:pPr>
            <a:r>
              <a:rPr lang="da-DK" dirty="0"/>
              <a:t>Identifikation</a:t>
            </a:r>
            <a:r>
              <a:rPr lang="da-DK" baseline="0" dirty="0"/>
              <a:t> udfordringer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C81F3-AB91-4DE6-826C-44EBA8399639}" type="slidenum">
              <a:rPr lang="da-DK" altLang="da-DK" smtClean="0"/>
              <a:pPr/>
              <a:t>28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1059471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/>
              <a:t>De</a:t>
            </a:r>
            <a:r>
              <a:rPr lang="da-DK" baseline="0" dirty="0"/>
              <a:t>r er gjort antagelser om, </a:t>
            </a:r>
            <a:r>
              <a:rPr lang="da-DK" b="1" baseline="0" dirty="0"/>
              <a:t>hvor stor betydning </a:t>
            </a:r>
            <a:r>
              <a:rPr lang="da-DK" baseline="0" dirty="0"/>
              <a:t>det enkelte spørgsmål har for, i hvilken grad elementet kan siges at være ‘tilstede’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På bagrund</a:t>
            </a:r>
            <a:r>
              <a:rPr lang="da-DK" baseline="0" dirty="0"/>
              <a:t> af vægtningen bliver der for hvert element beregnet en score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baseline="0" dirty="0"/>
              <a:t>Et element kan score mellem 0 og 1. Ved score 1 er praksis kendetegnet af elementet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baseline="0" dirty="0"/>
          </a:p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baseline="0" dirty="0"/>
              <a:t>Scorerne for de 11 elementer lægges sammen til en samlet score. En praksis kan således score mellem 0 og 11 point.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a-DK" baseline="0" dirty="0"/>
          </a:p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baseline="0" dirty="0" err="1"/>
              <a:t>Ordinalskalerede</a:t>
            </a:r>
            <a:r>
              <a:rPr lang="da-DK" baseline="0" dirty="0"/>
              <a:t> forskelle i sandsynlighed (mere eller mindre lovende - 10 ikke dobbelt så lovende som 5)</a:t>
            </a:r>
          </a:p>
          <a:p>
            <a:endParaRPr lang="da-DK" b="0" u="sng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73CA7-DED2-44F6-B59D-3199C91E65DF}" type="slidenum">
              <a:rPr lang="da-DK" altLang="da-DK" smtClean="0"/>
              <a:pPr/>
              <a:t>29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967055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Stil gerne spørgsmål.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C81F3-AB91-4DE6-826C-44EBA8399639}" type="slidenum">
              <a:rPr lang="da-DK" altLang="da-DK" smtClean="0"/>
              <a:pPr/>
              <a:t>3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1410155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7E7FF8-016B-40C5-96C0-A96389FB5CF4}" type="slidenum">
              <a:rPr lang="da-DK" altLang="da-DK" smtClean="0"/>
              <a:pPr>
                <a:defRPr/>
              </a:pPr>
              <a:t>30</a:t>
            </a:fld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4699501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7E7FF8-016B-40C5-96C0-A96389FB5CF4}" type="slidenum">
              <a:rPr lang="da-DK" altLang="da-DK" smtClean="0"/>
              <a:pPr>
                <a:defRPr/>
              </a:pPr>
              <a:t>31</a:t>
            </a:fld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42634813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C81F3-AB91-4DE6-826C-44EBA8399639}" type="slidenum">
              <a:rPr lang="da-DK" altLang="da-DK" smtClean="0"/>
              <a:pPr/>
              <a:t>32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0302058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C81F3-AB91-4DE6-826C-44EBA8399639}" type="slidenum">
              <a:rPr lang="da-DK" altLang="da-DK" smtClean="0"/>
              <a:pPr/>
              <a:t>33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9445201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a-DK" b="0" dirty="0">
              <a:solidFill>
                <a:srgbClr val="FF0000"/>
              </a:solidFill>
            </a:endParaRPr>
          </a:p>
          <a:p>
            <a:endParaRPr lang="da-DK" b="0" dirty="0">
              <a:solidFill>
                <a:srgbClr val="FF0000"/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7E7FF8-016B-40C5-96C0-A96389FB5CF4}" type="slidenum">
              <a:rPr lang="da-DK" altLang="da-DK" smtClean="0"/>
              <a:pPr>
                <a:defRPr/>
              </a:pPr>
              <a:t>34</a:t>
            </a:fld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12780427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Tx/>
              <a:buNone/>
            </a:pPr>
            <a:endParaRPr lang="da-DK" baseline="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D4412-65B8-4B50-A4D7-CD7C68C6821D}" type="slidenum">
              <a:rPr lang="da-DK" altLang="da-DK" smtClean="0"/>
              <a:pPr/>
              <a:t>35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031324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3" name="Google Shape;213;p11:notes"/>
          <p:cNvSpPr txBox="1">
            <a:spLocks noGrp="1"/>
          </p:cNvSpPr>
          <p:nvPr>
            <p:ph type="body" idx="1"/>
          </p:nvPr>
        </p:nvSpPr>
        <p:spPr>
          <a:xfrm>
            <a:off x="907415" y="4723448"/>
            <a:ext cx="4990783" cy="447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1:notes"/>
          <p:cNvSpPr txBox="1">
            <a:spLocks noGrp="1"/>
          </p:cNvSpPr>
          <p:nvPr>
            <p:ph type="sldNum" idx="12"/>
          </p:nvPr>
        </p:nvSpPr>
        <p:spPr>
          <a:xfrm>
            <a:off x="3856514" y="9446895"/>
            <a:ext cx="2949099" cy="497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3199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600" kern="12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Ønsket om evidens. </a:t>
            </a:r>
          </a:p>
          <a:p>
            <a:endParaRPr lang="da-DK" sz="600" kern="1200" dirty="0">
              <a:solidFill>
                <a:schemeClr val="tx1"/>
              </a:solidFill>
              <a:latin typeface="Verdana" pitchFamily="34" charset="0"/>
              <a:ea typeface="+mn-ea"/>
              <a:cs typeface="+mn-cs"/>
            </a:endParaRPr>
          </a:p>
          <a:p>
            <a:r>
              <a:rPr lang="da-DK" sz="600" kern="12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Langt</a:t>
            </a:r>
            <a:r>
              <a:rPr lang="da-DK" sz="600" kern="1200" baseline="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 de fleste af de praksisser, der findes i dag på det specialiserede socialområde, er ikke effektmålte. </a:t>
            </a:r>
          </a:p>
          <a:p>
            <a:endParaRPr lang="da-DK" sz="600" kern="1200" baseline="0" dirty="0">
              <a:solidFill>
                <a:schemeClr val="tx1"/>
              </a:solidFill>
              <a:latin typeface="Verdana" pitchFamily="34" charset="0"/>
              <a:ea typeface="+mn-ea"/>
              <a:cs typeface="+mn-cs"/>
            </a:endParaRPr>
          </a:p>
          <a:p>
            <a:r>
              <a:rPr lang="da-DK" sz="600" kern="1200" baseline="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Det er </a:t>
            </a:r>
            <a:r>
              <a:rPr lang="da-DK" sz="600" b="1" kern="1200" baseline="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ikke</a:t>
            </a:r>
            <a:r>
              <a:rPr lang="da-DK" sz="600" b="0" kern="1200" baseline="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 det samme som at praksis ikke virker!</a:t>
            </a:r>
            <a:endParaRPr lang="da-DK" sz="600" kern="1200" baseline="0" dirty="0">
              <a:solidFill>
                <a:schemeClr val="tx1"/>
              </a:solidFill>
              <a:latin typeface="Verdana" pitchFamily="34" charset="0"/>
              <a:ea typeface="+mn-ea"/>
              <a:cs typeface="+mn-cs"/>
            </a:endParaRPr>
          </a:p>
          <a:p>
            <a:endParaRPr lang="da-DK" sz="600" kern="1200" baseline="0" dirty="0">
              <a:solidFill>
                <a:schemeClr val="tx1"/>
              </a:solidFill>
              <a:latin typeface="Verdana" pitchFamily="34" charset="0"/>
              <a:ea typeface="+mn-ea"/>
              <a:cs typeface="+mn-cs"/>
            </a:endParaRPr>
          </a:p>
          <a:p>
            <a:r>
              <a:rPr lang="da-DK" sz="600" kern="1200" baseline="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Der er der gode grunde til, at effekten ikke er belyst  - næste slide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C81F3-AB91-4DE6-826C-44EBA8399639}" type="slidenum">
              <a:rPr lang="da-DK" altLang="da-DK" smtClean="0"/>
              <a:pPr/>
              <a:t>5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021911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Etik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C81F3-AB91-4DE6-826C-44EBA8399639}" type="slidenum">
              <a:rPr lang="da-DK" altLang="da-DK" smtClean="0"/>
              <a:pPr/>
              <a:t>6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132011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C81F3-AB91-4DE6-826C-44EBA8399639}" type="slidenum">
              <a:rPr lang="da-DK" altLang="da-DK" smtClean="0"/>
              <a:pPr/>
              <a:t>7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16901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C81F3-AB91-4DE6-826C-44EBA8399639}" type="slidenum">
              <a:rPr lang="da-DK" altLang="da-DK" smtClean="0"/>
              <a:pPr/>
              <a:t>8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406718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3" name="Google Shape;213;p11:notes"/>
          <p:cNvSpPr txBox="1">
            <a:spLocks noGrp="1"/>
          </p:cNvSpPr>
          <p:nvPr>
            <p:ph type="body" idx="1"/>
          </p:nvPr>
        </p:nvSpPr>
        <p:spPr>
          <a:xfrm>
            <a:off x="907415" y="4723448"/>
            <a:ext cx="4990783" cy="447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1:notes"/>
          <p:cNvSpPr txBox="1">
            <a:spLocks noGrp="1"/>
          </p:cNvSpPr>
          <p:nvPr>
            <p:ph type="sldNum" idx="12"/>
          </p:nvPr>
        </p:nvSpPr>
        <p:spPr>
          <a:xfrm>
            <a:off x="3856514" y="9446895"/>
            <a:ext cx="2949099" cy="497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1364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-Titeldias m stort billede i mid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5085184"/>
            <a:ext cx="9144000" cy="720080"/>
          </a:xfrm>
        </p:spPr>
        <p:txBody>
          <a:bodyPr lIns="0" tIns="0" rIns="0" bIns="0"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altLang="da-DK" noProof="0"/>
              <a:t>Klik for at redigere i master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5983560"/>
            <a:ext cx="9144000" cy="685800"/>
          </a:xfrm>
        </p:spPr>
        <p:txBody>
          <a:bodyPr lIns="0" tIns="0" rIns="0" bIns="0"/>
          <a:lstStyle>
            <a:lvl1pPr algn="ctr">
              <a:defRPr sz="18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altLang="da-DK" noProof="0"/>
              <a:t>Klik for at redigere i master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-1524000" y="1143000"/>
            <a:ext cx="1371600" cy="2718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3C4AD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1" hangingPunct="1">
              <a:spcBef>
                <a:spcPct val="30000"/>
              </a:spcBef>
            </a:pPr>
            <a:r>
              <a:rPr lang="da-DK" altLang="da-DK" sz="900">
                <a:solidFill>
                  <a:schemeClr val="bg1"/>
                </a:solidFill>
              </a:rPr>
              <a:t>Titel og undertitel skal stå med store bogstaver (VERSALER). </a:t>
            </a:r>
          </a:p>
          <a:p>
            <a:pPr eaLnBrk="1" hangingPunct="1">
              <a:spcBef>
                <a:spcPct val="30000"/>
              </a:spcBef>
            </a:pPr>
            <a:r>
              <a:rPr lang="da-DK" altLang="da-DK" sz="900">
                <a:solidFill>
                  <a:schemeClr val="bg1"/>
                </a:solidFill>
              </a:rPr>
              <a:t>Der kan frit vælges farver fra VIVE farvepaletten til titlen. </a:t>
            </a:r>
          </a:p>
          <a:p>
            <a:pPr eaLnBrk="1" hangingPunct="1">
              <a:spcBef>
                <a:spcPct val="30000"/>
              </a:spcBef>
            </a:pPr>
            <a:endParaRPr lang="da-DK" altLang="da-DK" sz="900">
              <a:solidFill>
                <a:schemeClr val="bg1"/>
              </a:solidFill>
            </a:endParaRPr>
          </a:p>
          <a:p>
            <a:pPr eaLnBrk="1" hangingPunct="1">
              <a:spcBef>
                <a:spcPct val="30000"/>
              </a:spcBef>
            </a:pPr>
            <a:r>
              <a:rPr lang="da-DK" altLang="da-DK" sz="900">
                <a:solidFill>
                  <a:schemeClr val="bg1"/>
                </a:solidFill>
              </a:rPr>
              <a:t>Bemærk, at farverne virker mere neddæmpede, når de projiceres op, end de gør på pc-skærmen.</a:t>
            </a:r>
          </a:p>
          <a:p>
            <a:pPr eaLnBrk="1" hangingPunct="1">
              <a:spcBef>
                <a:spcPct val="30000"/>
              </a:spcBef>
            </a:pPr>
            <a:endParaRPr lang="da-DK" altLang="da-DK" sz="900">
              <a:solidFill>
                <a:schemeClr val="bg1"/>
              </a:solidFill>
            </a:endParaRPr>
          </a:p>
          <a:p>
            <a:pPr eaLnBrk="1" hangingPunct="1">
              <a:spcBef>
                <a:spcPct val="30000"/>
              </a:spcBef>
            </a:pPr>
            <a:r>
              <a:rPr lang="da-DK" altLang="da-DK" sz="900">
                <a:solidFill>
                  <a:schemeClr val="bg1"/>
                </a:solidFill>
              </a:rPr>
              <a:t>Vælg frit mellem tre forskellige layout til titeldias.</a:t>
            </a:r>
            <a:endParaRPr lang="en-US" altLang="da-DK" sz="900">
              <a:solidFill>
                <a:schemeClr val="bg1"/>
              </a:solidFill>
            </a:endParaRPr>
          </a:p>
        </p:txBody>
      </p:sp>
      <p:sp>
        <p:nvSpPr>
          <p:cNvPr id="3" name="Pladsholder til billede 2"/>
          <p:cNvSpPr>
            <a:spLocks noGrp="1"/>
          </p:cNvSpPr>
          <p:nvPr>
            <p:ph type="pic" sz="quarter" idx="10" hasCustomPrompt="1"/>
          </p:nvPr>
        </p:nvSpPr>
        <p:spPr>
          <a:xfrm>
            <a:off x="2051720" y="1340768"/>
            <a:ext cx="4968552" cy="2879973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Titeldias, indsæt billede</a:t>
            </a:r>
          </a:p>
        </p:txBody>
      </p:sp>
      <p:sp>
        <p:nvSpPr>
          <p:cNvPr id="9" name="Text Box 22"/>
          <p:cNvSpPr txBox="1">
            <a:spLocks noChangeArrowheads="1"/>
          </p:cNvSpPr>
          <p:nvPr userDrawn="1"/>
        </p:nvSpPr>
        <p:spPr bwMode="auto">
          <a:xfrm>
            <a:off x="9457528" y="1268760"/>
            <a:ext cx="137160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3C4AD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1" hangingPunct="1">
              <a:spcBef>
                <a:spcPct val="30000"/>
              </a:spcBef>
            </a:pPr>
            <a:r>
              <a:rPr lang="da-DK" altLang="da-DK" sz="9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rPr>
              <a:t>For tidl. SFI: find billeder på: </a:t>
            </a:r>
            <a:r>
              <a:rPr lang="da-DK" altLang="da-DK" sz="9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O:\PowerPoint-billeder.</a:t>
            </a:r>
          </a:p>
          <a:p>
            <a:pPr eaLnBrk="1" hangingPunct="1">
              <a:spcBef>
                <a:spcPct val="30000"/>
              </a:spcBef>
            </a:pPr>
            <a:endParaRPr lang="da-DK" altLang="da-DK" sz="900" kern="1200">
              <a:solidFill>
                <a:schemeClr val="bg1"/>
              </a:solidFill>
              <a:latin typeface="Verdana" pitchFamily="34" charset="0"/>
              <a:ea typeface="+mn-ea"/>
              <a:cs typeface="+mn-cs"/>
            </a:endParaRPr>
          </a:p>
          <a:p>
            <a:pPr eaLnBrk="1" hangingPunct="1">
              <a:spcBef>
                <a:spcPct val="30000"/>
              </a:spcBef>
            </a:pPr>
            <a:r>
              <a:rPr lang="da-DK" altLang="da-DK" sz="9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rPr>
              <a:t>Der er også gode, gratis billeder på: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900"/>
              <a:t>https://pixabay.com/</a:t>
            </a:r>
          </a:p>
          <a:p>
            <a:pPr eaLnBrk="1" hangingPunct="1">
              <a:spcBef>
                <a:spcPct val="30000"/>
              </a:spcBef>
            </a:pPr>
            <a:endParaRPr lang="en-US" altLang="da-DK" sz="900" kern="1200">
              <a:solidFill>
                <a:schemeClr val="bg1"/>
              </a:solidFill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9444"/>
            <a:ext cx="1224136" cy="5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19AF9-0D16-4EB8-9DB4-759EB1ED82E7}" type="slidenum">
              <a:rPr lang="da-DK" altLang="da-DK" sz="800" smtClean="0"/>
              <a:t>‹#›</a:t>
            </a:fld>
            <a:endParaRPr lang="da-DK" altLang="da-DK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5175"/>
            <a:ext cx="1296143" cy="583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171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3141985" cy="864096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620688"/>
            <a:ext cx="5266946" cy="5505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323528" y="1484784"/>
            <a:ext cx="3141985" cy="464137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800"/>
            </a:lvl1pPr>
          </a:lstStyle>
          <a:p>
            <a:pPr algn="r"/>
            <a:fld id="{9E4EBB11-FC98-43B8-9C39-A0C2A828DB7D}" type="slidenum">
              <a:rPr lang="da-DK" altLang="da-DK"/>
              <a:pPr algn="r"/>
              <a:t>‹#›</a:t>
            </a:fld>
            <a:endParaRPr lang="da-DK" altLang="da-DK">
              <a:solidFill>
                <a:schemeClr val="bg1"/>
              </a:solidFill>
            </a:endParaRPr>
          </a:p>
          <a:p>
            <a:endParaRPr lang="da-DK" altLang="da-DK" sz="1400"/>
          </a:p>
        </p:txBody>
      </p:sp>
    </p:spTree>
    <p:extLst>
      <p:ext uri="{BB962C8B-B14F-4D97-AF65-F5344CB8AC3E}">
        <p14:creationId xmlns:p14="http://schemas.microsoft.com/office/powerpoint/2010/main" val="498850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ød baggrund, hvid 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19AF9-0D16-4EB8-9DB4-759EB1ED82E7}" type="slidenum">
              <a:rPr lang="da-DK" altLang="da-DK" sz="800" smtClean="0"/>
              <a:t>‹#›</a:t>
            </a:fld>
            <a:endParaRPr lang="da-DK" altLang="da-DK"/>
          </a:p>
        </p:txBody>
      </p:sp>
      <p:sp>
        <p:nvSpPr>
          <p:cNvPr id="4" name="Rektangel 3"/>
          <p:cNvSpPr/>
          <p:nvPr userDrawn="1"/>
        </p:nvSpPr>
        <p:spPr bwMode="auto">
          <a:xfrm>
            <a:off x="0" y="612299"/>
            <a:ext cx="9144000" cy="58326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1"/>
          </p:nvPr>
        </p:nvSpPr>
        <p:spPr>
          <a:xfrm>
            <a:off x="302004" y="1700213"/>
            <a:ext cx="8548309" cy="4179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2"/>
          </p:nvPr>
        </p:nvSpPr>
        <p:spPr>
          <a:xfrm>
            <a:off x="1547813" y="188913"/>
            <a:ext cx="914400" cy="914400"/>
          </a:xfrm>
        </p:spPr>
        <p:txBody>
          <a:bodyPr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214403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iagram 2"/>
          <p:cNvSpPr>
            <a:spLocks noGrp="1"/>
          </p:cNvSpPr>
          <p:nvPr>
            <p:ph type="chart" idx="1"/>
          </p:nvPr>
        </p:nvSpPr>
        <p:spPr>
          <a:xfrm>
            <a:off x="304799" y="1700808"/>
            <a:ext cx="8612697" cy="4395192"/>
          </a:xfrm>
        </p:spPr>
        <p:txBody>
          <a:bodyPr/>
          <a:lstStyle/>
          <a:p>
            <a:r>
              <a:rPr lang="da-DK"/>
              <a:t>Klik på ikonet for at tilføje et diagram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001000" y="6477000"/>
            <a:ext cx="914400" cy="228600"/>
          </a:xfrm>
        </p:spPr>
        <p:txBody>
          <a:bodyPr/>
          <a:lstStyle>
            <a:lvl1pPr algn="l">
              <a:defRPr sz="800"/>
            </a:lvl1pPr>
          </a:lstStyle>
          <a:p>
            <a:pPr algn="r"/>
            <a:fld id="{5464207C-9766-47A5-950A-8FD9258E0A8E}" type="slidenum">
              <a:rPr lang="da-DK" altLang="da-DK"/>
              <a:pPr algn="r"/>
              <a:t>‹#›</a:t>
            </a:fld>
            <a:endParaRPr lang="da-DK" altLang="da-DK" dirty="0">
              <a:solidFill>
                <a:schemeClr val="bg1"/>
              </a:solidFill>
            </a:endParaRPr>
          </a:p>
          <a:p>
            <a:endParaRPr lang="da-DK" altLang="da-DK" sz="14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170677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19AF9-0D16-4EB8-9DB4-759EB1ED82E7}" type="slidenum">
              <a:rPr lang="da-DK" altLang="da-DK" sz="800" smtClean="0"/>
              <a:t>‹#›</a:t>
            </a:fld>
            <a:endParaRPr lang="da-DK" altLang="da-DK"/>
          </a:p>
        </p:txBody>
      </p:sp>
      <p:sp>
        <p:nvSpPr>
          <p:cNvPr id="5" name="Pladsholder til tabel 4"/>
          <p:cNvSpPr>
            <a:spLocks noGrp="1"/>
          </p:cNvSpPr>
          <p:nvPr>
            <p:ph type="tbl" sz="quarter" idx="11"/>
          </p:nvPr>
        </p:nvSpPr>
        <p:spPr>
          <a:xfrm>
            <a:off x="323850" y="1700213"/>
            <a:ext cx="8569325" cy="439261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/>
              <a:t>Klik på ikonet for at tilføje en tabel</a:t>
            </a:r>
          </a:p>
        </p:txBody>
      </p:sp>
    </p:spTree>
    <p:extLst>
      <p:ext uri="{BB962C8B-B14F-4D97-AF65-F5344CB8AC3E}">
        <p14:creationId xmlns:p14="http://schemas.microsoft.com/office/powerpoint/2010/main" val="624016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ød baggrund, hvid skrift">
  <p:cSld name="2_Rød baggrund, hvid skrif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7"/>
          <p:cNvSpPr txBox="1">
            <a:spLocks noGrp="1"/>
          </p:cNvSpPr>
          <p:nvPr>
            <p:ph type="sldNum" idx="12"/>
          </p:nvPr>
        </p:nvSpPr>
        <p:spPr>
          <a:xfrm>
            <a:off x="7956376" y="6477000"/>
            <a:ext cx="89148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800"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800"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800"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800"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800"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800"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800"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8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  <p:sp>
        <p:nvSpPr>
          <p:cNvPr id="32" name="Google Shape;32;p47"/>
          <p:cNvSpPr/>
          <p:nvPr/>
        </p:nvSpPr>
        <p:spPr>
          <a:xfrm>
            <a:off x="0" y="612299"/>
            <a:ext cx="9144000" cy="5832648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endParaRPr sz="2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" name="Google Shape;33;p47"/>
          <p:cNvSpPr txBox="1">
            <a:spLocks noGrp="1"/>
          </p:cNvSpPr>
          <p:nvPr>
            <p:ph type="title"/>
          </p:nvPr>
        </p:nvSpPr>
        <p:spPr>
          <a:xfrm>
            <a:off x="313456" y="620688"/>
            <a:ext cx="8534400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7"/>
          <p:cNvSpPr txBox="1">
            <a:spLocks noGrp="1"/>
          </p:cNvSpPr>
          <p:nvPr>
            <p:ph type="body" idx="1"/>
          </p:nvPr>
        </p:nvSpPr>
        <p:spPr>
          <a:xfrm>
            <a:off x="302004" y="1700213"/>
            <a:ext cx="8548309" cy="417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7"/>
          <p:cNvSpPr txBox="1">
            <a:spLocks noGrp="1"/>
          </p:cNvSpPr>
          <p:nvPr>
            <p:ph type="body" idx="2"/>
          </p:nvPr>
        </p:nvSpPr>
        <p:spPr>
          <a:xfrm>
            <a:off x="1547813" y="18891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4116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dias m lille billede til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1925960"/>
            <a:ext cx="5580112" cy="720080"/>
          </a:xfrm>
        </p:spPr>
        <p:txBody>
          <a:bodyPr lIns="0" tIns="0" rIns="0" bIns="0"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altLang="da-DK" noProof="0"/>
              <a:t>Klik for at redigere i master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3086100"/>
            <a:ext cx="5580112" cy="685800"/>
          </a:xfrm>
        </p:spPr>
        <p:txBody>
          <a:bodyPr lIns="0" tIns="0" rIns="0" bIns="0"/>
          <a:lstStyle>
            <a:lvl1pPr algn="ctr">
              <a:defRPr sz="18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altLang="da-DK" noProof="0"/>
              <a:t>Klik for at redigere i master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-1524000" y="1143000"/>
            <a:ext cx="13716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3C4AD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1" hangingPunct="1">
              <a:spcBef>
                <a:spcPct val="30000"/>
              </a:spcBef>
            </a:pPr>
            <a:r>
              <a:rPr lang="da-DK" altLang="da-DK" sz="900">
                <a:solidFill>
                  <a:schemeClr val="bg1"/>
                </a:solidFill>
              </a:rPr>
              <a:t>Titel og undertitel skal stå med store bogstaver (Versaler). </a:t>
            </a:r>
          </a:p>
          <a:p>
            <a:pPr eaLnBrk="1" hangingPunct="1">
              <a:spcBef>
                <a:spcPct val="30000"/>
              </a:spcBef>
            </a:pPr>
            <a:r>
              <a:rPr lang="da-DK" altLang="da-DK" sz="900">
                <a:solidFill>
                  <a:schemeClr val="bg1"/>
                </a:solidFill>
              </a:rPr>
              <a:t>Der kan frit vælges farver fra farvepaletterne til titlen. </a:t>
            </a:r>
          </a:p>
          <a:p>
            <a:pPr eaLnBrk="1" hangingPunct="1">
              <a:spcBef>
                <a:spcPct val="30000"/>
              </a:spcBef>
            </a:pPr>
            <a:endParaRPr lang="da-DK" altLang="da-DK" sz="900">
              <a:solidFill>
                <a:schemeClr val="bg1"/>
              </a:solidFill>
            </a:endParaRPr>
          </a:p>
          <a:p>
            <a:pPr eaLnBrk="1" hangingPunct="1">
              <a:spcBef>
                <a:spcPct val="30000"/>
              </a:spcBef>
            </a:pPr>
            <a:r>
              <a:rPr lang="da-DK" altLang="da-DK" sz="900">
                <a:solidFill>
                  <a:schemeClr val="bg1"/>
                </a:solidFill>
              </a:rPr>
              <a:t>Bemærk, at farverne virker mere neddæmpede, når de projiceres op, end de gør på pc-skærmen.</a:t>
            </a:r>
            <a:endParaRPr lang="en-US" altLang="da-DK" sz="900">
              <a:solidFill>
                <a:schemeClr val="bg1"/>
              </a:solidFill>
            </a:endParaRPr>
          </a:p>
        </p:txBody>
      </p:sp>
      <p:sp>
        <p:nvSpPr>
          <p:cNvPr id="3" name="Pladsholder til billede 2"/>
          <p:cNvSpPr>
            <a:spLocks noGrp="1"/>
          </p:cNvSpPr>
          <p:nvPr>
            <p:ph type="pic" sz="quarter" idx="10" hasCustomPrompt="1"/>
          </p:nvPr>
        </p:nvSpPr>
        <p:spPr>
          <a:xfrm>
            <a:off x="5796136" y="1916832"/>
            <a:ext cx="3347864" cy="2879973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Titeldias, indsæt billede</a:t>
            </a:r>
          </a:p>
        </p:txBody>
      </p:sp>
      <p:sp>
        <p:nvSpPr>
          <p:cNvPr id="13" name="Text Box 22"/>
          <p:cNvSpPr txBox="1">
            <a:spLocks noChangeArrowheads="1"/>
          </p:cNvSpPr>
          <p:nvPr userDrawn="1"/>
        </p:nvSpPr>
        <p:spPr bwMode="auto">
          <a:xfrm>
            <a:off x="9457528" y="1268760"/>
            <a:ext cx="137160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3C4AD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1" hangingPunct="1">
              <a:spcBef>
                <a:spcPct val="30000"/>
              </a:spcBef>
            </a:pPr>
            <a:r>
              <a:rPr lang="da-DK" altLang="da-DK" sz="9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rPr>
              <a:t>For tidl. SFI: find billeder på: </a:t>
            </a:r>
            <a:r>
              <a:rPr lang="da-DK" altLang="da-DK" sz="9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O:\PowerPoint-billeder.</a:t>
            </a:r>
          </a:p>
          <a:p>
            <a:pPr eaLnBrk="1" hangingPunct="1">
              <a:spcBef>
                <a:spcPct val="30000"/>
              </a:spcBef>
            </a:pPr>
            <a:endParaRPr lang="da-DK" altLang="da-DK" sz="900" kern="1200">
              <a:solidFill>
                <a:schemeClr val="bg1"/>
              </a:solidFill>
              <a:latin typeface="Verdana" pitchFamily="34" charset="0"/>
              <a:ea typeface="+mn-ea"/>
              <a:cs typeface="+mn-cs"/>
            </a:endParaRPr>
          </a:p>
          <a:p>
            <a:pPr eaLnBrk="1" hangingPunct="1">
              <a:spcBef>
                <a:spcPct val="30000"/>
              </a:spcBef>
            </a:pPr>
            <a:r>
              <a:rPr lang="da-DK" altLang="da-DK" sz="9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rPr>
              <a:t>Der er også gode, gratis billeder på: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900"/>
              <a:t>https://pixabay.com/</a:t>
            </a:r>
          </a:p>
          <a:p>
            <a:pPr eaLnBrk="1" hangingPunct="1">
              <a:spcBef>
                <a:spcPct val="30000"/>
              </a:spcBef>
            </a:pPr>
            <a:endParaRPr lang="en-US" altLang="da-DK" sz="900" kern="1200">
              <a:solidFill>
                <a:schemeClr val="bg1"/>
              </a:solidFill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5367"/>
            <a:ext cx="1296144" cy="583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83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dias m 3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1925960"/>
            <a:ext cx="9144000" cy="720080"/>
          </a:xfrm>
        </p:spPr>
        <p:txBody>
          <a:bodyPr lIns="0" tIns="0" rIns="0" bIns="0"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altLang="da-DK" noProof="0"/>
              <a:t>Klik for at redigere i master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3086100"/>
            <a:ext cx="9144000" cy="685800"/>
          </a:xfrm>
        </p:spPr>
        <p:txBody>
          <a:bodyPr lIns="0" tIns="0" rIns="0" bIns="0"/>
          <a:lstStyle>
            <a:lvl1pPr algn="ctr">
              <a:defRPr sz="18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altLang="da-DK" noProof="0"/>
              <a:t>Klik for at redigere i master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-1524000" y="1143000"/>
            <a:ext cx="13716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3C4AD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1" hangingPunct="1">
              <a:spcBef>
                <a:spcPct val="30000"/>
              </a:spcBef>
            </a:pPr>
            <a:r>
              <a:rPr lang="da-DK" altLang="da-DK" sz="900">
                <a:solidFill>
                  <a:schemeClr val="bg1"/>
                </a:solidFill>
              </a:rPr>
              <a:t>Titel og undertitel skal stå med store bogstaver (Versaler). </a:t>
            </a:r>
          </a:p>
          <a:p>
            <a:pPr eaLnBrk="1" hangingPunct="1">
              <a:spcBef>
                <a:spcPct val="30000"/>
              </a:spcBef>
            </a:pPr>
            <a:r>
              <a:rPr lang="da-DK" altLang="da-DK" sz="900">
                <a:solidFill>
                  <a:schemeClr val="bg1"/>
                </a:solidFill>
              </a:rPr>
              <a:t>Der kan frit vælges farver fra farvepaletterne til titlen. </a:t>
            </a:r>
          </a:p>
          <a:p>
            <a:pPr eaLnBrk="1" hangingPunct="1">
              <a:spcBef>
                <a:spcPct val="30000"/>
              </a:spcBef>
            </a:pPr>
            <a:endParaRPr lang="da-DK" altLang="da-DK" sz="900">
              <a:solidFill>
                <a:schemeClr val="bg1"/>
              </a:solidFill>
            </a:endParaRPr>
          </a:p>
          <a:p>
            <a:pPr eaLnBrk="1" hangingPunct="1">
              <a:spcBef>
                <a:spcPct val="30000"/>
              </a:spcBef>
            </a:pPr>
            <a:r>
              <a:rPr lang="da-DK" altLang="da-DK" sz="900">
                <a:solidFill>
                  <a:schemeClr val="bg1"/>
                </a:solidFill>
              </a:rPr>
              <a:t>Bemærk, at farverne virker mere neddæmpede, når de projiceres op, end de gør på pc-skærmen.</a:t>
            </a:r>
            <a:endParaRPr lang="en-US" altLang="da-DK" sz="900">
              <a:solidFill>
                <a:schemeClr val="bg1"/>
              </a:solidFill>
            </a:endParaRPr>
          </a:p>
        </p:txBody>
      </p:sp>
      <p:sp>
        <p:nvSpPr>
          <p:cNvPr id="13" name="Pladsholder til billede 2"/>
          <p:cNvSpPr>
            <a:spLocks noGrp="1"/>
          </p:cNvSpPr>
          <p:nvPr>
            <p:ph type="pic" sz="quarter" idx="14" hasCustomPrompt="1"/>
          </p:nvPr>
        </p:nvSpPr>
        <p:spPr>
          <a:xfrm>
            <a:off x="6087661" y="4431519"/>
            <a:ext cx="3048826" cy="2420888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Titeldias, indsæt billede</a:t>
            </a:r>
          </a:p>
        </p:txBody>
      </p:sp>
      <p:sp>
        <p:nvSpPr>
          <p:cNvPr id="14" name="Pladsholder til billede 2"/>
          <p:cNvSpPr>
            <a:spLocks noGrp="1"/>
          </p:cNvSpPr>
          <p:nvPr>
            <p:ph type="pic" sz="quarter" idx="15" hasCustomPrompt="1"/>
          </p:nvPr>
        </p:nvSpPr>
        <p:spPr>
          <a:xfrm>
            <a:off x="2617" y="4437112"/>
            <a:ext cx="3048826" cy="2420888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Titeldias, indsæt billede</a:t>
            </a:r>
          </a:p>
        </p:txBody>
      </p:sp>
      <p:sp>
        <p:nvSpPr>
          <p:cNvPr id="15" name="Pladsholder til billede 2"/>
          <p:cNvSpPr>
            <a:spLocks noGrp="1"/>
          </p:cNvSpPr>
          <p:nvPr>
            <p:ph type="pic" sz="quarter" idx="16" hasCustomPrompt="1"/>
          </p:nvPr>
        </p:nvSpPr>
        <p:spPr>
          <a:xfrm>
            <a:off x="3051443" y="4437112"/>
            <a:ext cx="3048826" cy="2420888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Titeldias, indsæt billede</a:t>
            </a:r>
          </a:p>
        </p:txBody>
      </p:sp>
      <p:sp>
        <p:nvSpPr>
          <p:cNvPr id="16" name="Text Box 22"/>
          <p:cNvSpPr txBox="1">
            <a:spLocks noChangeArrowheads="1"/>
          </p:cNvSpPr>
          <p:nvPr userDrawn="1"/>
        </p:nvSpPr>
        <p:spPr bwMode="auto">
          <a:xfrm>
            <a:off x="9457528" y="1268760"/>
            <a:ext cx="137160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3C4AD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1" hangingPunct="1">
              <a:spcBef>
                <a:spcPct val="30000"/>
              </a:spcBef>
            </a:pPr>
            <a:r>
              <a:rPr lang="da-DK" altLang="da-DK" sz="9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rPr>
              <a:t>For tidl. SFI: find billeder på: </a:t>
            </a:r>
            <a:r>
              <a:rPr lang="da-DK" altLang="da-DK" sz="9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O:\PowerPoint-billeder.</a:t>
            </a:r>
          </a:p>
          <a:p>
            <a:pPr eaLnBrk="1" hangingPunct="1">
              <a:spcBef>
                <a:spcPct val="30000"/>
              </a:spcBef>
            </a:pPr>
            <a:endParaRPr lang="da-DK" altLang="da-DK" sz="900" kern="1200">
              <a:solidFill>
                <a:schemeClr val="bg1"/>
              </a:solidFill>
              <a:latin typeface="Verdana" pitchFamily="34" charset="0"/>
              <a:ea typeface="+mn-ea"/>
              <a:cs typeface="+mn-cs"/>
            </a:endParaRPr>
          </a:p>
          <a:p>
            <a:pPr eaLnBrk="1" hangingPunct="1">
              <a:spcBef>
                <a:spcPct val="30000"/>
              </a:spcBef>
            </a:pPr>
            <a:r>
              <a:rPr lang="da-DK" altLang="da-DK" sz="9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rPr>
              <a:t>Der er også gode, gratis billeder på: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900"/>
              <a:t>https://pixabay.com/</a:t>
            </a:r>
          </a:p>
          <a:p>
            <a:pPr eaLnBrk="1" hangingPunct="1">
              <a:spcBef>
                <a:spcPct val="30000"/>
              </a:spcBef>
            </a:pPr>
            <a:endParaRPr lang="en-US" altLang="da-DK" sz="900" kern="1200">
              <a:solidFill>
                <a:schemeClr val="bg1"/>
              </a:solidFill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365" y="0"/>
            <a:ext cx="1224136" cy="5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5035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19AF9-0D16-4EB8-9DB4-759EB1ED82E7}" type="slidenum">
              <a:rPr lang="da-DK" altLang="da-DK" sz="800" smtClean="0"/>
              <a:t>‹#›</a:t>
            </a:fld>
            <a:endParaRPr lang="da-DK" alt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1"/>
          </p:nvPr>
        </p:nvSpPr>
        <p:spPr>
          <a:xfrm>
            <a:off x="285226" y="1844675"/>
            <a:ext cx="8565087" cy="432117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08408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19AF9-0D16-4EB8-9DB4-759EB1ED82E7}" type="slidenum">
              <a:rPr lang="da-DK" altLang="da-DK" sz="800" smtClean="0"/>
              <a:t>‹#›</a:t>
            </a:fld>
            <a:endParaRPr lang="da-DK" alt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1"/>
          </p:nvPr>
        </p:nvSpPr>
        <p:spPr>
          <a:xfrm>
            <a:off x="323850" y="1773238"/>
            <a:ext cx="8518525" cy="4410075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77382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13456" y="1916832"/>
            <a:ext cx="8534400" cy="417916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524328" cy="86409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7956376" y="6477000"/>
            <a:ext cx="891480" cy="228600"/>
          </a:xfrm>
        </p:spPr>
        <p:txBody>
          <a:bodyPr/>
          <a:lstStyle>
            <a:lvl1pPr algn="l">
              <a:defRPr sz="800"/>
            </a:lvl1pPr>
          </a:lstStyle>
          <a:p>
            <a:pPr algn="r"/>
            <a:fld id="{63B55AB7-9883-4FE2-B2D5-137B9AECF5F9}" type="slidenum">
              <a:rPr lang="da-DK" altLang="da-DK"/>
              <a:pPr algn="r"/>
              <a:t>‹#›</a:t>
            </a:fld>
            <a:endParaRPr lang="da-DK" altLang="da-DK">
              <a:solidFill>
                <a:schemeClr val="bg1"/>
              </a:solidFill>
            </a:endParaRPr>
          </a:p>
          <a:p>
            <a:endParaRPr lang="da-DK" altLang="da-DK" sz="1400"/>
          </a:p>
        </p:txBody>
      </p:sp>
    </p:spTree>
    <p:extLst>
      <p:ext uri="{BB962C8B-B14F-4D97-AF65-F5344CB8AC3E}">
        <p14:creationId xmlns:p14="http://schemas.microsoft.com/office/powerpoint/2010/main" val="3541881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7171" y="620688"/>
            <a:ext cx="8520685" cy="86409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304800" y="1988840"/>
            <a:ext cx="4191000" cy="410716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88840"/>
            <a:ext cx="4191000" cy="410716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800"/>
            </a:lvl1pPr>
          </a:lstStyle>
          <a:p>
            <a:pPr algn="r"/>
            <a:fld id="{3037C1C8-7216-4517-A1C9-92BB64E21EE9}" type="slidenum">
              <a:rPr lang="da-DK" altLang="da-DK"/>
              <a:pPr algn="r"/>
              <a:t>‹#›</a:t>
            </a:fld>
            <a:endParaRPr lang="da-DK" altLang="da-DK">
              <a:solidFill>
                <a:schemeClr val="bg1"/>
              </a:solidFill>
            </a:endParaRPr>
          </a:p>
          <a:p>
            <a:endParaRPr lang="da-DK" altLang="da-DK" sz="1400"/>
          </a:p>
        </p:txBody>
      </p:sp>
    </p:spTree>
    <p:extLst>
      <p:ext uri="{BB962C8B-B14F-4D97-AF65-F5344CB8AC3E}">
        <p14:creationId xmlns:p14="http://schemas.microsoft.com/office/powerpoint/2010/main" val="3578647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496944" cy="86409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323528" y="1772815"/>
            <a:ext cx="4173860" cy="402059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323528" y="2174875"/>
            <a:ext cx="4173860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772815"/>
            <a:ext cx="4175447" cy="402059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75447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800"/>
            </a:lvl1pPr>
          </a:lstStyle>
          <a:p>
            <a:pPr algn="r"/>
            <a:fld id="{610BE0FE-1E11-408F-8E01-1E89C21915A8}" type="slidenum">
              <a:rPr lang="da-DK" altLang="da-DK"/>
              <a:pPr algn="r"/>
              <a:t>‹#›</a:t>
            </a:fld>
            <a:endParaRPr lang="da-DK" altLang="da-DK">
              <a:solidFill>
                <a:schemeClr val="bg1"/>
              </a:solidFill>
            </a:endParaRPr>
          </a:p>
          <a:p>
            <a:endParaRPr lang="da-DK" altLang="da-DK" sz="1400"/>
          </a:p>
        </p:txBody>
      </p:sp>
    </p:spTree>
    <p:extLst>
      <p:ext uri="{BB962C8B-B14F-4D97-AF65-F5344CB8AC3E}">
        <p14:creationId xmlns:p14="http://schemas.microsoft.com/office/powerpoint/2010/main" val="1403188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800"/>
            </a:lvl1pPr>
          </a:lstStyle>
          <a:p>
            <a:pPr algn="r"/>
            <a:fld id="{8A5E56D5-7AE4-4928-90A8-FDDFC8E31D1A}" type="slidenum">
              <a:rPr lang="da-DK" altLang="da-DK"/>
              <a:pPr algn="r"/>
              <a:t>‹#›</a:t>
            </a:fld>
            <a:endParaRPr lang="da-DK" altLang="da-DK">
              <a:solidFill>
                <a:schemeClr val="bg1"/>
              </a:solidFill>
            </a:endParaRPr>
          </a:p>
          <a:p>
            <a:endParaRPr lang="da-DK" altLang="da-DK" sz="1400"/>
          </a:p>
        </p:txBody>
      </p:sp>
    </p:spTree>
    <p:extLst>
      <p:ext uri="{BB962C8B-B14F-4D97-AF65-F5344CB8AC3E}">
        <p14:creationId xmlns:p14="http://schemas.microsoft.com/office/powerpoint/2010/main" val="271279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3456" y="620688"/>
            <a:ext cx="853440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I MASTER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3456" y="1844824"/>
            <a:ext cx="8534400" cy="4251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i master</a:t>
            </a:r>
          </a:p>
          <a:p>
            <a:pPr lvl="1"/>
            <a:r>
              <a:rPr lang="da-DK" altLang="da-DK"/>
              <a:t>Andet niveau</a:t>
            </a:r>
          </a:p>
          <a:p>
            <a:pPr lvl="2"/>
            <a:r>
              <a:rPr lang="da-DK" altLang="da-DK"/>
              <a:t>Tredje niveau</a:t>
            </a:r>
          </a:p>
          <a:p>
            <a:pPr lvl="3"/>
            <a:r>
              <a:rPr lang="da-DK" altLang="da-DK"/>
              <a:t>Fjerde niveau</a:t>
            </a:r>
          </a:p>
          <a:p>
            <a:pPr lvl="4"/>
            <a:r>
              <a:rPr lang="da-DK" altLang="da-DK"/>
              <a:t>Femte niveau</a:t>
            </a: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376" y="6477000"/>
            <a:ext cx="89148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3E19AF9-0D16-4EB8-9DB4-759EB1ED82E7}" type="slidenum">
              <a:rPr lang="da-DK" altLang="da-DK" sz="800" smtClean="0"/>
              <a:t>‹#›</a:t>
            </a:fld>
            <a:endParaRPr lang="da-DK" altLang="da-DK"/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-1219200" y="1143000"/>
            <a:ext cx="1066800" cy="701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3C4AD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da-DK" altLang="da-DK"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Overskrift i versaler</a:t>
            </a:r>
            <a:endParaRPr lang="en-US" altLang="da-DK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9468544" y="5823520"/>
            <a:ext cx="1512168" cy="91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3C4AD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da-DK" altLang="da-DK"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Hvis du vil have vist fx ‘side 9 af 20’, så skal du,</a:t>
            </a:r>
            <a:r>
              <a:rPr lang="da-DK" altLang="da-DK" sz="9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når du er færdig med præsentationen, tilføje ‘af 20’ manuelt. Selve sidenummeret kommer på automatisk.</a:t>
            </a:r>
            <a:endParaRPr lang="en-US" altLang="da-DK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Lige forbindelse 16"/>
          <p:cNvCxnSpPr/>
          <p:nvPr/>
        </p:nvCxnSpPr>
        <p:spPr bwMode="auto">
          <a:xfrm>
            <a:off x="292786" y="749840"/>
            <a:ext cx="0" cy="6372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Lige forbindelse 28"/>
          <p:cNvCxnSpPr/>
          <p:nvPr/>
        </p:nvCxnSpPr>
        <p:spPr bwMode="auto">
          <a:xfrm>
            <a:off x="260933" y="749840"/>
            <a:ext cx="0" cy="637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Lige forbindelse 29"/>
          <p:cNvCxnSpPr/>
          <p:nvPr/>
        </p:nvCxnSpPr>
        <p:spPr bwMode="auto">
          <a:xfrm>
            <a:off x="243688" y="749840"/>
            <a:ext cx="0" cy="63720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5175"/>
            <a:ext cx="1296143" cy="583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8" r:id="rId2"/>
    <p:sldLayoutId id="2147483669" r:id="rId3"/>
    <p:sldLayoutId id="2147483665" r:id="rId4"/>
    <p:sldLayoutId id="2147483666" r:id="rId5"/>
    <p:sldLayoutId id="2147483652" r:id="rId6"/>
    <p:sldLayoutId id="2147483654" r:id="rId7"/>
    <p:sldLayoutId id="2147483655" r:id="rId8"/>
    <p:sldLayoutId id="2147483656" r:id="rId9"/>
    <p:sldLayoutId id="2147483663" r:id="rId10"/>
    <p:sldLayoutId id="2147483658" r:id="rId11"/>
    <p:sldLayoutId id="2147483667" r:id="rId12"/>
    <p:sldLayoutId id="2147483662" r:id="rId13"/>
    <p:sldLayoutId id="2147483664" r:id="rId14"/>
    <p:sldLayoutId id="2147483670" r:id="rId15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9pPr>
    </p:titleStyle>
    <p:bodyStyle>
      <a:lvl1pPr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 sz="2000">
          <a:solidFill>
            <a:schemeClr val="tx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65150" indent="-284163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 sz="2000">
          <a:solidFill>
            <a:schemeClr val="tx1">
              <a:lumMod val="5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98425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 sz="1800">
          <a:solidFill>
            <a:schemeClr val="tx1">
              <a:lumMod val="5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40335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 sz="1600">
          <a:solidFill>
            <a:schemeClr val="tx1">
              <a:lumMod val="5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182245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 sz="1400">
          <a:solidFill>
            <a:schemeClr val="tx1">
              <a:lumMod val="5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27965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73685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19405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65125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body" sz="quarter" idx="11"/>
          </p:nvPr>
        </p:nvSpPr>
        <p:spPr>
          <a:xfrm>
            <a:off x="220707" y="2060849"/>
            <a:ext cx="4329961" cy="2592288"/>
          </a:xfrm>
          <a:effectLst>
            <a:outerShdw blurRad="50800" dist="50800" dir="5400000" algn="ctr" rotWithShape="0">
              <a:schemeClr val="accent1">
                <a:lumMod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da-DK" sz="2800" b="1" dirty="0">
                <a:cs typeface="+mj-cs"/>
              </a:rPr>
              <a:t>LOVENDE PRAKSIS PÅ DET SPECIALISEREDE SOCIALOMRÅDE </a:t>
            </a:r>
          </a:p>
          <a:p>
            <a:pPr eaLnBrk="1" hangingPunct="1">
              <a:defRPr/>
            </a:pPr>
            <a:r>
              <a:rPr lang="da-DK" sz="2800" dirty="0">
                <a:cs typeface="+mj-cs"/>
              </a:rPr>
              <a:t>– </a:t>
            </a:r>
            <a:r>
              <a:rPr lang="da-DK" dirty="0">
                <a:cs typeface="+mj-cs"/>
              </a:rPr>
              <a:t>ET VÆRKTØJ TIL UDVIKLING</a:t>
            </a:r>
          </a:p>
        </p:txBody>
      </p:sp>
      <p:sp>
        <p:nvSpPr>
          <p:cNvPr id="6" name="Tekstboks 5"/>
          <p:cNvSpPr txBox="1"/>
          <p:nvPr/>
        </p:nvSpPr>
        <p:spPr>
          <a:xfrm>
            <a:off x="4788024" y="4581128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353" y="1700808"/>
            <a:ext cx="4398358" cy="277668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kstboks 1"/>
          <p:cNvSpPr txBox="1"/>
          <p:nvPr/>
        </p:nvSpPr>
        <p:spPr>
          <a:xfrm>
            <a:off x="222528" y="5661248"/>
            <a:ext cx="8741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  <a:latin typeface="+mj-lt"/>
              </a:rPr>
              <a:t>Didde Cramer Jensen, VIVE – Det Nationale Forsknings- og Analysecenter for Velfærd. DK</a:t>
            </a:r>
          </a:p>
          <a:p>
            <a:endParaRPr lang="da-DK" dirty="0"/>
          </a:p>
        </p:txBody>
      </p:sp>
      <p:sp>
        <p:nvSpPr>
          <p:cNvPr id="3" name="Rektangel 2"/>
          <p:cNvSpPr/>
          <p:nvPr/>
        </p:nvSpPr>
        <p:spPr>
          <a:xfrm>
            <a:off x="222528" y="5322694"/>
            <a:ext cx="83751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a-DK" sz="1600" dirty="0">
                <a:solidFill>
                  <a:schemeClr val="bg1"/>
                </a:solidFill>
                <a:latin typeface="+mj-lt"/>
              </a:rPr>
              <a:t>Workshop – </a:t>
            </a:r>
            <a:r>
              <a:rPr lang="da-DK" sz="1600" dirty="0" err="1">
                <a:solidFill>
                  <a:schemeClr val="bg1"/>
                </a:solidFill>
                <a:latin typeface="+mj-lt"/>
              </a:rPr>
              <a:t>Helhetlig</a:t>
            </a:r>
            <a:r>
              <a:rPr lang="da-DK" sz="1600" dirty="0">
                <a:solidFill>
                  <a:schemeClr val="bg1"/>
                </a:solidFill>
                <a:latin typeface="+mj-lt"/>
              </a:rPr>
              <a:t> </a:t>
            </a:r>
            <a:r>
              <a:rPr lang="da-DK" sz="1600" dirty="0" err="1">
                <a:solidFill>
                  <a:schemeClr val="bg1"/>
                </a:solidFill>
                <a:latin typeface="+mj-lt"/>
              </a:rPr>
              <a:t>oppfølging</a:t>
            </a:r>
            <a:r>
              <a:rPr lang="da-DK" sz="1600" dirty="0">
                <a:solidFill>
                  <a:schemeClr val="bg1"/>
                </a:solidFill>
                <a:latin typeface="+mj-lt"/>
              </a:rPr>
              <a:t> av </a:t>
            </a:r>
            <a:r>
              <a:rPr lang="da-DK" sz="1600" dirty="0" err="1">
                <a:solidFill>
                  <a:schemeClr val="bg1"/>
                </a:solidFill>
                <a:latin typeface="+mj-lt"/>
              </a:rPr>
              <a:t>utsatte</a:t>
            </a:r>
            <a:r>
              <a:rPr lang="da-DK" sz="1600" dirty="0">
                <a:solidFill>
                  <a:schemeClr val="bg1"/>
                </a:solidFill>
                <a:latin typeface="+mj-lt"/>
              </a:rPr>
              <a:t> barn og familier – 20.10.2022 </a:t>
            </a:r>
          </a:p>
        </p:txBody>
      </p:sp>
      <p:sp>
        <p:nvSpPr>
          <p:cNvPr id="4" name="Rektangel 3"/>
          <p:cNvSpPr/>
          <p:nvPr/>
        </p:nvSpPr>
        <p:spPr>
          <a:xfrm>
            <a:off x="4425165" y="3198168"/>
            <a:ext cx="2936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83040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er en lovende praksis?</a:t>
            </a:r>
            <a:br>
              <a:rPr lang="da-DK" dirty="0"/>
            </a:b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da-DK" altLang="da-DK" dirty="0"/>
              <a:t>9</a:t>
            </a:r>
            <a:endParaRPr lang="da-DK" altLang="da-DK" dirty="0">
              <a:solidFill>
                <a:schemeClr val="bg1"/>
              </a:solidFill>
            </a:endParaRPr>
          </a:p>
          <a:p>
            <a:endParaRPr lang="da-DK" altLang="da-DK" sz="1400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395536" y="2348880"/>
            <a:ext cx="8534400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/>
              <a:buChar char="à"/>
            </a:pPr>
            <a:r>
              <a:rPr lang="da-DK" sz="3200" dirty="0">
                <a:solidFill>
                  <a:schemeClr val="tx1">
                    <a:lumMod val="50000"/>
                  </a:schemeClr>
                </a:solidFill>
              </a:rPr>
              <a:t>praksisser, hvis virkning vi ikke kender i dag, men som alligevel har en </a:t>
            </a:r>
            <a:r>
              <a:rPr lang="da-DK" sz="3200" b="1" dirty="0">
                <a:solidFill>
                  <a:schemeClr val="accent1"/>
                </a:solidFill>
              </a:rPr>
              <a:t>særligt god sandsynlighed for at skabe udvikling og trivsel for borgerne.</a:t>
            </a:r>
          </a:p>
        </p:txBody>
      </p:sp>
    </p:spTree>
    <p:extLst>
      <p:ext uri="{BB962C8B-B14F-4D97-AF65-F5344CB8AC3E}">
        <p14:creationId xmlns:p14="http://schemas.microsoft.com/office/powerpoint/2010/main" val="933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el 1"/>
          <p:cNvSpPr>
            <a:spLocks noGrp="1"/>
          </p:cNvSpPr>
          <p:nvPr>
            <p:ph type="title"/>
          </p:nvPr>
        </p:nvSpPr>
        <p:spPr>
          <a:xfrm>
            <a:off x="395536" y="804662"/>
            <a:ext cx="8534400" cy="590649"/>
          </a:xfrm>
        </p:spPr>
        <p:txBody>
          <a:bodyPr/>
          <a:lstStyle/>
          <a:p>
            <a:r>
              <a:rPr lang="da-DK" sz="2400" dirty="0">
                <a:ea typeface="ＭＳ Ｐゴシック" pitchFamily="34" charset="-128"/>
                <a:cs typeface="Geneva" pitchFamily="1" charset="0"/>
              </a:rPr>
              <a:t>Definition af praksis</a:t>
            </a:r>
          </a:p>
        </p:txBody>
      </p:sp>
      <p:sp>
        <p:nvSpPr>
          <p:cNvPr id="19" name="Tekstboks 18"/>
          <p:cNvSpPr txBox="1"/>
          <p:nvPr/>
        </p:nvSpPr>
        <p:spPr>
          <a:xfrm>
            <a:off x="282517" y="1296023"/>
            <a:ext cx="800512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a-DK" sz="1600" dirty="0">
              <a:ea typeface="ＭＳ Ｐゴシック" pitchFamily="34" charset="-128"/>
              <a:cs typeface="Geneva" pitchFamily="1" charset="0"/>
            </a:endParaRPr>
          </a:p>
          <a:p>
            <a:r>
              <a:rPr lang="da-DK" sz="1600" b="1" dirty="0">
                <a:solidFill>
                  <a:schemeClr val="bg2">
                    <a:lumMod val="10000"/>
                  </a:schemeClr>
                </a:solidFill>
                <a:ea typeface="ＭＳ Ｐゴシック" pitchFamily="34" charset="-128"/>
                <a:cs typeface="Geneva" pitchFamily="1" charset="0"/>
              </a:rPr>
              <a:t>Praksis </a:t>
            </a:r>
            <a:r>
              <a:rPr lang="da-DK" sz="1600" dirty="0">
                <a:solidFill>
                  <a:schemeClr val="bg2">
                    <a:lumMod val="10000"/>
                  </a:schemeClr>
                </a:solidFill>
                <a:ea typeface="ＭＳ Ｐゴシック" pitchFamily="34" charset="-128"/>
                <a:cs typeface="Geneva" pitchFamily="1" charset="0"/>
              </a:rPr>
              <a:t>dækker både indsatser og alt det arbejde, I laver i relation hertil, fx den faglige sparring og –koordination, faglig refleksion mv. </a:t>
            </a:r>
          </a:p>
          <a:p>
            <a:endParaRPr lang="da-DK" sz="1600" dirty="0">
              <a:solidFill>
                <a:schemeClr val="bg2">
                  <a:lumMod val="10000"/>
                </a:schemeClr>
              </a:solidFill>
              <a:ea typeface="ＭＳ Ｐゴシック" pitchFamily="34" charset="-128"/>
              <a:cs typeface="Geneva" pitchFamily="1" charset="0"/>
            </a:endParaRPr>
          </a:p>
          <a:p>
            <a:r>
              <a:rPr lang="da-DK" sz="1600" dirty="0">
                <a:solidFill>
                  <a:schemeClr val="bg2">
                    <a:lumMod val="10000"/>
                  </a:schemeClr>
                </a:solidFill>
                <a:ea typeface="ＭＳ Ｐゴシック" pitchFamily="34" charset="-128"/>
                <a:cs typeface="Geneva" pitchFamily="1" charset="0"/>
              </a:rPr>
              <a:t>Praksis skal anvendes med et </a:t>
            </a:r>
            <a:r>
              <a:rPr lang="da-DK" sz="1600" b="1" dirty="0">
                <a:solidFill>
                  <a:schemeClr val="bg2">
                    <a:lumMod val="10000"/>
                  </a:schemeClr>
                </a:solidFill>
                <a:ea typeface="ＭＳ Ｐゴシック" pitchFamily="34" charset="-128"/>
                <a:cs typeface="Geneva" pitchFamily="1" charset="0"/>
              </a:rPr>
              <a:t>borgerrettet sigte.</a:t>
            </a:r>
          </a:p>
          <a:p>
            <a:endParaRPr lang="da-DK" sz="1600" b="1" dirty="0">
              <a:solidFill>
                <a:schemeClr val="bg2">
                  <a:lumMod val="10000"/>
                </a:schemeClr>
              </a:solidFill>
              <a:ea typeface="ＭＳ Ｐゴシック" pitchFamily="34" charset="-128"/>
              <a:cs typeface="Geneva" pitchFamily="1" charset="0"/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0" t="25759" r="11928"/>
          <a:stretch/>
        </p:blipFill>
        <p:spPr>
          <a:xfrm>
            <a:off x="164769" y="3590925"/>
            <a:ext cx="4667250" cy="2596269"/>
          </a:xfrm>
          <a:prstGeom prst="rect">
            <a:avLst/>
          </a:prstGeom>
          <a:ln w="31750">
            <a:solidFill>
              <a:schemeClr val="accent1">
                <a:lumMod val="75000"/>
              </a:schemeClr>
            </a:solidFill>
          </a:ln>
        </p:spPr>
      </p:pic>
      <p:sp>
        <p:nvSpPr>
          <p:cNvPr id="10" name="Tekstboks 9"/>
          <p:cNvSpPr txBox="1"/>
          <p:nvPr/>
        </p:nvSpPr>
        <p:spPr>
          <a:xfrm>
            <a:off x="1726868" y="3133725"/>
            <a:ext cx="2053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Indsats</a:t>
            </a:r>
          </a:p>
        </p:txBody>
      </p:sp>
      <p:sp>
        <p:nvSpPr>
          <p:cNvPr id="18" name="Tekstboks 17"/>
          <p:cNvSpPr txBox="1"/>
          <p:nvPr/>
        </p:nvSpPr>
        <p:spPr>
          <a:xfrm>
            <a:off x="6389514" y="3110984"/>
            <a:ext cx="2358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Praksis</a:t>
            </a:r>
          </a:p>
        </p:txBody>
      </p:sp>
      <p:sp>
        <p:nvSpPr>
          <p:cNvPr id="11" name="Tekstboks 10"/>
          <p:cNvSpPr txBox="1"/>
          <p:nvPr/>
        </p:nvSpPr>
        <p:spPr>
          <a:xfrm>
            <a:off x="50469" y="6372225"/>
            <a:ext cx="36263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b="1" dirty="0"/>
              <a:t>Perspektiv</a:t>
            </a:r>
            <a:r>
              <a:rPr lang="da-DK" sz="1400" dirty="0"/>
              <a:t>: Det, der leveres til målgruppen</a:t>
            </a:r>
          </a:p>
        </p:txBody>
      </p:sp>
      <p:sp>
        <p:nvSpPr>
          <p:cNvPr id="20" name="Tekstboks 19"/>
          <p:cNvSpPr txBox="1"/>
          <p:nvPr/>
        </p:nvSpPr>
        <p:spPr>
          <a:xfrm>
            <a:off x="4931244" y="6362700"/>
            <a:ext cx="3882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b="1" dirty="0"/>
              <a:t>Perspektiv</a:t>
            </a:r>
            <a:r>
              <a:rPr lang="da-DK" sz="1400" dirty="0"/>
              <a:t>: Alt det arbejde, der foregår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244" y="3531557"/>
            <a:ext cx="4105848" cy="271500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900674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el 1"/>
          <p:cNvSpPr>
            <a:spLocks noGrp="1"/>
          </p:cNvSpPr>
          <p:nvPr>
            <p:ph type="title"/>
          </p:nvPr>
        </p:nvSpPr>
        <p:spPr>
          <a:xfrm>
            <a:off x="395536" y="804662"/>
            <a:ext cx="8534400" cy="590649"/>
          </a:xfrm>
        </p:spPr>
        <p:txBody>
          <a:bodyPr/>
          <a:lstStyle/>
          <a:p>
            <a:r>
              <a:rPr lang="da-DK" sz="2400" dirty="0">
                <a:ea typeface="ＭＳ Ｐゴシック" pitchFamily="34" charset="-128"/>
                <a:cs typeface="Geneva" pitchFamily="1" charset="0"/>
              </a:rPr>
              <a:t>Formål</a:t>
            </a:r>
          </a:p>
        </p:txBody>
      </p:sp>
      <p:sp>
        <p:nvSpPr>
          <p:cNvPr id="3" name="Rektangel 2"/>
          <p:cNvSpPr/>
          <p:nvPr/>
        </p:nvSpPr>
        <p:spPr>
          <a:xfrm>
            <a:off x="473552" y="1484784"/>
            <a:ext cx="7992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da-DK" b="1" dirty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da-DK" b="1" dirty="0">
                <a:solidFill>
                  <a:schemeClr val="accent1"/>
                </a:solidFill>
              </a:rPr>
              <a:t>Identificere</a:t>
            </a:r>
            <a:r>
              <a:rPr lang="da-DK" dirty="0">
                <a:solidFill>
                  <a:schemeClr val="tx1">
                    <a:lumMod val="50000"/>
                  </a:schemeClr>
                </a:solidFill>
              </a:rPr>
              <a:t> lovende praksis med henblik på </a:t>
            </a:r>
            <a:r>
              <a:rPr lang="da-DK" b="1" dirty="0">
                <a:solidFill>
                  <a:schemeClr val="accent1"/>
                </a:solidFill>
              </a:rPr>
              <a:t>modning og udbredelse </a:t>
            </a:r>
            <a:r>
              <a:rPr lang="da-DK" dirty="0">
                <a:solidFill>
                  <a:schemeClr val="tx1">
                    <a:lumMod val="50000"/>
                  </a:schemeClr>
                </a:solidFill>
              </a:rPr>
              <a:t>(følgeforskning) 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da-DK" dirty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da-DK" b="1" dirty="0">
                <a:solidFill>
                  <a:schemeClr val="accent1"/>
                </a:solidFill>
              </a:rPr>
              <a:t>Give</a:t>
            </a:r>
            <a:r>
              <a:rPr lang="da-DK" dirty="0">
                <a:solidFill>
                  <a:schemeClr val="accent1"/>
                </a:solidFill>
              </a:rPr>
              <a:t> </a:t>
            </a:r>
            <a:r>
              <a:rPr lang="da-DK" b="1" dirty="0">
                <a:solidFill>
                  <a:schemeClr val="accent1"/>
                </a:solidFill>
              </a:rPr>
              <a:t>inspiration og sætte retning </a:t>
            </a:r>
            <a:r>
              <a:rPr lang="da-DK" dirty="0">
                <a:solidFill>
                  <a:schemeClr val="tx1">
                    <a:lumMod val="50000"/>
                  </a:schemeClr>
                </a:solidFill>
              </a:rPr>
              <a:t>til faglig udvikling  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da-DK" dirty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da-DK" b="1" dirty="0">
                <a:solidFill>
                  <a:schemeClr val="accent1"/>
                </a:solidFill>
              </a:rPr>
              <a:t>Anerkende</a:t>
            </a:r>
            <a:r>
              <a:rPr lang="da-DK" dirty="0">
                <a:solidFill>
                  <a:schemeClr val="tx1">
                    <a:lumMod val="50000"/>
                  </a:schemeClr>
                </a:solidFill>
              </a:rPr>
              <a:t> lovende praksis på det specialiserede socialområde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>
          <a:xfrm>
            <a:off x="7956376" y="6477000"/>
            <a:ext cx="891480" cy="228600"/>
          </a:xfrm>
        </p:spPr>
        <p:txBody>
          <a:bodyPr/>
          <a:lstStyle/>
          <a:p>
            <a:pPr algn="r"/>
            <a:r>
              <a:rPr lang="da-DK" altLang="da-DK" dirty="0"/>
              <a:t>11</a:t>
            </a:r>
            <a:endParaRPr lang="da-DK" altLang="da-DK" dirty="0">
              <a:solidFill>
                <a:schemeClr val="bg1"/>
              </a:solidFill>
            </a:endParaRPr>
          </a:p>
          <a:p>
            <a:endParaRPr lang="da-DK" altLang="da-DK" sz="1400" dirty="0"/>
          </a:p>
        </p:txBody>
      </p:sp>
    </p:spTree>
    <p:extLst>
      <p:ext uri="{BB962C8B-B14F-4D97-AF65-F5344CB8AC3E}">
        <p14:creationId xmlns:p14="http://schemas.microsoft.com/office/powerpoint/2010/main" val="3397504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"/>
          <p:cNvSpPr txBox="1">
            <a:spLocks noGrp="1"/>
          </p:cNvSpPr>
          <p:nvPr>
            <p:ph type="sldNum" idx="12"/>
          </p:nvPr>
        </p:nvSpPr>
        <p:spPr>
          <a:xfrm>
            <a:off x="7956376" y="6477000"/>
            <a:ext cx="89148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800" dirty="0"/>
              <a:t>12</a:t>
            </a:r>
            <a:endParaRPr dirty="0"/>
          </a:p>
        </p:txBody>
      </p:sp>
      <p:sp>
        <p:nvSpPr>
          <p:cNvPr id="217" name="Google Shape;217;p11"/>
          <p:cNvSpPr txBox="1">
            <a:spLocks noGrp="1"/>
          </p:cNvSpPr>
          <p:nvPr>
            <p:ph type="body" idx="1"/>
          </p:nvPr>
        </p:nvSpPr>
        <p:spPr>
          <a:xfrm>
            <a:off x="323528" y="980728"/>
            <a:ext cx="8548309" cy="4179887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941104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0" dirty="0"/>
          </a:p>
          <a:p>
            <a:pPr indent="-457200">
              <a:buFont typeface="+mj-lt"/>
              <a:buAutoNum type="arabicPeriod"/>
            </a:pPr>
            <a:r>
              <a:rPr lang="da-DK" sz="6600" dirty="0"/>
              <a:t>Hvad fremmer lovende praksis?</a:t>
            </a:r>
          </a:p>
          <a:p>
            <a:pPr marL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4000" dirty="0"/>
          </a:p>
          <a:p>
            <a:pPr marL="0" lvl="0" indent="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4816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kendetegner en lovende praksis?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23528" y="1916832"/>
            <a:ext cx="8534400" cy="4179168"/>
          </a:xfrm>
        </p:spPr>
        <p:txBody>
          <a:bodyPr/>
          <a:lstStyle/>
          <a:p>
            <a:pPr marL="0" indent="0">
              <a:buNone/>
            </a:pPr>
            <a:r>
              <a:rPr lang="da-DK" sz="2000" dirty="0"/>
              <a:t>Inddragelse af: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/>
              <a:t>Forskning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Fagprofessionelle</a:t>
            </a:r>
            <a:endParaRPr lang="da-DK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/>
              <a:t>Interessenter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/>
              <a:t>Eksperter</a:t>
            </a:r>
          </a:p>
          <a:p>
            <a:pPr marL="0" indent="0">
              <a:buNone/>
            </a:pPr>
            <a:endParaRPr lang="da-DK" sz="20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1" y="3595347"/>
            <a:ext cx="3261029" cy="2430137"/>
          </a:xfrm>
          <a:prstGeom prst="rect">
            <a:avLst/>
          </a:prstGeom>
        </p:spPr>
      </p:pic>
      <p:sp>
        <p:nvSpPr>
          <p:cNvPr id="5" name="Afrundet rektangel 4"/>
          <p:cNvSpPr/>
          <p:nvPr/>
        </p:nvSpPr>
        <p:spPr>
          <a:xfrm>
            <a:off x="5502443" y="2055768"/>
            <a:ext cx="3612368" cy="307915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a-DK" sz="1600" b="1" dirty="0"/>
              <a:t>Ekstern interessentfølgegruppe: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a-DK" sz="1400" dirty="0">
              <a:cs typeface="Geneva" pitchFamily="1" charset="0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a-DK" sz="1400" dirty="0">
                <a:cs typeface="Geneva" pitchFamily="1" charset="0"/>
              </a:rPr>
              <a:t>Kommunernes Landsforening (KL)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a-DK" sz="1400" dirty="0">
                <a:cs typeface="Geneva" pitchFamily="1" charset="0"/>
              </a:rPr>
              <a:t>Danske Regioner (DR)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a-DK" sz="1400" dirty="0">
                <a:cs typeface="Geneva" pitchFamily="1" charset="0"/>
              </a:rPr>
              <a:t>Socialpædagogernes Landsforbund 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a-DK" sz="1400" dirty="0">
                <a:cs typeface="Geneva" pitchFamily="1" charset="0"/>
              </a:rPr>
              <a:t>Dansk Socialrådgiverforening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da-DK" sz="500" dirty="0">
              <a:cs typeface="Geneva" pitchFamily="1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a-DK" sz="1400" dirty="0">
                <a:cs typeface="Geneva" pitchFamily="1" charset="0"/>
              </a:rPr>
              <a:t>Foreningen af Socialchefer i Danmark </a:t>
            </a:r>
          </a:p>
          <a:p>
            <a:pPr>
              <a:spcBef>
                <a:spcPts val="0"/>
              </a:spcBef>
            </a:pPr>
            <a:endParaRPr lang="da-DK" sz="500" dirty="0">
              <a:cs typeface="Geneva" pitchFamily="1" charset="0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a-DK" sz="1400" dirty="0">
                <a:cs typeface="Geneva" pitchFamily="1" charset="0"/>
              </a:rPr>
              <a:t>Børne- og Kulturchefforeningen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da-DK" sz="500" dirty="0">
              <a:cs typeface="Geneva" pitchFamily="1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a-DK" sz="1400" dirty="0">
                <a:cs typeface="Geneva" pitchFamily="1" charset="0"/>
              </a:rPr>
              <a:t>Professionshøjskolernes rektorkollegium</a:t>
            </a:r>
            <a:endParaRPr lang="da-DK" sz="1400" b="1" dirty="0">
              <a:ea typeface="ＭＳ Ｐゴシック" pitchFamily="34" charset="-128"/>
              <a:cs typeface="Geneva" pitchFamily="1" charset="0"/>
            </a:endParaRPr>
          </a:p>
          <a:p>
            <a:pPr algn="ctr"/>
            <a:endParaRPr lang="da-DK" sz="1600" b="1" dirty="0"/>
          </a:p>
          <a:p>
            <a:pPr algn="ctr"/>
            <a:endParaRPr lang="da-DK" sz="1600" b="1" dirty="0"/>
          </a:p>
        </p:txBody>
      </p:sp>
      <p:sp>
        <p:nvSpPr>
          <p:cNvPr id="6" name="Pladsholder til diasnummer 3"/>
          <p:cNvSpPr>
            <a:spLocks noGrp="1"/>
          </p:cNvSpPr>
          <p:nvPr>
            <p:ph type="sldNum" sz="quarter" idx="12"/>
          </p:nvPr>
        </p:nvSpPr>
        <p:spPr>
          <a:xfrm>
            <a:off x="7956376" y="6477000"/>
            <a:ext cx="891480" cy="228600"/>
          </a:xfrm>
        </p:spPr>
        <p:txBody>
          <a:bodyPr/>
          <a:lstStyle/>
          <a:p>
            <a:pPr algn="r"/>
            <a:r>
              <a:rPr lang="da-DK" altLang="da-DK" dirty="0"/>
              <a:t>13</a:t>
            </a:r>
            <a:endParaRPr lang="da-DK" altLang="da-DK" dirty="0">
              <a:solidFill>
                <a:schemeClr val="bg1"/>
              </a:solidFill>
            </a:endParaRPr>
          </a:p>
          <a:p>
            <a:endParaRPr lang="da-DK" altLang="da-DK" sz="1400" dirty="0"/>
          </a:p>
        </p:txBody>
      </p:sp>
    </p:spTree>
    <p:extLst>
      <p:ext uri="{BB962C8B-B14F-4D97-AF65-F5344CB8AC3E}">
        <p14:creationId xmlns:p14="http://schemas.microsoft.com/office/powerpoint/2010/main" val="2185475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Elementer til indkredsning af lovende praksis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69016904"/>
              </p:ext>
            </p:extLst>
          </p:nvPr>
        </p:nvGraphicFramePr>
        <p:xfrm>
          <a:off x="395536" y="1340768"/>
          <a:ext cx="835292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Pladsholder til diasnummer 3"/>
          <p:cNvSpPr>
            <a:spLocks noGrp="1"/>
          </p:cNvSpPr>
          <p:nvPr>
            <p:ph type="sldNum" sz="quarter" idx="12"/>
          </p:nvPr>
        </p:nvSpPr>
        <p:spPr>
          <a:xfrm>
            <a:off x="7956376" y="6477000"/>
            <a:ext cx="891480" cy="228600"/>
          </a:xfrm>
        </p:spPr>
        <p:txBody>
          <a:bodyPr/>
          <a:lstStyle/>
          <a:p>
            <a:pPr algn="r"/>
            <a:r>
              <a:rPr lang="da-DK" altLang="da-DK" dirty="0"/>
              <a:t>14</a:t>
            </a:r>
            <a:endParaRPr lang="da-DK" altLang="da-DK" dirty="0">
              <a:solidFill>
                <a:schemeClr val="bg1"/>
              </a:solidFill>
            </a:endParaRPr>
          </a:p>
          <a:p>
            <a:endParaRPr lang="da-DK" altLang="da-DK" sz="1400" dirty="0"/>
          </a:p>
        </p:txBody>
      </p:sp>
    </p:spTree>
    <p:extLst>
      <p:ext uri="{BB962C8B-B14F-4D97-AF65-F5344CB8AC3E}">
        <p14:creationId xmlns:p14="http://schemas.microsoft.com/office/powerpoint/2010/main" val="1547190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3"/>
          <p:cNvSpPr txBox="1">
            <a:spLocks noGrp="1"/>
          </p:cNvSpPr>
          <p:nvPr>
            <p:ph type="sldNum" idx="12"/>
          </p:nvPr>
        </p:nvSpPr>
        <p:spPr>
          <a:xfrm>
            <a:off x="7956376" y="6477000"/>
            <a:ext cx="89148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/>
              <a:t>15</a:t>
            </a:r>
            <a:endParaRPr dirty="0"/>
          </a:p>
        </p:txBody>
      </p:sp>
      <p:sp>
        <p:nvSpPr>
          <p:cNvPr id="242" name="Google Shape;242;p13"/>
          <p:cNvSpPr/>
          <p:nvPr/>
        </p:nvSpPr>
        <p:spPr>
          <a:xfrm>
            <a:off x="395536" y="1484784"/>
            <a:ext cx="8208912" cy="4724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3200">
                <a:solidFill>
                  <a:srgbClr val="181818"/>
                </a:solidFill>
                <a:latin typeface="Arial"/>
                <a:ea typeface="Arial"/>
                <a:cs typeface="Arial"/>
                <a:sym typeface="Arial"/>
              </a:rPr>
              <a:t>Praksis er forankret i veldefineret teori og aktuel bedste viden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18181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18181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>
                <a:solidFill>
                  <a:srgbClr val="181818"/>
                </a:solidFill>
                <a:latin typeface="Arial"/>
                <a:ea typeface="Arial"/>
                <a:cs typeface="Arial"/>
                <a:sym typeface="Arial"/>
              </a:rPr>
              <a:t>Fordi: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18181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Pts val="1800"/>
              <a:buFont typeface="Arial"/>
              <a:buChar char="•"/>
            </a:pPr>
            <a:r>
              <a:rPr lang="da-DK" sz="1800">
                <a:solidFill>
                  <a:srgbClr val="181818"/>
                </a:solidFill>
                <a:latin typeface="Arial"/>
                <a:ea typeface="Arial"/>
                <a:cs typeface="Arial"/>
                <a:sym typeface="Arial"/>
              </a:rPr>
              <a:t>Udvikling af bedre kvalitet og mere effektive indsatser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18181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Pts val="1800"/>
              <a:buFont typeface="Arial"/>
              <a:buChar char="•"/>
            </a:pPr>
            <a:r>
              <a:rPr lang="da-DK" sz="1800">
                <a:solidFill>
                  <a:srgbClr val="181818"/>
                </a:solidFill>
                <a:latin typeface="Arial"/>
                <a:ea typeface="Arial"/>
                <a:cs typeface="Arial"/>
                <a:sym typeface="Arial"/>
              </a:rPr>
              <a:t>Redskab til at kunne forklare, hvorfor praksis forventes at virke i forhold til en given målgruppe </a:t>
            </a:r>
            <a:endParaRPr sz="1800">
              <a:solidFill>
                <a:srgbClr val="18181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18181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Pts val="1800"/>
              <a:buFont typeface="Arial"/>
              <a:buChar char="•"/>
            </a:pPr>
            <a:r>
              <a:rPr lang="da-DK" sz="1800">
                <a:solidFill>
                  <a:srgbClr val="181818"/>
                </a:solidFill>
                <a:latin typeface="Arial"/>
                <a:ea typeface="Arial"/>
                <a:cs typeface="Arial"/>
                <a:sym typeface="Arial"/>
              </a:rPr>
              <a:t>Støtte fagpersoners beslutningstagning, så man undgår ineffektiv, uhensigtsmæssigt, kostbar og potentielt farlig praksis </a:t>
            </a:r>
            <a:endParaRPr/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rgbClr val="416D9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3" name="Google Shape;243;p13"/>
          <p:cNvSpPr txBox="1">
            <a:spLocks noGrp="1"/>
          </p:cNvSpPr>
          <p:nvPr>
            <p:ph type="title"/>
          </p:nvPr>
        </p:nvSpPr>
        <p:spPr>
          <a:xfrm>
            <a:off x="323528" y="620688"/>
            <a:ext cx="8524328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1. Teori og viden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30654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4"/>
          <p:cNvSpPr txBox="1">
            <a:spLocks noGrp="1"/>
          </p:cNvSpPr>
          <p:nvPr>
            <p:ph type="sldNum" idx="12"/>
          </p:nvPr>
        </p:nvSpPr>
        <p:spPr>
          <a:xfrm>
            <a:off x="7956376" y="6477000"/>
            <a:ext cx="89148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/>
              <a:t>16</a:t>
            </a:r>
            <a:endParaRPr dirty="0"/>
          </a:p>
        </p:txBody>
      </p:sp>
      <p:sp>
        <p:nvSpPr>
          <p:cNvPr id="250" name="Google Shape;250;p14"/>
          <p:cNvSpPr/>
          <p:nvPr/>
        </p:nvSpPr>
        <p:spPr>
          <a:xfrm>
            <a:off x="324600" y="1628800"/>
            <a:ext cx="7560840" cy="4647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3200" dirty="0">
                <a:solidFill>
                  <a:srgbClr val="181818"/>
                </a:solidFill>
                <a:latin typeface="Arial"/>
                <a:ea typeface="Arial"/>
                <a:cs typeface="Arial"/>
                <a:sym typeface="Arial"/>
              </a:rPr>
              <a:t>Praksis er ’virksom’ i forhold til en eller flere af de målsætninger, som er formuleret for praksis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18181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600" dirty="0">
                <a:solidFill>
                  <a:srgbClr val="181818"/>
                </a:solidFill>
                <a:latin typeface="Arial"/>
                <a:ea typeface="Arial"/>
                <a:cs typeface="Arial"/>
                <a:sym typeface="Arial"/>
              </a:rPr>
              <a:t>Erfaringsbaseret viden</a:t>
            </a:r>
            <a:endParaRPr sz="1600" dirty="0">
              <a:solidFill>
                <a:srgbClr val="18181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600" dirty="0">
                <a:solidFill>
                  <a:srgbClr val="181818"/>
                </a:solidFill>
                <a:latin typeface="Arial"/>
                <a:ea typeface="Arial"/>
                <a:cs typeface="Arial"/>
                <a:sym typeface="Arial"/>
              </a:rPr>
              <a:t>Intern dokumentation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600" dirty="0">
                <a:solidFill>
                  <a:srgbClr val="181818"/>
                </a:solidFill>
                <a:latin typeface="Arial"/>
                <a:ea typeface="Arial"/>
                <a:cs typeface="Arial"/>
                <a:sym typeface="Arial"/>
              </a:rPr>
              <a:t>Studier, undersøgelser eller evalueringer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18181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 dirty="0">
                <a:solidFill>
                  <a:srgbClr val="181818"/>
                </a:solidFill>
                <a:latin typeface="Arial"/>
                <a:ea typeface="Arial"/>
                <a:cs typeface="Arial"/>
                <a:sym typeface="Arial"/>
              </a:rPr>
              <a:t>Fordi: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18181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Pts val="1800"/>
              <a:buFont typeface="Arial"/>
              <a:buChar char="•"/>
            </a:pPr>
            <a:r>
              <a:rPr lang="da-DK" sz="1800" dirty="0">
                <a:solidFill>
                  <a:srgbClr val="181818"/>
                </a:solidFill>
                <a:latin typeface="Arial"/>
                <a:ea typeface="Arial"/>
                <a:cs typeface="Arial"/>
                <a:sym typeface="Arial"/>
              </a:rPr>
              <a:t>Forvisning om, at en given praksis med </a:t>
            </a:r>
            <a:r>
              <a:rPr lang="da-DK" sz="1800" i="1" dirty="0">
                <a:solidFill>
                  <a:srgbClr val="181818"/>
                </a:solidFill>
                <a:latin typeface="Arial"/>
                <a:ea typeface="Arial"/>
                <a:cs typeface="Arial"/>
                <a:sym typeface="Arial"/>
              </a:rPr>
              <a:t>rimelig sandsynlighed</a:t>
            </a:r>
            <a:r>
              <a:rPr lang="da-DK" sz="1800" dirty="0">
                <a:solidFill>
                  <a:srgbClr val="181818"/>
                </a:solidFill>
                <a:latin typeface="Arial"/>
                <a:ea typeface="Arial"/>
                <a:cs typeface="Arial"/>
                <a:sym typeface="Arial"/>
              </a:rPr>
              <a:t> er virksom overfor målgruppen</a:t>
            </a:r>
            <a:endParaRPr sz="1800" dirty="0">
              <a:solidFill>
                <a:srgbClr val="18181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1" name="Google Shape;251;p14"/>
          <p:cNvSpPr txBox="1">
            <a:spLocks noGrp="1"/>
          </p:cNvSpPr>
          <p:nvPr>
            <p:ph type="title"/>
          </p:nvPr>
        </p:nvSpPr>
        <p:spPr>
          <a:xfrm>
            <a:off x="324600" y="764704"/>
            <a:ext cx="8524328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2. Virkning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60661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5"/>
          <p:cNvSpPr txBox="1">
            <a:spLocks noGrp="1"/>
          </p:cNvSpPr>
          <p:nvPr>
            <p:ph type="sldNum" idx="12"/>
          </p:nvPr>
        </p:nvSpPr>
        <p:spPr>
          <a:xfrm>
            <a:off x="7956376" y="6477000"/>
            <a:ext cx="89148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/>
              <a:t>17</a:t>
            </a:r>
            <a:endParaRPr dirty="0"/>
          </a:p>
        </p:txBody>
      </p:sp>
      <p:sp>
        <p:nvSpPr>
          <p:cNvPr id="258" name="Google Shape;258;p15"/>
          <p:cNvSpPr/>
          <p:nvPr/>
        </p:nvSpPr>
        <p:spPr>
          <a:xfrm>
            <a:off x="351240" y="1772815"/>
            <a:ext cx="7560840" cy="372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3200">
                <a:solidFill>
                  <a:srgbClr val="181818"/>
                </a:solidFill>
                <a:latin typeface="Verdana"/>
                <a:ea typeface="Verdana"/>
                <a:cs typeface="Verdana"/>
                <a:sym typeface="Verdana"/>
              </a:rPr>
              <a:t>Praksis er systematisk beskrevet, fx hvad gælder målgruppe, aktiviteter og mål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18181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600">
                <a:solidFill>
                  <a:srgbClr val="181818"/>
                </a:solidFill>
                <a:latin typeface="Verdana"/>
                <a:ea typeface="Verdana"/>
                <a:cs typeface="Verdana"/>
                <a:sym typeface="Verdana"/>
              </a:rPr>
              <a:t>Fordi: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18181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Pts val="1600"/>
              <a:buFont typeface="Arial"/>
              <a:buChar char="•"/>
            </a:pPr>
            <a:r>
              <a:rPr lang="da-DK" sz="1600">
                <a:solidFill>
                  <a:srgbClr val="181818"/>
                </a:solidFill>
                <a:latin typeface="Verdana"/>
                <a:ea typeface="Verdana"/>
                <a:cs typeface="Verdana"/>
                <a:sym typeface="Verdana"/>
              </a:rPr>
              <a:t>Hvis ikke man ved, hvad praksis går ud på, er det svært at undersøge, om det som foregår har en virkning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18181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Pts val="1600"/>
              <a:buFont typeface="Arial"/>
              <a:buChar char="•"/>
            </a:pPr>
            <a:r>
              <a:rPr lang="da-DK" sz="1600">
                <a:solidFill>
                  <a:srgbClr val="181818"/>
                </a:solidFill>
                <a:latin typeface="Verdana"/>
                <a:ea typeface="Verdana"/>
                <a:cs typeface="Verdana"/>
                <a:sym typeface="Verdana"/>
              </a:rPr>
              <a:t>At praksis er velbeskrevet vil være en forudsætning for, at praksis kan udbredes og benyttes andre steder</a:t>
            </a:r>
            <a:endParaRPr sz="1600">
              <a:solidFill>
                <a:srgbClr val="18181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9" name="Google Shape;259;p15"/>
          <p:cNvSpPr txBox="1">
            <a:spLocks noGrp="1"/>
          </p:cNvSpPr>
          <p:nvPr>
            <p:ph type="title"/>
          </p:nvPr>
        </p:nvSpPr>
        <p:spPr>
          <a:xfrm>
            <a:off x="323528" y="620688"/>
            <a:ext cx="8524328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3. Beskrivelse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10931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6"/>
          <p:cNvSpPr txBox="1">
            <a:spLocks noGrp="1"/>
          </p:cNvSpPr>
          <p:nvPr>
            <p:ph type="sldNum" idx="12"/>
          </p:nvPr>
        </p:nvSpPr>
        <p:spPr>
          <a:xfrm>
            <a:off x="7956376" y="6477000"/>
            <a:ext cx="89148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/>
              <a:t>18</a:t>
            </a:r>
            <a:endParaRPr dirty="0"/>
          </a:p>
        </p:txBody>
      </p:sp>
      <p:sp>
        <p:nvSpPr>
          <p:cNvPr id="266" name="Google Shape;266;p16"/>
          <p:cNvSpPr/>
          <p:nvPr/>
        </p:nvSpPr>
        <p:spPr>
          <a:xfrm>
            <a:off x="323528" y="1772816"/>
            <a:ext cx="7560840" cy="3385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3200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Praksis indeholder klare og relevante mål for målgruppen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Fordi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•"/>
            </a:pPr>
            <a:r>
              <a:rPr lang="da-DK" sz="1800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Øger ejerskab over indsatsen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•"/>
            </a:pPr>
            <a:r>
              <a:rPr lang="da-DK" sz="1800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Giver enighed om hvad der arbejdes hen imod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•"/>
            </a:pPr>
            <a:r>
              <a:rPr lang="da-DK" sz="1800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Øget motivation, hvis man har et mål</a:t>
            </a:r>
            <a:endParaRPr sz="1800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6"/>
          <p:cNvSpPr txBox="1">
            <a:spLocks noGrp="1"/>
          </p:cNvSpPr>
          <p:nvPr>
            <p:ph type="title"/>
          </p:nvPr>
        </p:nvSpPr>
        <p:spPr>
          <a:xfrm>
            <a:off x="323528" y="620688"/>
            <a:ext cx="8524328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4. Mål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26544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8847856" cy="864096"/>
          </a:xfrm>
          <a:solidFill>
            <a:schemeClr val="bg1"/>
          </a:solidFill>
        </p:spPr>
        <p:txBody>
          <a:bodyPr/>
          <a:lstStyle/>
          <a:p>
            <a:r>
              <a:rPr lang="da-DK" dirty="0"/>
              <a:t>Publikationer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da-DK" altLang="da-DK" dirty="0"/>
              <a:t>1</a:t>
            </a:r>
            <a:endParaRPr lang="da-DK" altLang="da-DK" dirty="0">
              <a:solidFill>
                <a:schemeClr val="bg1"/>
              </a:solidFill>
            </a:endParaRPr>
          </a:p>
          <a:p>
            <a:endParaRPr lang="da-DK" altLang="da-DK" sz="1400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7695">
            <a:off x="987861" y="1661949"/>
            <a:ext cx="2847799" cy="2858613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7173">
            <a:off x="4927984" y="1267380"/>
            <a:ext cx="2329411" cy="3287713"/>
          </a:xfrm>
          <a:prstGeom prst="rect">
            <a:avLst/>
          </a:prstGeom>
        </p:spPr>
      </p:pic>
      <p:sp>
        <p:nvSpPr>
          <p:cNvPr id="9" name="Tekstboks 8"/>
          <p:cNvSpPr txBox="1"/>
          <p:nvPr/>
        </p:nvSpPr>
        <p:spPr>
          <a:xfrm>
            <a:off x="539552" y="5288340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dirty="0">
                <a:solidFill>
                  <a:schemeClr val="bg2">
                    <a:lumMod val="10000"/>
                  </a:schemeClr>
                </a:solidFill>
              </a:rPr>
              <a:t>https://socialstyrelsen.dk/tvaergaende-omrader/socialstyrelsens-viden/redskaber-til-styring-og-udvikling/lovende-praksis-1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2032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7"/>
          <p:cNvSpPr txBox="1">
            <a:spLocks noGrp="1"/>
          </p:cNvSpPr>
          <p:nvPr>
            <p:ph type="sldNum" idx="12"/>
          </p:nvPr>
        </p:nvSpPr>
        <p:spPr>
          <a:xfrm>
            <a:off x="7956376" y="6477000"/>
            <a:ext cx="89148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/>
              <a:t>19</a:t>
            </a:r>
            <a:endParaRPr dirty="0"/>
          </a:p>
        </p:txBody>
      </p:sp>
      <p:sp>
        <p:nvSpPr>
          <p:cNvPr id="274" name="Google Shape;274;p17"/>
          <p:cNvSpPr/>
          <p:nvPr/>
        </p:nvSpPr>
        <p:spPr>
          <a:xfrm>
            <a:off x="323528" y="1700808"/>
            <a:ext cx="7560840" cy="3200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Praksis kan overføres til andre tilbud, der er rettet mod tilsvarende målgrupper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Fordi: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•"/>
            </a:pPr>
            <a:r>
              <a:rPr lang="da-DK" sz="18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Give borgerne det mest optimale tilbud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•"/>
            </a:pPr>
            <a:r>
              <a:rPr lang="da-DK" sz="18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Systematik i opgaveløsningen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5" name="Google Shape;275;p17"/>
          <p:cNvSpPr txBox="1">
            <a:spLocks noGrp="1"/>
          </p:cNvSpPr>
          <p:nvPr>
            <p:ph type="title"/>
          </p:nvPr>
        </p:nvSpPr>
        <p:spPr>
          <a:xfrm>
            <a:off x="323528" y="620688"/>
            <a:ext cx="8524328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5. Overførbarhed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81042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8"/>
          <p:cNvSpPr txBox="1">
            <a:spLocks noGrp="1"/>
          </p:cNvSpPr>
          <p:nvPr>
            <p:ph type="sldNum" idx="12"/>
          </p:nvPr>
        </p:nvSpPr>
        <p:spPr>
          <a:xfrm>
            <a:off x="7956376" y="6477000"/>
            <a:ext cx="89148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/>
              <a:t>20</a:t>
            </a:r>
            <a:endParaRPr dirty="0"/>
          </a:p>
        </p:txBody>
      </p:sp>
      <p:sp>
        <p:nvSpPr>
          <p:cNvPr id="282" name="Google Shape;282;p18"/>
          <p:cNvSpPr/>
          <p:nvPr/>
        </p:nvSpPr>
        <p:spPr>
          <a:xfrm>
            <a:off x="323528" y="1844824"/>
            <a:ext cx="7560840" cy="3016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Praksis er forbundet med en vis grad af økonomisk rentabilitet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Fordi: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•"/>
            </a:pPr>
            <a:r>
              <a:rPr lang="da-DK" sz="18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Sikrer, at praksis ikke er uforholdsmæssig omkostningstung i forhold til anden (virkningsfuld) praksis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3" name="Google Shape;283;p18"/>
          <p:cNvSpPr txBox="1">
            <a:spLocks noGrp="1"/>
          </p:cNvSpPr>
          <p:nvPr>
            <p:ph type="title"/>
          </p:nvPr>
        </p:nvSpPr>
        <p:spPr>
          <a:xfrm>
            <a:off x="323528" y="620688"/>
            <a:ext cx="8524328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6. Økonomi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635900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9"/>
          <p:cNvSpPr txBox="1">
            <a:spLocks noGrp="1"/>
          </p:cNvSpPr>
          <p:nvPr>
            <p:ph type="sldNum" idx="12"/>
          </p:nvPr>
        </p:nvSpPr>
        <p:spPr>
          <a:xfrm>
            <a:off x="7956376" y="6477000"/>
            <a:ext cx="89148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>
                <a:solidFill>
                  <a:srgbClr val="181818"/>
                </a:solidFill>
              </a:rPr>
              <a:t>21</a:t>
            </a:r>
            <a:endParaRPr dirty="0">
              <a:solidFill>
                <a:srgbClr val="18181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290" name="Google Shape;290;p19"/>
          <p:cNvSpPr/>
          <p:nvPr/>
        </p:nvSpPr>
        <p:spPr>
          <a:xfrm>
            <a:off x="323528" y="1916832"/>
            <a:ext cx="7560840" cy="4431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3200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Praksis understøtter en fælles faglig refleksion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Fordi: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•"/>
            </a:pPr>
            <a:r>
              <a:rPr lang="da-DK" sz="1800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Sikrer et fælles professionelt afsæt for konkrete handlinger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•"/>
            </a:pPr>
            <a:r>
              <a:rPr lang="da-DK" sz="1800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Fremmer selvbevidsthed og kritisk tænkning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•"/>
            </a:pPr>
            <a:r>
              <a:rPr lang="da-DK" sz="1800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Udfordrer antagelser, sociale og kulturelle fordomme 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4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1" name="Google Shape;291;p19"/>
          <p:cNvSpPr txBox="1">
            <a:spLocks noGrp="1"/>
          </p:cNvSpPr>
          <p:nvPr>
            <p:ph type="title"/>
          </p:nvPr>
        </p:nvSpPr>
        <p:spPr>
          <a:xfrm>
            <a:off x="323528" y="620688"/>
            <a:ext cx="8524328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7. Faglig refleksion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583325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0"/>
          <p:cNvSpPr txBox="1">
            <a:spLocks noGrp="1"/>
          </p:cNvSpPr>
          <p:nvPr>
            <p:ph type="sldNum" idx="12"/>
          </p:nvPr>
        </p:nvSpPr>
        <p:spPr>
          <a:xfrm>
            <a:off x="7956376" y="6477000"/>
            <a:ext cx="89148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/>
              <a:t>22</a:t>
            </a:r>
            <a:endParaRPr dirty="0"/>
          </a:p>
        </p:txBody>
      </p:sp>
      <p:sp>
        <p:nvSpPr>
          <p:cNvPr id="298" name="Google Shape;298;p20"/>
          <p:cNvSpPr/>
          <p:nvPr/>
        </p:nvSpPr>
        <p:spPr>
          <a:xfrm>
            <a:off x="337831" y="1844824"/>
            <a:ext cx="7560840" cy="3662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Praksis understøtter, at medarbejderne har de rette professionelle relations kompetencer</a:t>
            </a:r>
            <a:endParaRPr sz="1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6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Fordi: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Arial"/>
              <a:buChar char="•"/>
            </a:pPr>
            <a:r>
              <a:rPr lang="da-DK" sz="16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Forudsætning for at kunne støtte og se borgeren som individ og tage vedkommendes ønsker og holdninger alvorligt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Arial"/>
              <a:buChar char="•"/>
            </a:pPr>
            <a:r>
              <a:rPr lang="da-DK" sz="16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Mere kvalificeret og sammenhængende forløb for målgruppen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9" name="Google Shape;299;p20"/>
          <p:cNvSpPr txBox="1">
            <a:spLocks noGrp="1"/>
          </p:cNvSpPr>
          <p:nvPr>
            <p:ph type="title"/>
          </p:nvPr>
        </p:nvSpPr>
        <p:spPr>
          <a:xfrm>
            <a:off x="323528" y="620688"/>
            <a:ext cx="8524328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8. Relationelt samarbejde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23360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1"/>
          <p:cNvSpPr txBox="1">
            <a:spLocks noGrp="1"/>
          </p:cNvSpPr>
          <p:nvPr>
            <p:ph type="sldNum" idx="12"/>
          </p:nvPr>
        </p:nvSpPr>
        <p:spPr>
          <a:xfrm>
            <a:off x="7956376" y="6477000"/>
            <a:ext cx="89148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/>
              <a:t>23</a:t>
            </a:r>
            <a:endParaRPr dirty="0"/>
          </a:p>
        </p:txBody>
      </p:sp>
      <p:sp>
        <p:nvSpPr>
          <p:cNvPr id="306" name="Google Shape;306;p21"/>
          <p:cNvSpPr/>
          <p:nvPr/>
        </p:nvSpPr>
        <p:spPr>
          <a:xfrm>
            <a:off x="323528" y="1700808"/>
            <a:ext cx="8424936" cy="3508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Praksis tager udgangspunkt i målgruppens specifikke behov – og involvere borgerne i praksis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Fordi: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•"/>
            </a:pPr>
            <a:r>
              <a:rPr lang="da-DK" sz="18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Social praksis er mere virksom, når borgerne, og hvor det er relevant, borgernes familie, involveres i praksis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7" name="Google Shape;307;p21"/>
          <p:cNvSpPr txBox="1">
            <a:spLocks noGrp="1"/>
          </p:cNvSpPr>
          <p:nvPr>
            <p:ph type="title"/>
          </p:nvPr>
        </p:nvSpPr>
        <p:spPr>
          <a:xfrm>
            <a:off x="323528" y="620688"/>
            <a:ext cx="8524328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9. Individuel tilrettelæggelse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76169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2"/>
          <p:cNvSpPr txBox="1">
            <a:spLocks noGrp="1"/>
          </p:cNvSpPr>
          <p:nvPr>
            <p:ph type="sldNum" idx="12"/>
          </p:nvPr>
        </p:nvSpPr>
        <p:spPr>
          <a:xfrm>
            <a:off x="7956376" y="6477000"/>
            <a:ext cx="89148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24</a:t>
            </a:r>
            <a:endParaRPr/>
          </a:p>
        </p:txBody>
      </p:sp>
      <p:sp>
        <p:nvSpPr>
          <p:cNvPr id="314" name="Google Shape;314;p22"/>
          <p:cNvSpPr/>
          <p:nvPr/>
        </p:nvSpPr>
        <p:spPr>
          <a:xfrm>
            <a:off x="345332" y="1772816"/>
            <a:ext cx="7560840" cy="3847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Praksis involverer en systematisk monitorering af målgruppens udvikling og/eller trivsel</a:t>
            </a:r>
            <a:endParaRPr sz="32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Fordi: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•"/>
            </a:pPr>
            <a:r>
              <a:rPr lang="da-DK" sz="18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Giver fagprofessionelle mulighed for at forholde sig til manglende fremskridt hos borgeren og/eller målgruppen</a:t>
            </a:r>
            <a:endParaRPr/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•"/>
            </a:pPr>
            <a:r>
              <a:rPr lang="da-DK" sz="18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Modvirke behandlingsfejl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E868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5" name="Google Shape;315;p22"/>
          <p:cNvSpPr txBox="1">
            <a:spLocks noGrp="1"/>
          </p:cNvSpPr>
          <p:nvPr>
            <p:ph type="title"/>
          </p:nvPr>
        </p:nvSpPr>
        <p:spPr>
          <a:xfrm>
            <a:off x="323528" y="620688"/>
            <a:ext cx="8524328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10. Monitorering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573966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3"/>
          <p:cNvSpPr txBox="1">
            <a:spLocks noGrp="1"/>
          </p:cNvSpPr>
          <p:nvPr>
            <p:ph type="sldNum" idx="12"/>
          </p:nvPr>
        </p:nvSpPr>
        <p:spPr>
          <a:xfrm>
            <a:off x="7956376" y="6477000"/>
            <a:ext cx="89148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25</a:t>
            </a:r>
            <a:endParaRPr/>
          </a:p>
        </p:txBody>
      </p:sp>
      <p:sp>
        <p:nvSpPr>
          <p:cNvPr id="322" name="Google Shape;322;p23"/>
          <p:cNvSpPr/>
          <p:nvPr/>
        </p:nvSpPr>
        <p:spPr>
          <a:xfrm>
            <a:off x="323528" y="1700808"/>
            <a:ext cx="7560840" cy="449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3200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Praksis involverer en løbende opfølgning og tilpasning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Fordi: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•"/>
            </a:pPr>
            <a:r>
              <a:rPr lang="da-DK" sz="1800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Optimere arbejdsprocesser og metoder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•"/>
            </a:pPr>
            <a:r>
              <a:rPr lang="da-DK" sz="1800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Praksis tilpasses borgernes aktuelle situation og behov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•"/>
            </a:pPr>
            <a:r>
              <a:rPr lang="da-DK" sz="1800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Styrker forholdet mellem borger og den professionelle, når parterne i fællesskab sammen vurderer behovet eventuelle justeringer af praksis</a:t>
            </a:r>
            <a:endParaRPr sz="1800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3" name="Google Shape;323;p23"/>
          <p:cNvSpPr txBox="1">
            <a:spLocks noGrp="1"/>
          </p:cNvSpPr>
          <p:nvPr>
            <p:ph type="title"/>
          </p:nvPr>
        </p:nvSpPr>
        <p:spPr>
          <a:xfrm>
            <a:off x="323528" y="620688"/>
            <a:ext cx="8524328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11. Opfølgning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807220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5"/>
          <p:cNvSpPr txBox="1">
            <a:spLocks noGrp="1"/>
          </p:cNvSpPr>
          <p:nvPr>
            <p:ph type="sldNum" idx="12"/>
          </p:nvPr>
        </p:nvSpPr>
        <p:spPr>
          <a:xfrm>
            <a:off x="7970901" y="6453336"/>
            <a:ext cx="89148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800" dirty="0"/>
              <a:t>26</a:t>
            </a:r>
            <a:endParaRPr dirty="0"/>
          </a:p>
        </p:txBody>
      </p:sp>
      <p:sp>
        <p:nvSpPr>
          <p:cNvPr id="340" name="Google Shape;340;p25"/>
          <p:cNvSpPr txBox="1">
            <a:spLocks noGrp="1"/>
          </p:cNvSpPr>
          <p:nvPr>
            <p:ph type="body" idx="1"/>
          </p:nvPr>
        </p:nvSpPr>
        <p:spPr>
          <a:xfrm>
            <a:off x="323528" y="764705"/>
            <a:ext cx="8548309" cy="3888432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941104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dirty="0"/>
          </a:p>
          <a:p>
            <a:pPr marL="0" lvl="0" indent="0" algn="l" rtl="0">
              <a:lnSpc>
                <a:spcPct val="11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3200" dirty="0"/>
          </a:p>
          <a:p>
            <a:pPr marL="0" lvl="0" indent="0" algn="l" rtl="0">
              <a:lnSpc>
                <a:spcPct val="110000"/>
              </a:lnSpc>
              <a:spcBef>
                <a:spcPts val="1320"/>
              </a:spcBef>
              <a:spcAft>
                <a:spcPts val="0"/>
              </a:spcAft>
              <a:buNone/>
            </a:pPr>
            <a:r>
              <a:rPr lang="da-DK" sz="6600" dirty="0"/>
              <a:t>Hvordan identificeres lovende praksis?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4000" dirty="0"/>
          </a:p>
          <a:p>
            <a:pPr marL="0" lvl="0" indent="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99813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34400" cy="1143000"/>
          </a:xfrm>
        </p:spPr>
        <p:txBody>
          <a:bodyPr/>
          <a:lstStyle/>
          <a:p>
            <a:br>
              <a:rPr lang="da-DK" dirty="0"/>
            </a:br>
            <a:r>
              <a:rPr lang="da-DK" dirty="0"/>
              <a:t>  EKSEMPEL PÅ SPØRGSMÅL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51520" y="1412776"/>
            <a:ext cx="8534400" cy="3581400"/>
          </a:xfrm>
        </p:spPr>
        <p:txBody>
          <a:bodyPr/>
          <a:lstStyle/>
          <a:p>
            <a:pPr marL="0" indent="0">
              <a:buNone/>
            </a:pPr>
            <a:r>
              <a:rPr lang="da-DK" b="1" dirty="0"/>
              <a:t>Element: Teori og viden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/>
              <a:t>Spørgsmål:</a:t>
            </a:r>
          </a:p>
          <a:p>
            <a:pPr>
              <a:buFont typeface="+mj-lt"/>
              <a:buAutoNum type="arabicPeriod"/>
            </a:pPr>
            <a:r>
              <a:rPr lang="da-DK" dirty="0"/>
              <a:t>Er praksis baseret på en eller flere navngivne teorier eller metoder?</a:t>
            </a:r>
          </a:p>
          <a:p>
            <a:pPr>
              <a:buFont typeface="+mj-lt"/>
              <a:buAutoNum type="arabicPeriod"/>
            </a:pPr>
            <a:r>
              <a:rPr lang="da-DK" dirty="0"/>
              <a:t>Er praksis udviklet eller anbefalet af eksperter på området? </a:t>
            </a:r>
          </a:p>
          <a:p>
            <a:pPr>
              <a:buFont typeface="+mj-lt"/>
              <a:buAutoNum type="arabicPeriod"/>
            </a:pPr>
            <a:r>
              <a:rPr lang="da-DK" dirty="0"/>
              <a:t>Er praksis baseret på erfaringer fra eget tilbud?</a:t>
            </a:r>
          </a:p>
          <a:p>
            <a:pPr>
              <a:buFont typeface="+mj-lt"/>
              <a:buAutoNum type="arabicPeriod"/>
            </a:pPr>
            <a:r>
              <a:rPr lang="da-DK" dirty="0"/>
              <a:t>Er praksis baseret på erfaring fra andre danske tilbud (regionale, kommunale, private)?</a:t>
            </a:r>
          </a:p>
          <a:p>
            <a:pPr>
              <a:buFont typeface="+mj-lt"/>
              <a:buAutoNum type="arabicPeriod"/>
            </a:pPr>
            <a:r>
              <a:rPr lang="da-DK" dirty="0"/>
              <a:t>Er praksis baseret på erfaring fra udlandet?</a:t>
            </a:r>
          </a:p>
          <a:p>
            <a:pPr>
              <a:buFont typeface="+mj-lt"/>
              <a:buAutoNum type="arabicPeriod"/>
            </a:pPr>
            <a:r>
              <a:rPr lang="da-DK" dirty="0"/>
              <a:t>Findes der en begrundelse for, at praksis forventes at virke?</a:t>
            </a:r>
          </a:p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da-DK" altLang="da-DK" dirty="0"/>
              <a:t>27</a:t>
            </a:r>
            <a:endParaRPr lang="da-DK" altLang="da-DK" dirty="0">
              <a:solidFill>
                <a:schemeClr val="bg1"/>
              </a:solidFill>
            </a:endParaRPr>
          </a:p>
          <a:p>
            <a:endParaRPr lang="da-DK" altLang="da-DK" sz="1400" dirty="0"/>
          </a:p>
        </p:txBody>
      </p:sp>
    </p:spTree>
    <p:extLst>
      <p:ext uri="{BB962C8B-B14F-4D97-AF65-F5344CB8AC3E}">
        <p14:creationId xmlns:p14="http://schemas.microsoft.com/office/powerpoint/2010/main" val="21188820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endParaRPr lang="da-DK" alt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4294967295"/>
          </p:nvPr>
        </p:nvSpPr>
        <p:spPr>
          <a:xfrm>
            <a:off x="304800" y="6453336"/>
            <a:ext cx="5491336" cy="252264"/>
          </a:xfrm>
        </p:spPr>
        <p:txBody>
          <a:bodyPr/>
          <a:lstStyle/>
          <a:p>
            <a:endParaRPr lang="da-DK" alt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da-DK" altLang="da-DK" dirty="0"/>
              <a:t>28</a:t>
            </a:r>
            <a:endParaRPr lang="da-DK" altLang="da-DK" dirty="0">
              <a:solidFill>
                <a:schemeClr val="bg1"/>
              </a:solidFill>
            </a:endParaRPr>
          </a:p>
          <a:p>
            <a:endParaRPr lang="da-DK" altLang="da-DK" sz="1400" dirty="0"/>
          </a:p>
        </p:txBody>
      </p:sp>
      <p:graphicFrame>
        <p:nvGraphicFramePr>
          <p:cNvPr id="7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1490874"/>
              </p:ext>
            </p:extLst>
          </p:nvPr>
        </p:nvGraphicFramePr>
        <p:xfrm>
          <a:off x="238987" y="2228536"/>
          <a:ext cx="864096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ktangel 2"/>
          <p:cNvSpPr/>
          <p:nvPr/>
        </p:nvSpPr>
        <p:spPr>
          <a:xfrm>
            <a:off x="323528" y="836712"/>
            <a:ext cx="33602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2800" dirty="0">
                <a:solidFill>
                  <a:schemeClr val="tx2"/>
                </a:solidFill>
              </a:rPr>
              <a:t>MÅLEINSRUMENT</a:t>
            </a:r>
          </a:p>
        </p:txBody>
      </p:sp>
      <p:sp>
        <p:nvSpPr>
          <p:cNvPr id="2" name="Rektangel 1"/>
          <p:cNvSpPr/>
          <p:nvPr/>
        </p:nvSpPr>
        <p:spPr>
          <a:xfrm>
            <a:off x="193619" y="1916832"/>
            <a:ext cx="8731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8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For at kunne indkredse ‘lovende praksis’ er der udviklet et måleredskab, der kan indkredse i hvilket omfang en given praksis er kendetegnet af de 11 elementer</a:t>
            </a:r>
          </a:p>
        </p:txBody>
      </p:sp>
    </p:spTree>
    <p:extLst>
      <p:ext uri="{BB962C8B-B14F-4D97-AF65-F5344CB8AC3E}">
        <p14:creationId xmlns:p14="http://schemas.microsoft.com/office/powerpoint/2010/main" val="13947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a-DK" altLang="da-DK" sz="800" dirty="0"/>
              <a:t>2</a:t>
            </a:r>
            <a:endParaRPr lang="da-DK" alt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2880320" cy="864096"/>
          </a:xfrm>
        </p:spPr>
        <p:txBody>
          <a:bodyPr/>
          <a:lstStyle/>
          <a:p>
            <a:r>
              <a:rPr lang="da-DK" dirty="0">
                <a:solidFill>
                  <a:schemeClr val="tx2"/>
                </a:solidFill>
              </a:rPr>
              <a:t>DAGSORDEN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1"/>
          </p:nvPr>
        </p:nvSpPr>
        <p:spPr>
          <a:effectLst>
            <a:outerShdw blurRad="50800" dist="50800" dir="5400000" algn="ctr" rotWithShape="0">
              <a:schemeClr val="accent1">
                <a:lumMod val="50000"/>
              </a:schemeClr>
            </a:outerShdw>
          </a:effectLst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a-DK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Baggrund for projektet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Hvad er en lovende praksis?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Hvad fremmer lovende praksis?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Hvordan identificeres lovende praksis?</a:t>
            </a:r>
            <a:endParaRPr lang="da-DK" sz="4000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623907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Måleredskab til indkredsning af lovende praksis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sz="2000" dirty="0"/>
          </a:p>
          <a:p>
            <a:endParaRPr lang="da-DK" sz="20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8401050" cy="4484488"/>
          </a:xfrm>
          <a:prstGeom prst="rect">
            <a:avLst/>
          </a:prstGeom>
        </p:spPr>
      </p:pic>
      <p:sp>
        <p:nvSpPr>
          <p:cNvPr id="5" name="Pladsholder til diasnummer 3"/>
          <p:cNvSpPr>
            <a:spLocks noGrp="1"/>
          </p:cNvSpPr>
          <p:nvPr>
            <p:ph type="sldNum" sz="quarter" idx="12"/>
          </p:nvPr>
        </p:nvSpPr>
        <p:spPr>
          <a:xfrm>
            <a:off x="7956376" y="6477000"/>
            <a:ext cx="891480" cy="228600"/>
          </a:xfrm>
        </p:spPr>
        <p:txBody>
          <a:bodyPr/>
          <a:lstStyle/>
          <a:p>
            <a:pPr algn="r"/>
            <a:r>
              <a:rPr lang="da-DK" altLang="da-DK" dirty="0"/>
              <a:t>29</a:t>
            </a:r>
            <a:endParaRPr lang="da-DK" altLang="da-DK" dirty="0">
              <a:solidFill>
                <a:schemeClr val="bg1"/>
              </a:solidFill>
            </a:endParaRPr>
          </a:p>
          <a:p>
            <a:endParaRPr lang="da-DK" altLang="da-DK" sz="1400" dirty="0"/>
          </a:p>
        </p:txBody>
      </p:sp>
    </p:spTree>
    <p:extLst>
      <p:ext uri="{BB962C8B-B14F-4D97-AF65-F5344CB8AC3E}">
        <p14:creationId xmlns:p14="http://schemas.microsoft.com/office/powerpoint/2010/main" val="33139121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524328" cy="864096"/>
          </a:xfrm>
          <a:solidFill>
            <a:schemeClr val="bg1"/>
          </a:solidFill>
        </p:spPr>
        <p:txBody>
          <a:bodyPr/>
          <a:lstStyle/>
          <a:p>
            <a:r>
              <a:rPr lang="da-DK" dirty="0"/>
              <a:t>Søjlediagram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>
          <a:xfrm>
            <a:off x="7956376" y="6477000"/>
            <a:ext cx="891480" cy="228600"/>
          </a:xfrm>
        </p:spPr>
        <p:txBody>
          <a:bodyPr/>
          <a:lstStyle/>
          <a:p>
            <a:pPr algn="r"/>
            <a:r>
              <a:rPr lang="da-DK" altLang="da-DK" dirty="0"/>
              <a:t>30</a:t>
            </a:r>
            <a:endParaRPr lang="da-DK" altLang="da-DK" dirty="0">
              <a:solidFill>
                <a:schemeClr val="bg1"/>
              </a:solidFill>
            </a:endParaRPr>
          </a:p>
          <a:p>
            <a:endParaRPr lang="da-DK" altLang="da-DK" sz="1400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762125"/>
            <a:ext cx="7839075" cy="4829175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 bwMode="auto">
          <a:xfrm>
            <a:off x="2987824" y="3356992"/>
            <a:ext cx="576064" cy="1872208"/>
          </a:xfrm>
          <a:prstGeom prst="ellipse">
            <a:avLst/>
          </a:prstGeom>
          <a:solidFill>
            <a:schemeClr val="lt1">
              <a:alpha val="0"/>
            </a:schemeClr>
          </a:solidFill>
          <a:ln w="412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Ellipse 8"/>
          <p:cNvSpPr/>
          <p:nvPr/>
        </p:nvSpPr>
        <p:spPr bwMode="auto">
          <a:xfrm>
            <a:off x="6588224" y="3240608"/>
            <a:ext cx="648072" cy="1872208"/>
          </a:xfrm>
          <a:prstGeom prst="ellipse">
            <a:avLst/>
          </a:prstGeom>
          <a:solidFill>
            <a:schemeClr val="lt1">
              <a:alpha val="0"/>
            </a:schemeClr>
          </a:solidFill>
          <a:ln w="412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89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Aggregerede data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da-DK" altLang="da-DK" dirty="0">
                <a:solidFill>
                  <a:schemeClr val="bg2">
                    <a:lumMod val="10000"/>
                  </a:schemeClr>
                </a:solidFill>
              </a:rPr>
              <a:t>31</a:t>
            </a:r>
          </a:p>
          <a:p>
            <a:endParaRPr lang="da-DK" altLang="da-DK" sz="14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2062851"/>
            <a:ext cx="8534400" cy="3886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183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da-DK" dirty="0"/>
              <a:t>Sikre I konsensus omkring det/de specifikke målsætninger der sættes for borgerene?</a:t>
            </a:r>
          </a:p>
          <a:p>
            <a:pPr marL="228600" lvl="0" indent="-228600">
              <a:buFont typeface="+mj-lt"/>
              <a:buAutoNum type="arabicPeriod"/>
            </a:pPr>
            <a:endParaRPr lang="da-DK" sz="600" dirty="0"/>
          </a:p>
          <a:p>
            <a:pPr marL="457200" lvl="0" indent="-457200">
              <a:buFont typeface="+mj-lt"/>
              <a:buAutoNum type="arabicPeriod"/>
            </a:pPr>
            <a:r>
              <a:rPr lang="da-DK" dirty="0"/>
              <a:t>Afsætter I en tidsramme for hvornår målet/målene skal være indfriet?</a:t>
            </a:r>
          </a:p>
          <a:p>
            <a:pPr marL="228600" lvl="0" indent="-228600">
              <a:buFont typeface="+mj-lt"/>
              <a:buAutoNum type="arabicPeriod"/>
            </a:pPr>
            <a:endParaRPr lang="da-DK" sz="600" dirty="0"/>
          </a:p>
          <a:p>
            <a:pPr marL="457200" lvl="0" indent="-457200">
              <a:buFont typeface="+mj-lt"/>
              <a:buAutoNum type="arabicPeriod"/>
            </a:pPr>
            <a:r>
              <a:rPr lang="da-DK" dirty="0"/>
              <a:t>Fastsætter I indikatorer, der viser hvilke tegn, I skal kunne se, for at indsatsen virker?</a:t>
            </a:r>
          </a:p>
          <a:p>
            <a:pPr marL="228600" lvl="0" indent="-228600">
              <a:buFont typeface="+mj-lt"/>
              <a:buAutoNum type="arabicPeriod"/>
            </a:pPr>
            <a:endParaRPr lang="da-DK" sz="600" dirty="0"/>
          </a:p>
          <a:p>
            <a:pPr marL="457200" lvl="0" indent="-457200">
              <a:buFont typeface="+mj-lt"/>
              <a:buAutoNum type="arabicPeriod"/>
            </a:pPr>
            <a:r>
              <a:rPr lang="da-DK" dirty="0"/>
              <a:t>Gør I jer overvejelse om, hvad I vil dokumentere og hvordan?</a:t>
            </a:r>
          </a:p>
          <a:p>
            <a:pPr marL="228600" lvl="0" indent="-228600">
              <a:buFont typeface="+mj-lt"/>
              <a:buAutoNum type="arabicPeriod"/>
            </a:pPr>
            <a:endParaRPr lang="da-DK" sz="600" dirty="0"/>
          </a:p>
          <a:p>
            <a:pPr marL="457200" lvl="0" indent="-457200">
              <a:buFont typeface="+mj-lt"/>
              <a:buAutoNum type="arabicPeriod"/>
            </a:pPr>
            <a:r>
              <a:rPr lang="da-DK" dirty="0"/>
              <a:t>Foretager I en vurdering af borgerens udgangssituation, så I kan dokumentere udviklingen?</a:t>
            </a:r>
          </a:p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Refleksionsspørgsmål – Mål og monitorering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da-DK" altLang="da-DK" dirty="0"/>
              <a:t>32</a:t>
            </a:r>
            <a:endParaRPr lang="da-DK" altLang="da-DK" dirty="0">
              <a:solidFill>
                <a:schemeClr val="bg1"/>
              </a:solidFill>
            </a:endParaRPr>
          </a:p>
          <a:p>
            <a:endParaRPr lang="da-DK" altLang="da-DK" sz="1400" dirty="0"/>
          </a:p>
        </p:txBody>
      </p:sp>
    </p:spTree>
    <p:extLst>
      <p:ext uri="{BB962C8B-B14F-4D97-AF65-F5344CB8AC3E}">
        <p14:creationId xmlns:p14="http://schemas.microsoft.com/office/powerpoint/2010/main" val="23897370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1960" y="259080"/>
            <a:ext cx="5662613" cy="809625"/>
          </a:xfrm>
        </p:spPr>
        <p:txBody>
          <a:bodyPr/>
          <a:lstStyle/>
          <a:p>
            <a:r>
              <a:rPr lang="da-DK" dirty="0"/>
              <a:t>Hvad kan man som fagprofessionel bruge lovende praksis til?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G</a:t>
            </a:r>
            <a:r>
              <a:rPr lang="da-DK" sz="2000" dirty="0"/>
              <a:t>rundlag for </a:t>
            </a:r>
            <a:r>
              <a:rPr lang="da-DK" sz="2000" b="1" dirty="0">
                <a:solidFill>
                  <a:schemeClr val="tx2"/>
                </a:solidFill>
              </a:rPr>
              <a:t>faglige drøftelser</a:t>
            </a:r>
            <a:r>
              <a:rPr lang="da-DK" sz="2000" dirty="0"/>
              <a:t>: yderligere kvalificering af praksis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b="1" dirty="0"/>
              <a:t>Anerkendelse af det gode, man allerede gør!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b="1" dirty="0"/>
              <a:t>Rettesnor for lokal praksis</a:t>
            </a:r>
            <a:r>
              <a:rPr lang="da-DK" sz="2000" dirty="0"/>
              <a:t>: måleinstrumentet kan anvendes til at give en pejling på, hvor </a:t>
            </a:r>
            <a:r>
              <a:rPr lang="da-DK" sz="2000" dirty="0">
                <a:solidFill>
                  <a:schemeClr val="tx2"/>
                </a:solidFill>
              </a:rPr>
              <a:t>styrker og svagheder </a:t>
            </a:r>
            <a:r>
              <a:rPr lang="da-DK" sz="2000" dirty="0"/>
              <a:t>ved ens praksis 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b="1" dirty="0"/>
              <a:t>Monitorering af praksis</a:t>
            </a:r>
            <a:r>
              <a:rPr lang="da-DK" sz="2000" dirty="0"/>
              <a:t>: man kan bruge de 11 elementer og måleinstrumentet til at </a:t>
            </a:r>
            <a:r>
              <a:rPr lang="da-DK" sz="2000" b="1" dirty="0">
                <a:solidFill>
                  <a:schemeClr val="tx2"/>
                </a:solidFill>
              </a:rPr>
              <a:t>følge en udvikling </a:t>
            </a:r>
            <a:r>
              <a:rPr lang="da-DK" sz="2000" dirty="0"/>
              <a:t>af sin praksis, når man sætter noget nyt i værk for fx at styrke praksis.</a:t>
            </a:r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endParaRPr lang="da-DK" sz="20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205" y="260648"/>
            <a:ext cx="1762963" cy="1762963"/>
          </a:xfrm>
          <a:prstGeom prst="rect">
            <a:avLst/>
          </a:prstGeom>
        </p:spPr>
      </p:pic>
      <p:sp>
        <p:nvSpPr>
          <p:cNvPr id="5" name="Pladsholder til diasnummer 3"/>
          <p:cNvSpPr>
            <a:spLocks noGrp="1"/>
          </p:cNvSpPr>
          <p:nvPr>
            <p:ph type="sldNum" sz="quarter" idx="12"/>
          </p:nvPr>
        </p:nvSpPr>
        <p:spPr>
          <a:xfrm>
            <a:off x="7956376" y="6477000"/>
            <a:ext cx="891480" cy="228600"/>
          </a:xfrm>
        </p:spPr>
        <p:txBody>
          <a:bodyPr/>
          <a:lstStyle/>
          <a:p>
            <a:pPr algn="r"/>
            <a:r>
              <a:rPr lang="da-DK" altLang="da-DK" dirty="0"/>
              <a:t>33</a:t>
            </a:r>
            <a:endParaRPr lang="da-DK" altLang="da-DK" sz="1400" dirty="0"/>
          </a:p>
        </p:txBody>
      </p:sp>
    </p:spTree>
    <p:extLst>
      <p:ext uri="{BB962C8B-B14F-4D97-AF65-F5344CB8AC3E}">
        <p14:creationId xmlns:p14="http://schemas.microsoft.com/office/powerpoint/2010/main" val="36420172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420888"/>
            <a:ext cx="8534400" cy="1143000"/>
          </a:xfrm>
        </p:spPr>
        <p:txBody>
          <a:bodyPr/>
          <a:lstStyle/>
          <a:p>
            <a:pPr lvl="0" algn="ctr"/>
            <a:r>
              <a:rPr lang="da-DK" sz="6000" dirty="0"/>
              <a:t>TAK FOR I DAG</a:t>
            </a:r>
            <a:br>
              <a:rPr lang="da-DK" sz="3600" dirty="0"/>
            </a:br>
            <a:br>
              <a:rPr lang="da-DK" sz="3600" dirty="0"/>
            </a:br>
            <a:endParaRPr lang="en-GB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861048"/>
            <a:ext cx="3168352" cy="235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boks 2"/>
          <p:cNvSpPr txBox="1"/>
          <p:nvPr/>
        </p:nvSpPr>
        <p:spPr>
          <a:xfrm>
            <a:off x="0" y="632945"/>
            <a:ext cx="2952328" cy="12707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6742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"/>
          <p:cNvSpPr txBox="1">
            <a:spLocks noGrp="1"/>
          </p:cNvSpPr>
          <p:nvPr>
            <p:ph type="sldNum" idx="12"/>
          </p:nvPr>
        </p:nvSpPr>
        <p:spPr>
          <a:xfrm>
            <a:off x="7956376" y="6477000"/>
            <a:ext cx="89148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800" dirty="0"/>
              <a:t>3</a:t>
            </a:r>
            <a:endParaRPr dirty="0"/>
          </a:p>
        </p:txBody>
      </p:sp>
      <p:sp>
        <p:nvSpPr>
          <p:cNvPr id="217" name="Google Shape;217;p11"/>
          <p:cNvSpPr txBox="1">
            <a:spLocks noGrp="1"/>
          </p:cNvSpPr>
          <p:nvPr>
            <p:ph type="body" idx="1"/>
          </p:nvPr>
        </p:nvSpPr>
        <p:spPr>
          <a:xfrm>
            <a:off x="323528" y="980728"/>
            <a:ext cx="8548309" cy="4179887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941104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0" dirty="0"/>
          </a:p>
          <a:p>
            <a:pPr marL="0" lvl="0" indent="0" algn="l" rtl="0">
              <a:lnSpc>
                <a:spcPct val="110000"/>
              </a:lnSpc>
              <a:spcBef>
                <a:spcPts val="1320"/>
              </a:spcBef>
              <a:spcAft>
                <a:spcPts val="0"/>
              </a:spcAft>
              <a:buNone/>
            </a:pPr>
            <a:r>
              <a:rPr lang="da-DK" sz="6600" dirty="0"/>
              <a:t>Baggrund for projektet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4000" dirty="0"/>
          </a:p>
          <a:p>
            <a:pPr marL="0" lvl="0" indent="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1334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4869284" y="2420888"/>
            <a:ext cx="3024336" cy="325760"/>
          </a:xfrm>
        </p:spPr>
        <p:txBody>
          <a:bodyPr/>
          <a:lstStyle/>
          <a:p>
            <a:pPr algn="l"/>
            <a:r>
              <a:rPr lang="da-DK" sz="1400" dirty="0"/>
              <a:t>Torsdag D. 22. JUNI 2017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0" b="2490"/>
          <a:stretch>
            <a:fillRect/>
          </a:stretch>
        </p:blipFill>
        <p:spPr bwMode="auto">
          <a:xfrm>
            <a:off x="215578" y="1464272"/>
            <a:ext cx="4572446" cy="2541076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64272"/>
            <a:ext cx="4013752" cy="81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ladsholder til diasnummer 2"/>
          <p:cNvSpPr txBox="1">
            <a:spLocks/>
          </p:cNvSpPr>
          <p:nvPr/>
        </p:nvSpPr>
        <p:spPr bwMode="auto">
          <a:xfrm>
            <a:off x="7956376" y="6477000"/>
            <a:ext cx="89148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65150" indent="-2841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842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033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24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796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7368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1940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6512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da-DK" altLang="da-DK" sz="800" kern="0" dirty="0"/>
              <a:t>4</a:t>
            </a:r>
            <a:endParaRPr lang="da-DK" altLang="da-DK" kern="0" dirty="0"/>
          </a:p>
        </p:txBody>
      </p:sp>
      <p:sp>
        <p:nvSpPr>
          <p:cNvPr id="8" name="Titel 2"/>
          <p:cNvSpPr txBox="1">
            <a:spLocks/>
          </p:cNvSpPr>
          <p:nvPr/>
        </p:nvSpPr>
        <p:spPr bwMode="auto">
          <a:xfrm>
            <a:off x="251520" y="131664"/>
            <a:ext cx="2088232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da-DK" kern="0" dirty="0"/>
              <a:t>BAGGRUND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21088"/>
            <a:ext cx="8694272" cy="1572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2" y="30609"/>
            <a:ext cx="1905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636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a-DK" altLang="da-DK" sz="800" dirty="0"/>
              <a:t>5</a:t>
            </a:r>
            <a:endParaRPr lang="da-DK" altLang="da-DK" dirty="0"/>
          </a:p>
        </p:txBody>
      </p:sp>
      <p:sp>
        <p:nvSpPr>
          <p:cNvPr id="3" name="Rektangel 2"/>
          <p:cNvSpPr/>
          <p:nvPr/>
        </p:nvSpPr>
        <p:spPr>
          <a:xfrm>
            <a:off x="683568" y="1820208"/>
            <a:ext cx="800620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sz="2000" dirty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da-DK" sz="1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Der findes </a:t>
            </a:r>
            <a:r>
              <a:rPr lang="da-DK" sz="1800" dirty="0">
                <a:solidFill>
                  <a:srgbClr val="FF0000"/>
                </a:solidFill>
                <a:latin typeface="+mj-lt"/>
              </a:rPr>
              <a:t>ikke dokumenterede metoder </a:t>
            </a:r>
            <a:r>
              <a:rPr lang="da-DK" sz="1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for alle målgrupper </a:t>
            </a:r>
          </a:p>
          <a:p>
            <a:pPr marL="342900" indent="-342900">
              <a:buFont typeface="+mj-lt"/>
              <a:buAutoNum type="arabicPeriod"/>
            </a:pPr>
            <a:endParaRPr lang="da-DK" sz="18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da-DK" sz="1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Ikke alle metoder fra udlandet fungerer </a:t>
            </a:r>
            <a:r>
              <a:rPr lang="da-DK" sz="1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i en ny (norsk) kontekst</a:t>
            </a:r>
          </a:p>
          <a:p>
            <a:pPr marL="342900" indent="-342900">
              <a:buFont typeface="+mj-lt"/>
              <a:buAutoNum type="arabicPeriod"/>
            </a:pPr>
            <a:endParaRPr lang="da-DK" sz="18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da-DK" sz="1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Dokumentation af effekt er ofte </a:t>
            </a:r>
            <a:r>
              <a:rPr lang="da-DK" sz="1800" dirty="0">
                <a:solidFill>
                  <a:srgbClr val="FF0000"/>
                </a:solidFill>
                <a:latin typeface="+mj-lt"/>
              </a:rPr>
              <a:t>ressourcekrævende</a:t>
            </a:r>
            <a:r>
              <a:rPr lang="da-DK" sz="1800" dirty="0">
                <a:latin typeface="+mj-lt"/>
              </a:rPr>
              <a:t> </a:t>
            </a:r>
            <a:r>
              <a:rPr lang="da-DK" sz="1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og forudsætter gerne inddragelse af</a:t>
            </a:r>
            <a:r>
              <a:rPr lang="da-DK" sz="1800" dirty="0">
                <a:latin typeface="+mj-lt"/>
              </a:rPr>
              <a:t> </a:t>
            </a:r>
            <a:r>
              <a:rPr lang="da-DK" sz="1800" dirty="0">
                <a:solidFill>
                  <a:srgbClr val="FF0000"/>
                </a:solidFill>
                <a:latin typeface="+mj-lt"/>
              </a:rPr>
              <a:t>ekstern ekspertise</a:t>
            </a:r>
          </a:p>
          <a:p>
            <a:pPr marL="342900" indent="-342900">
              <a:buFont typeface="+mj-lt"/>
              <a:buAutoNum type="arabicPeriod"/>
            </a:pPr>
            <a:endParaRPr lang="da-DK" sz="1800" dirty="0">
              <a:solidFill>
                <a:srgbClr val="FF0000"/>
              </a:solidFill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da-DK" sz="1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Mange indsatser vedrører en meget </a:t>
            </a:r>
            <a:r>
              <a:rPr lang="da-DK" sz="1800" dirty="0">
                <a:solidFill>
                  <a:srgbClr val="FF0000"/>
                </a:solidFill>
                <a:latin typeface="+mj-lt"/>
              </a:rPr>
              <a:t>lille målgruppe </a:t>
            </a:r>
            <a:r>
              <a:rPr lang="da-DK" sz="1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af borgere eller målgrupper med</a:t>
            </a:r>
            <a:r>
              <a:rPr lang="da-DK" sz="1800" dirty="0">
                <a:latin typeface="+mj-lt"/>
              </a:rPr>
              <a:t> </a:t>
            </a:r>
            <a:r>
              <a:rPr lang="da-DK" sz="1800" dirty="0">
                <a:solidFill>
                  <a:srgbClr val="FF0000"/>
                </a:solidFill>
                <a:latin typeface="+mj-lt"/>
              </a:rPr>
              <a:t>komplekse sociale problemer</a:t>
            </a:r>
          </a:p>
          <a:p>
            <a:pPr marL="342900" indent="-342900">
              <a:buFont typeface="+mj-lt"/>
              <a:buAutoNum type="arabicPeriod"/>
            </a:pPr>
            <a:endParaRPr lang="da-DK" sz="1800" dirty="0">
              <a:solidFill>
                <a:srgbClr val="FF0000"/>
              </a:solidFill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da-DK" sz="1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Der er et meget </a:t>
            </a:r>
            <a:r>
              <a:rPr lang="da-DK" sz="1800" dirty="0">
                <a:solidFill>
                  <a:srgbClr val="FF0000"/>
                </a:solidFill>
                <a:latin typeface="+mj-lt"/>
              </a:rPr>
              <a:t>stort antal praksisser </a:t>
            </a:r>
            <a:r>
              <a:rPr lang="da-DK" sz="1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på det specialiserede socialområde</a:t>
            </a:r>
          </a:p>
          <a:p>
            <a:pPr marL="342900" indent="-342900">
              <a:buFont typeface="+mj-lt"/>
              <a:buAutoNum type="arabicPeriod"/>
            </a:pPr>
            <a:endParaRPr lang="da-DK" sz="18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da-DK" sz="1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Det er </a:t>
            </a:r>
            <a:r>
              <a:rPr lang="da-DK" sz="1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etisk uforsvarligt </a:t>
            </a:r>
            <a:r>
              <a:rPr lang="da-DK" sz="1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at dele folk op i indsats og kontrolgruppe</a:t>
            </a:r>
          </a:p>
          <a:p>
            <a:pPr marL="0" indent="0">
              <a:buNone/>
            </a:pPr>
            <a:endParaRPr lang="da-DK" sz="1800" dirty="0">
              <a:latin typeface="+mj-lt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46152" y="747167"/>
            <a:ext cx="7726248" cy="8096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da-DK" kern="0" dirty="0"/>
              <a:t> Kendetegn ved det specialiserede socialområde</a:t>
            </a:r>
          </a:p>
        </p:txBody>
      </p:sp>
      <p:pic>
        <p:nvPicPr>
          <p:cNvPr id="5" name="Picture 2" descr="C:\Users\voel\Desktop\COLOURBOX12215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190" y="1412776"/>
            <a:ext cx="114842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02" y="620688"/>
            <a:ext cx="1905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59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a-DK" altLang="da-DK" sz="800" dirty="0"/>
              <a:t>6</a:t>
            </a:r>
            <a:endParaRPr lang="da-DK" altLang="da-DK" dirty="0"/>
          </a:p>
        </p:txBody>
      </p:sp>
      <p:sp>
        <p:nvSpPr>
          <p:cNvPr id="4" name="Titel 2"/>
          <p:cNvSpPr txBox="1">
            <a:spLocks/>
          </p:cNvSpPr>
          <p:nvPr/>
        </p:nvSpPr>
        <p:spPr bwMode="auto">
          <a:xfrm>
            <a:off x="667108" y="620688"/>
            <a:ext cx="2088232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da-DK" kern="0" dirty="0"/>
              <a:t>Baggrund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16339428"/>
              </p:ext>
            </p:extLst>
          </p:nvPr>
        </p:nvGraphicFramePr>
        <p:xfrm>
          <a:off x="971600" y="1772816"/>
          <a:ext cx="712879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llipse 4"/>
          <p:cNvSpPr/>
          <p:nvPr/>
        </p:nvSpPr>
        <p:spPr bwMode="auto">
          <a:xfrm>
            <a:off x="2466904" y="3284984"/>
            <a:ext cx="2088232" cy="2088232"/>
          </a:xfrm>
          <a:prstGeom prst="ellipse">
            <a:avLst/>
          </a:prstGeom>
          <a:solidFill>
            <a:schemeClr val="accent1">
              <a:lumMod val="20000"/>
              <a:lumOff val="80000"/>
              <a:alpha val="19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" name="Lige forbindelse 6"/>
          <p:cNvSpPr/>
          <p:nvPr/>
        </p:nvSpPr>
        <p:spPr>
          <a:xfrm rot="5400000">
            <a:off x="4391978" y="3465004"/>
            <a:ext cx="1080121" cy="1440161"/>
          </a:xfrm>
          <a:prstGeom prst="line">
            <a:avLst/>
          </a:prstGeom>
          <a:blipFill rotWithShape="0">
            <a:blip r:embed="rId8"/>
            <a:stretch>
              <a:fillRect/>
            </a:stretch>
          </a:blipFill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Gruppe 8"/>
          <p:cNvGrpSpPr/>
          <p:nvPr/>
        </p:nvGrpSpPr>
        <p:grpSpPr>
          <a:xfrm>
            <a:off x="5868144" y="3212976"/>
            <a:ext cx="1342122" cy="720080"/>
            <a:chOff x="2749548" y="-4503"/>
            <a:chExt cx="1342122" cy="720080"/>
          </a:xfrm>
        </p:grpSpPr>
        <p:sp>
          <p:nvSpPr>
            <p:cNvPr id="10" name="Rektangel 9"/>
            <p:cNvSpPr/>
            <p:nvPr/>
          </p:nvSpPr>
          <p:spPr>
            <a:xfrm>
              <a:off x="2749548" y="-4503"/>
              <a:ext cx="1342122" cy="72008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ktangel 10"/>
            <p:cNvSpPr/>
            <p:nvPr/>
          </p:nvSpPr>
          <p:spPr>
            <a:xfrm>
              <a:off x="2749548" y="-4503"/>
              <a:ext cx="1342122" cy="7200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15240" rIns="15240" bIns="1524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1200" b="1" kern="1200" dirty="0">
                  <a:solidFill>
                    <a:schemeClr val="tx1">
                      <a:lumMod val="50000"/>
                    </a:schemeClr>
                  </a:solidFill>
                </a:rPr>
                <a:t>Lovende praksis</a:t>
              </a: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1905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93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Målsætning</a:t>
            </a:r>
            <a:br>
              <a:rPr lang="da-DK" dirty="0"/>
            </a:b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da-DK" altLang="da-DK" dirty="0"/>
              <a:t>7</a:t>
            </a:r>
            <a:endParaRPr lang="da-DK" altLang="da-DK" dirty="0">
              <a:solidFill>
                <a:schemeClr val="bg1"/>
              </a:solidFill>
            </a:endParaRPr>
          </a:p>
          <a:p>
            <a:endParaRPr lang="da-DK" altLang="da-DK" sz="1400" dirty="0"/>
          </a:p>
        </p:txBody>
      </p:sp>
      <p:sp>
        <p:nvSpPr>
          <p:cNvPr id="6" name="Rektangel 5"/>
          <p:cNvSpPr/>
          <p:nvPr/>
        </p:nvSpPr>
        <p:spPr>
          <a:xfrm>
            <a:off x="913284" y="2348880"/>
            <a:ext cx="73448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a-DK" dirty="0">
                <a:solidFill>
                  <a:schemeClr val="bg2">
                    <a:lumMod val="10000"/>
                  </a:schemeClr>
                </a:solidFill>
                <a:sym typeface="Wingdings" panose="05000000000000000000" pitchFamily="2" charset="2"/>
              </a:rPr>
              <a:t> Ønske om </a:t>
            </a:r>
            <a:r>
              <a:rPr lang="da-DK" b="1" dirty="0">
                <a:solidFill>
                  <a:schemeClr val="bg2">
                    <a:lumMod val="10000"/>
                  </a:schemeClr>
                </a:solidFill>
                <a:sym typeface="Wingdings" panose="05000000000000000000" pitchFamily="2" charset="2"/>
              </a:rPr>
              <a:t>et fælles sprog og et værktøj</a:t>
            </a:r>
            <a:r>
              <a:rPr lang="da-DK" dirty="0">
                <a:solidFill>
                  <a:schemeClr val="bg2">
                    <a:lumMod val="10000"/>
                  </a:schemeClr>
                </a:solidFill>
                <a:sym typeface="Wingdings" panose="05000000000000000000" pitchFamily="2" charset="2"/>
              </a:rPr>
              <a:t>, der kan </a:t>
            </a:r>
            <a:r>
              <a:rPr lang="da-DK" dirty="0">
                <a:solidFill>
                  <a:srgbClr val="FF0000"/>
                </a:solidFill>
                <a:sym typeface="Wingdings" panose="05000000000000000000" pitchFamily="2" charset="2"/>
              </a:rPr>
              <a:t>finde og anerkende det gode og virkningsfulde sociale arbejde</a:t>
            </a:r>
            <a:r>
              <a:rPr lang="da-DK" dirty="0">
                <a:solidFill>
                  <a:schemeClr val="bg2">
                    <a:lumMod val="10000"/>
                  </a:schemeClr>
                </a:solidFill>
                <a:sym typeface="Wingdings" panose="05000000000000000000" pitchFamily="2" charset="2"/>
              </a:rPr>
              <a:t>, som allerede findes – </a:t>
            </a:r>
            <a:r>
              <a:rPr lang="da-DK" dirty="0">
                <a:solidFill>
                  <a:srgbClr val="FF0000"/>
                </a:solidFill>
                <a:sym typeface="Wingdings" panose="05000000000000000000" pitchFamily="2" charset="2"/>
              </a:rPr>
              <a:t>uden at den nødvendigvis er effektmålt</a:t>
            </a:r>
            <a:endParaRPr lang="da-DK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595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"/>
          <p:cNvSpPr txBox="1">
            <a:spLocks noGrp="1"/>
          </p:cNvSpPr>
          <p:nvPr>
            <p:ph type="sldNum" idx="12"/>
          </p:nvPr>
        </p:nvSpPr>
        <p:spPr>
          <a:xfrm>
            <a:off x="7956376" y="6477000"/>
            <a:ext cx="89148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800" dirty="0"/>
              <a:t>8</a:t>
            </a:r>
            <a:endParaRPr dirty="0"/>
          </a:p>
        </p:txBody>
      </p:sp>
      <p:sp>
        <p:nvSpPr>
          <p:cNvPr id="217" name="Google Shape;217;p11"/>
          <p:cNvSpPr txBox="1">
            <a:spLocks noGrp="1"/>
          </p:cNvSpPr>
          <p:nvPr>
            <p:ph type="body" idx="1"/>
          </p:nvPr>
        </p:nvSpPr>
        <p:spPr>
          <a:xfrm>
            <a:off x="323528" y="980728"/>
            <a:ext cx="8548309" cy="4179887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941104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0" dirty="0"/>
          </a:p>
          <a:p>
            <a:pPr marL="0" lvl="0" indent="0" algn="l" rtl="0">
              <a:lnSpc>
                <a:spcPct val="110000"/>
              </a:lnSpc>
              <a:spcBef>
                <a:spcPts val="1320"/>
              </a:spcBef>
              <a:spcAft>
                <a:spcPts val="0"/>
              </a:spcAft>
              <a:buNone/>
            </a:pPr>
            <a:r>
              <a:rPr lang="da-DK" sz="6600" dirty="0"/>
              <a:t>Hvad er en lovende praksis?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4000" dirty="0"/>
          </a:p>
          <a:p>
            <a:pPr marL="0" lvl="0" indent="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3121732"/>
      </p:ext>
    </p:extLst>
  </p:cSld>
  <p:clrMapOvr>
    <a:masterClrMapping/>
  </p:clrMapOvr>
</p:sld>
</file>

<file path=ppt/theme/theme1.xml><?xml version="1.0" encoding="utf-8"?>
<a:theme xmlns:a="http://schemas.openxmlformats.org/drawingml/2006/main" name="VIVE powerpoint skabelon">
  <a:themeElements>
    <a:clrScheme name="VIVE farver">
      <a:dk1>
        <a:srgbClr val="666666"/>
      </a:dk1>
      <a:lt1>
        <a:srgbClr val="FFFFFF"/>
      </a:lt1>
      <a:dk2>
        <a:srgbClr val="F94B3A"/>
      </a:dk2>
      <a:lt2>
        <a:srgbClr val="F1F1F1"/>
      </a:lt2>
      <a:accent1>
        <a:srgbClr val="F94B3A"/>
      </a:accent1>
      <a:accent2>
        <a:srgbClr val="00AEB9"/>
      </a:accent2>
      <a:accent3>
        <a:srgbClr val="0076CE"/>
      </a:accent3>
      <a:accent4>
        <a:srgbClr val="C1D4E3"/>
      </a:accent4>
      <a:accent5>
        <a:srgbClr val="0A5E60"/>
      </a:accent5>
      <a:accent6>
        <a:srgbClr val="BADDE1"/>
      </a:accent6>
      <a:hlink>
        <a:srgbClr val="0076CE"/>
      </a:hlink>
      <a:folHlink>
        <a:srgbClr val="F94B3A"/>
      </a:folHlink>
    </a:clrScheme>
    <a:fontScheme name="Klassisk kontor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lank Presentation 1">
        <a:dk1>
          <a:srgbClr val="666666"/>
        </a:dk1>
        <a:lt1>
          <a:srgbClr val="FFFFFF"/>
        </a:lt1>
        <a:dk2>
          <a:srgbClr val="FF3300"/>
        </a:dk2>
        <a:lt2>
          <a:srgbClr val="999999"/>
        </a:lt2>
        <a:accent1>
          <a:srgbClr val="FF3300"/>
        </a:accent1>
        <a:accent2>
          <a:srgbClr val="A9A9AA"/>
        </a:accent2>
        <a:accent3>
          <a:srgbClr val="FFFFFF"/>
        </a:accent3>
        <a:accent4>
          <a:srgbClr val="565656"/>
        </a:accent4>
        <a:accent5>
          <a:srgbClr val="FFADAA"/>
        </a:accent5>
        <a:accent6>
          <a:srgbClr val="99999A"/>
        </a:accent6>
        <a:hlink>
          <a:srgbClr val="666666"/>
        </a:hlink>
        <a:folHlink>
          <a:srgbClr val="7397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666666"/>
        </a:dk1>
        <a:lt1>
          <a:srgbClr val="FFFFFF"/>
        </a:lt1>
        <a:dk2>
          <a:srgbClr val="0099FF"/>
        </a:dk2>
        <a:lt2>
          <a:srgbClr val="999999"/>
        </a:lt2>
        <a:accent1>
          <a:srgbClr val="0099FF"/>
        </a:accent1>
        <a:accent2>
          <a:srgbClr val="A9A9AA"/>
        </a:accent2>
        <a:accent3>
          <a:srgbClr val="FFFFFF"/>
        </a:accent3>
        <a:accent4>
          <a:srgbClr val="565656"/>
        </a:accent4>
        <a:accent5>
          <a:srgbClr val="AACAFF"/>
        </a:accent5>
        <a:accent6>
          <a:srgbClr val="99999A"/>
        </a:accent6>
        <a:hlink>
          <a:srgbClr val="666666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666666"/>
        </a:dk1>
        <a:lt1>
          <a:srgbClr val="FFFFFF"/>
        </a:lt1>
        <a:dk2>
          <a:srgbClr val="73973D"/>
        </a:dk2>
        <a:lt2>
          <a:srgbClr val="999999"/>
        </a:lt2>
        <a:accent1>
          <a:srgbClr val="73973D"/>
        </a:accent1>
        <a:accent2>
          <a:srgbClr val="A9A9AA"/>
        </a:accent2>
        <a:accent3>
          <a:srgbClr val="FFFFFF"/>
        </a:accent3>
        <a:accent4>
          <a:srgbClr val="565656"/>
        </a:accent4>
        <a:accent5>
          <a:srgbClr val="BCC9AF"/>
        </a:accent5>
        <a:accent6>
          <a:srgbClr val="99999A"/>
        </a:accent6>
        <a:hlink>
          <a:srgbClr val="666666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VIVE farver">
      <a:dk1>
        <a:srgbClr val="666666"/>
      </a:dk1>
      <a:lt1>
        <a:srgbClr val="FFFFFF"/>
      </a:lt1>
      <a:dk2>
        <a:srgbClr val="F94B3A"/>
      </a:dk2>
      <a:lt2>
        <a:srgbClr val="F1F1F1"/>
      </a:lt2>
      <a:accent1>
        <a:srgbClr val="F94B3A"/>
      </a:accent1>
      <a:accent2>
        <a:srgbClr val="00AEB9"/>
      </a:accent2>
      <a:accent3>
        <a:srgbClr val="0076CE"/>
      </a:accent3>
      <a:accent4>
        <a:srgbClr val="C1D4E3"/>
      </a:accent4>
      <a:accent5>
        <a:srgbClr val="0A5E60"/>
      </a:accent5>
      <a:accent6>
        <a:srgbClr val="BADDE1"/>
      </a:accent6>
      <a:hlink>
        <a:srgbClr val="0076CE"/>
      </a:hlink>
      <a:folHlink>
        <a:srgbClr val="F94B3A"/>
      </a:folHlink>
    </a:clrScheme>
    <a:fontScheme name="Klassisk kontor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VIVE farver">
      <a:dk1>
        <a:srgbClr val="666666"/>
      </a:dk1>
      <a:lt1>
        <a:srgbClr val="FFFFFF"/>
      </a:lt1>
      <a:dk2>
        <a:srgbClr val="F94B3A"/>
      </a:dk2>
      <a:lt2>
        <a:srgbClr val="F1F1F1"/>
      </a:lt2>
      <a:accent1>
        <a:srgbClr val="F94B3A"/>
      </a:accent1>
      <a:accent2>
        <a:srgbClr val="00AEB9"/>
      </a:accent2>
      <a:accent3>
        <a:srgbClr val="0076CE"/>
      </a:accent3>
      <a:accent4>
        <a:srgbClr val="C1D4E3"/>
      </a:accent4>
      <a:accent5>
        <a:srgbClr val="0A5E60"/>
      </a:accent5>
      <a:accent6>
        <a:srgbClr val="BADDE1"/>
      </a:accent6>
      <a:hlink>
        <a:srgbClr val="0076CE"/>
      </a:hlink>
      <a:folHlink>
        <a:srgbClr val="F94B3A"/>
      </a:folHlink>
    </a:clrScheme>
    <a:fontScheme name="Klassisk kontor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VIVE powerpoint skabelon</Template>
  <TotalTime>1348</TotalTime>
  <Words>2150</Words>
  <Application>Microsoft Office PowerPoint</Application>
  <PresentationFormat>Skjermfremvisning (4:3)</PresentationFormat>
  <Paragraphs>435</Paragraphs>
  <Slides>35</Slides>
  <Notes>35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35</vt:i4>
      </vt:variant>
    </vt:vector>
  </HeadingPairs>
  <TitlesOfParts>
    <vt:vector size="39" baseType="lpstr">
      <vt:lpstr>Arial</vt:lpstr>
      <vt:lpstr>Verdana</vt:lpstr>
      <vt:lpstr>Wingdings</vt:lpstr>
      <vt:lpstr>VIVE powerpoint skabelon</vt:lpstr>
      <vt:lpstr>PowerPoint-presentasjon</vt:lpstr>
      <vt:lpstr>Publikationer</vt:lpstr>
      <vt:lpstr>DAGSORDEN</vt:lpstr>
      <vt:lpstr>PowerPoint-presentasjon</vt:lpstr>
      <vt:lpstr>PowerPoint-presentasjon</vt:lpstr>
      <vt:lpstr>PowerPoint-presentasjon</vt:lpstr>
      <vt:lpstr>PowerPoint-presentasjon</vt:lpstr>
      <vt:lpstr>Målsætning </vt:lpstr>
      <vt:lpstr>PowerPoint-presentasjon</vt:lpstr>
      <vt:lpstr>Hvad er en lovende praksis? </vt:lpstr>
      <vt:lpstr>Definition af praksis</vt:lpstr>
      <vt:lpstr>Formål</vt:lpstr>
      <vt:lpstr>PowerPoint-presentasjon</vt:lpstr>
      <vt:lpstr>Hvad kendetegner en lovende praksis?</vt:lpstr>
      <vt:lpstr>Elementer til indkredsning af lovende praksis</vt:lpstr>
      <vt:lpstr>1. Teori og viden</vt:lpstr>
      <vt:lpstr>2. Virkning</vt:lpstr>
      <vt:lpstr>3. Beskrivelse</vt:lpstr>
      <vt:lpstr>4. Mål</vt:lpstr>
      <vt:lpstr>5. Overførbarhed</vt:lpstr>
      <vt:lpstr>6. Økonomi</vt:lpstr>
      <vt:lpstr>7. Faglig refleksion</vt:lpstr>
      <vt:lpstr>8. Relationelt samarbejde</vt:lpstr>
      <vt:lpstr>9. Individuel tilrettelæggelse</vt:lpstr>
      <vt:lpstr>10. Monitorering</vt:lpstr>
      <vt:lpstr>11. Opfølgning</vt:lpstr>
      <vt:lpstr>PowerPoint-presentasjon</vt:lpstr>
      <vt:lpstr>   EKSEMPEL PÅ SPØRGSMÅL</vt:lpstr>
      <vt:lpstr>PowerPoint-presentasjon</vt:lpstr>
      <vt:lpstr>Måleredskab til indkredsning af lovende praksis</vt:lpstr>
      <vt:lpstr>Søjlediagram</vt:lpstr>
      <vt:lpstr>Aggregerede data</vt:lpstr>
      <vt:lpstr>Refleksionsspørgsmål – Mål og monitorering</vt:lpstr>
      <vt:lpstr>Hvad kan man som fagprofessionel bruge lovende praksis til?</vt:lpstr>
      <vt:lpstr>TAK FOR I DAG  </vt:lpstr>
    </vt:vector>
  </TitlesOfParts>
  <Company>SFI - Det Nationale Forskningscenter for Velfærd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Didde Cramer Jensen</dc:creator>
  <cp:lastModifiedBy>Kathrine Bakke-Pedersen</cp:lastModifiedBy>
  <cp:revision>146</cp:revision>
  <cp:lastPrinted>2022-10-19T13:47:37Z</cp:lastPrinted>
  <dcterms:created xsi:type="dcterms:W3CDTF">2017-09-29T13:50:53Z</dcterms:created>
  <dcterms:modified xsi:type="dcterms:W3CDTF">2022-10-21T06:55:49Z</dcterms:modified>
</cp:coreProperties>
</file>