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758" r:id="rId11"/>
    <p:sldId id="264" r:id="rId12"/>
    <p:sldId id="265" r:id="rId13"/>
    <p:sldId id="266" r:id="rId14"/>
    <p:sldId id="267" r:id="rId15"/>
    <p:sldId id="268" r:id="rId16"/>
    <p:sldId id="270" r:id="rId17"/>
    <p:sldId id="273" r:id="rId18"/>
  </p:sldIdLst>
  <p:sldSz cx="12192000" cy="6858000"/>
  <p:notesSz cx="6669088" cy="97536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48414" autoAdjust="0"/>
  </p:normalViewPr>
  <p:slideViewPr>
    <p:cSldViewPr snapToGrid="0" snapToObjects="1">
      <p:cViewPr varScale="1">
        <p:scale>
          <a:sx n="51" d="100"/>
          <a:sy n="51" d="100"/>
        </p:scale>
        <p:origin x="27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684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ne Tangen" userId="ec6dd4d0-9964-4f1e-b96c-324c3d55b21c" providerId="ADAL" clId="{313BED78-E123-4647-ACE4-BED473A11DAF}"/>
    <pc:docChg chg="custSel delSld modSld delMainMaster">
      <pc:chgData name="Une Tangen" userId="ec6dd4d0-9964-4f1e-b96c-324c3d55b21c" providerId="ADAL" clId="{313BED78-E123-4647-ACE4-BED473A11DAF}" dt="2022-10-19T12:46:12.631" v="24" actId="20577"/>
      <pc:docMkLst>
        <pc:docMk/>
      </pc:docMkLst>
      <pc:sldChg chg="modNotesTx">
        <pc:chgData name="Une Tangen" userId="ec6dd4d0-9964-4f1e-b96c-324c3d55b21c" providerId="ADAL" clId="{313BED78-E123-4647-ACE4-BED473A11DAF}" dt="2022-10-19T12:44:41.566" v="1" actId="6549"/>
        <pc:sldMkLst>
          <pc:docMk/>
          <pc:sldMk cId="0" sldId="256"/>
        </pc:sldMkLst>
      </pc:sldChg>
      <pc:sldChg chg="modNotesTx">
        <pc:chgData name="Une Tangen" userId="ec6dd4d0-9964-4f1e-b96c-324c3d55b21c" providerId="ADAL" clId="{313BED78-E123-4647-ACE4-BED473A11DAF}" dt="2022-10-19T12:44:48.321" v="2" actId="6549"/>
        <pc:sldMkLst>
          <pc:docMk/>
          <pc:sldMk cId="0" sldId="258"/>
        </pc:sldMkLst>
      </pc:sldChg>
      <pc:sldChg chg="modNotesTx">
        <pc:chgData name="Une Tangen" userId="ec6dd4d0-9964-4f1e-b96c-324c3d55b21c" providerId="ADAL" clId="{313BED78-E123-4647-ACE4-BED473A11DAF}" dt="2022-10-19T12:44:53.673" v="3" actId="6549"/>
        <pc:sldMkLst>
          <pc:docMk/>
          <pc:sldMk cId="0" sldId="259"/>
        </pc:sldMkLst>
      </pc:sldChg>
      <pc:sldChg chg="modNotesTx">
        <pc:chgData name="Une Tangen" userId="ec6dd4d0-9964-4f1e-b96c-324c3d55b21c" providerId="ADAL" clId="{313BED78-E123-4647-ACE4-BED473A11DAF}" dt="2022-10-19T12:44:58.420" v="4" actId="6549"/>
        <pc:sldMkLst>
          <pc:docMk/>
          <pc:sldMk cId="0" sldId="260"/>
        </pc:sldMkLst>
      </pc:sldChg>
      <pc:sldChg chg="modNotesTx">
        <pc:chgData name="Une Tangen" userId="ec6dd4d0-9964-4f1e-b96c-324c3d55b21c" providerId="ADAL" clId="{313BED78-E123-4647-ACE4-BED473A11DAF}" dt="2022-10-19T12:45:03.188" v="5" actId="6549"/>
        <pc:sldMkLst>
          <pc:docMk/>
          <pc:sldMk cId="0" sldId="261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405572258" sldId="263"/>
        </pc:sldMkLst>
      </pc:sldChg>
      <pc:sldChg chg="modNotesTx">
        <pc:chgData name="Une Tangen" userId="ec6dd4d0-9964-4f1e-b96c-324c3d55b21c" providerId="ADAL" clId="{313BED78-E123-4647-ACE4-BED473A11DAF}" dt="2022-10-19T12:45:21.395" v="7" actId="6549"/>
        <pc:sldMkLst>
          <pc:docMk/>
          <pc:sldMk cId="0" sldId="264"/>
        </pc:sldMkLst>
      </pc:sldChg>
      <pc:sldChg chg="modNotesTx">
        <pc:chgData name="Une Tangen" userId="ec6dd4d0-9964-4f1e-b96c-324c3d55b21c" providerId="ADAL" clId="{313BED78-E123-4647-ACE4-BED473A11DAF}" dt="2022-10-19T12:45:28.411" v="8" actId="6549"/>
        <pc:sldMkLst>
          <pc:docMk/>
          <pc:sldMk cId="0" sldId="265"/>
        </pc:sldMkLst>
      </pc:sldChg>
      <pc:sldChg chg="modNotesTx">
        <pc:chgData name="Une Tangen" userId="ec6dd4d0-9964-4f1e-b96c-324c3d55b21c" providerId="ADAL" clId="{313BED78-E123-4647-ACE4-BED473A11DAF}" dt="2022-10-19T12:45:34.057" v="9" actId="6549"/>
        <pc:sldMkLst>
          <pc:docMk/>
          <pc:sldMk cId="0" sldId="266"/>
        </pc:sldMkLst>
      </pc:sldChg>
      <pc:sldChg chg="modNotesTx">
        <pc:chgData name="Une Tangen" userId="ec6dd4d0-9964-4f1e-b96c-324c3d55b21c" providerId="ADAL" clId="{313BED78-E123-4647-ACE4-BED473A11DAF}" dt="2022-10-19T12:45:39.987" v="10" actId="6549"/>
        <pc:sldMkLst>
          <pc:docMk/>
          <pc:sldMk cId="0" sldId="267"/>
        </pc:sldMkLst>
      </pc:sldChg>
      <pc:sldChg chg="modNotesTx">
        <pc:chgData name="Une Tangen" userId="ec6dd4d0-9964-4f1e-b96c-324c3d55b21c" providerId="ADAL" clId="{313BED78-E123-4647-ACE4-BED473A11DAF}" dt="2022-10-19T12:45:53.311" v="11" actId="6549"/>
        <pc:sldMkLst>
          <pc:docMk/>
          <pc:sldMk cId="0" sldId="268"/>
        </pc:sldMkLst>
      </pc:sldChg>
      <pc:sldChg chg="del">
        <pc:chgData name="Une Tangen" userId="ec6dd4d0-9964-4f1e-b96c-324c3d55b21c" providerId="ADAL" clId="{313BED78-E123-4647-ACE4-BED473A11DAF}" dt="2022-10-19T12:45:56.695" v="12" actId="47"/>
        <pc:sldMkLst>
          <pc:docMk/>
          <pc:sldMk cId="0" sldId="269"/>
        </pc:sldMkLst>
      </pc:sldChg>
      <pc:sldChg chg="modNotesTx">
        <pc:chgData name="Une Tangen" userId="ec6dd4d0-9964-4f1e-b96c-324c3d55b21c" providerId="ADAL" clId="{313BED78-E123-4647-ACE4-BED473A11DAF}" dt="2022-10-19T12:46:02.891" v="13" actId="6549"/>
        <pc:sldMkLst>
          <pc:docMk/>
          <pc:sldMk cId="0" sldId="270"/>
        </pc:sldMkLst>
      </pc:sldChg>
      <pc:sldChg chg="modNotesTx">
        <pc:chgData name="Une Tangen" userId="ec6dd4d0-9964-4f1e-b96c-324c3d55b21c" providerId="ADAL" clId="{313BED78-E123-4647-ACE4-BED473A11DAF}" dt="2022-10-19T12:46:12.631" v="24" actId="20577"/>
        <pc:sldMkLst>
          <pc:docMk/>
          <pc:sldMk cId="0" sldId="273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588632600" sldId="430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85868573" sldId="439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439064408" sldId="736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4277006197" sldId="737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86921601" sldId="738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1613520834" sldId="742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3529210930" sldId="744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735848029" sldId="745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1471048260" sldId="747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639015094" sldId="748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533005547" sldId="749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107951375" sldId="750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69681717" sldId="756"/>
        </pc:sldMkLst>
      </pc:sldChg>
      <pc:sldChg chg="del">
        <pc:chgData name="Une Tangen" userId="ec6dd4d0-9964-4f1e-b96c-324c3d55b21c" providerId="ADAL" clId="{313BED78-E123-4647-ACE4-BED473A11DAF}" dt="2022-10-19T12:44:19.265" v="0" actId="47"/>
        <pc:sldMkLst>
          <pc:docMk/>
          <pc:sldMk cId="208202045" sldId="757"/>
        </pc:sldMkLst>
      </pc:sldChg>
      <pc:sldChg chg="modNotesTx">
        <pc:chgData name="Une Tangen" userId="ec6dd4d0-9964-4f1e-b96c-324c3d55b21c" providerId="ADAL" clId="{313BED78-E123-4647-ACE4-BED473A11DAF}" dt="2022-10-19T12:45:14.864" v="6" actId="6549"/>
        <pc:sldMkLst>
          <pc:docMk/>
          <pc:sldMk cId="0" sldId="758"/>
        </pc:sldMkLst>
      </pc:sldChg>
      <pc:sldMasterChg chg="del delSldLayout">
        <pc:chgData name="Une Tangen" userId="ec6dd4d0-9964-4f1e-b96c-324c3d55b21c" providerId="ADAL" clId="{313BED78-E123-4647-ACE4-BED473A11DAF}" dt="2022-10-19T12:44:19.265" v="0" actId="47"/>
        <pc:sldMasterMkLst>
          <pc:docMk/>
          <pc:sldMasterMk cId="385536317" sldId="2147483817"/>
        </pc:sldMasterMkLst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512635313" sldId="2147483818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1222095875" sldId="214748381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2638468749" sldId="2147483820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1600214306" sldId="2147483821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582545634" sldId="214748382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2702631777" sldId="2147483823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855567283" sldId="2147483824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634545609" sldId="2147483825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1713288955" sldId="2147483826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858872262" sldId="2147483827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1153132745" sldId="2147483828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2781060962" sldId="214748382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485625030" sldId="2147483830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486948007" sldId="2147483831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178309505" sldId="214748383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85536317" sldId="2147483817"/>
            <pc:sldLayoutMk cId="3994323221" sldId="2147483833"/>
          </pc:sldLayoutMkLst>
        </pc:sldLayoutChg>
      </pc:sldMasterChg>
      <pc:sldMasterChg chg="del delSldLayout">
        <pc:chgData name="Une Tangen" userId="ec6dd4d0-9964-4f1e-b96c-324c3d55b21c" providerId="ADAL" clId="{313BED78-E123-4647-ACE4-BED473A11DAF}" dt="2022-10-19T12:44:19.265" v="0" actId="47"/>
        <pc:sldMasterMkLst>
          <pc:docMk/>
          <pc:sldMasterMk cId="2728171365" sldId="2147483834"/>
        </pc:sldMasterMkLst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2474969826" sldId="2147483835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2141929180" sldId="2147483836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921270191" sldId="2147483837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145750398" sldId="2147483838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1509040183" sldId="214748383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1365687562" sldId="2147483840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4259366780" sldId="2147483841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1190994525" sldId="214748384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3556988011" sldId="2147483843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3676004542" sldId="2147483844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1556939709" sldId="2147483845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312205263" sldId="2147483846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728171365" sldId="2147483834"/>
            <pc:sldLayoutMk cId="3573869835" sldId="2147483847"/>
          </pc:sldLayoutMkLst>
        </pc:sldLayoutChg>
      </pc:sldMasterChg>
      <pc:sldMasterChg chg="del delSldLayout">
        <pc:chgData name="Une Tangen" userId="ec6dd4d0-9964-4f1e-b96c-324c3d55b21c" providerId="ADAL" clId="{313BED78-E123-4647-ACE4-BED473A11DAF}" dt="2022-10-19T12:44:19.265" v="0" actId="47"/>
        <pc:sldMasterMkLst>
          <pc:docMk/>
          <pc:sldMasterMk cId="3274630898" sldId="2147483848"/>
        </pc:sldMasterMkLst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240573915" sldId="214748384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1031822126" sldId="2147483850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2537795009" sldId="2147483851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1761379703" sldId="214748385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4200152965" sldId="2147483853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4254956953" sldId="2147483854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2608416300" sldId="2147483855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942994174" sldId="2147483856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2582675042" sldId="2147483857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2670267539" sldId="2147483858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1294481001" sldId="214748385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3274630898" sldId="2147483848"/>
            <pc:sldLayoutMk cId="520738041" sldId="2147483860"/>
          </pc:sldLayoutMkLst>
        </pc:sldLayoutChg>
      </pc:sldMasterChg>
      <pc:sldMasterChg chg="del delSldLayout">
        <pc:chgData name="Une Tangen" userId="ec6dd4d0-9964-4f1e-b96c-324c3d55b21c" providerId="ADAL" clId="{313BED78-E123-4647-ACE4-BED473A11DAF}" dt="2022-10-19T12:44:19.265" v="0" actId="47"/>
        <pc:sldMasterMkLst>
          <pc:docMk/>
          <pc:sldMasterMk cId="2936153504" sldId="2147483861"/>
        </pc:sldMasterMkLst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3163357399" sldId="214748386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1841497351" sldId="2147483863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3401314717" sldId="2147483864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2803146660" sldId="2147483865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2284956515" sldId="2147483866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1226456114" sldId="2147483867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3338530640" sldId="2147483868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1232401653" sldId="2147483869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4236270397" sldId="2147483870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1981088912" sldId="2147483871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3283773944" sldId="2147483872"/>
          </pc:sldLayoutMkLst>
        </pc:sldLayoutChg>
        <pc:sldLayoutChg chg="del">
          <pc:chgData name="Une Tangen" userId="ec6dd4d0-9964-4f1e-b96c-324c3d55b21c" providerId="ADAL" clId="{313BED78-E123-4647-ACE4-BED473A11DAF}" dt="2022-10-19T12:44:19.265" v="0" actId="47"/>
          <pc:sldLayoutMkLst>
            <pc:docMk/>
            <pc:sldMasterMk cId="2936153504" sldId="2147483861"/>
            <pc:sldLayoutMk cId="933117208" sldId="214748387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19.10.2022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99E45-C56C-4AD3-9DA6-294D72C8B9EE}" type="datetimeFigureOut">
              <a:rPr lang="nb-NO" smtClean="0"/>
              <a:t>19.10.2022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19200"/>
            <a:ext cx="5853112" cy="3292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A549A-D06A-45F2-8A74-0879246C75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978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1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3446c9c7c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Google Shape;297;g13446c9c7cb_0_4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13619b1ea9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g13619b1ea96_0_29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3619b1ea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3619b1ea96_0_0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13619b1ea96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5" name="Google Shape;345;g13619b1ea96_0_63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33a26ce131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6" name="Google Shape;366;g133a26ce131_0_64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b-NO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b-NO"/>
              <a:t>Hvis tid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3446c9c7c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5" name="Google Shape;215;g13446c9c7cb_0_0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332b0833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332b083367_0_0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332b08336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332b083367_0_8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33a26ce13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g133a26ce131_0_20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332b08336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332b083367_0_25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endParaRPr lang="nb-NO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352525ffb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352525ffba_0_1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endParaRPr lang="nb-NO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352525ffb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1352525ffba_0_17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b-NO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332b08336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138" y="731838"/>
            <a:ext cx="6500812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8" name="Google Shape;288;g1332b083367_0_19:notes"/>
          <p:cNvSpPr txBox="1">
            <a:spLocks noGrp="1"/>
          </p:cNvSpPr>
          <p:nvPr>
            <p:ph type="body" idx="1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endParaRPr lang="nb-NO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10244667" y="5911850"/>
            <a:ext cx="170180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9915291" cy="466880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664227" y="2822895"/>
            <a:ext cx="85344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3" name="Bilde 12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14" name="Bilde 13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41" y="6159506"/>
            <a:ext cx="3137663" cy="2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9" y="2196036"/>
            <a:ext cx="7493467" cy="106692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46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31" y="2196036"/>
            <a:ext cx="7151487" cy="1230558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71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12192000" cy="5613400"/>
          </a:xfrm>
          <a:prstGeom prst="rect">
            <a:avLst/>
          </a:prstGeom>
          <a:solidFill>
            <a:srgbClr val="BCCF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664229" y="2196042"/>
            <a:ext cx="6756851" cy="1134305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3000">
                <a:solidFill>
                  <a:srgbClr val="001A58"/>
                </a:solidFill>
                <a:latin typeface="Calibri"/>
                <a:cs typeface="Calibri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40" y="463550"/>
            <a:ext cx="953397" cy="476250"/>
          </a:xfrm>
          <a:prstGeom prst="rect">
            <a:avLst/>
          </a:prstGeom>
        </p:spPr>
      </p:pic>
      <p:pic>
        <p:nvPicPr>
          <p:cNvPr id="9" name="Bilde 8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693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418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rside 2">
  <p:cSld name="Forside 2">
    <p:bg>
      <p:bgPr>
        <a:solidFill>
          <a:srgbClr val="F9F4F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ctrTitle"/>
          </p:nvPr>
        </p:nvSpPr>
        <p:spPr>
          <a:xfrm>
            <a:off x="415611" y="23432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500"/>
              <a:buFont typeface="Playfair Display"/>
              <a:buNone/>
              <a:defRPr sz="100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subTitle" idx="1"/>
          </p:nvPr>
        </p:nvSpPr>
        <p:spPr>
          <a:xfrm>
            <a:off x="415600" y="5323367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94E"/>
              </a:buClr>
              <a:buSzPts val="2500"/>
              <a:buFont typeface="Fjalla One"/>
              <a:buNone/>
              <a:defRPr sz="3333">
                <a:solidFill>
                  <a:srgbClr val="F4794E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13" name="Google Shape;13;p26"/>
          <p:cNvCxnSpPr/>
          <p:nvPr/>
        </p:nvCxnSpPr>
        <p:spPr>
          <a:xfrm rot="10800000" flipH="1">
            <a:off x="3962400" y="5130100"/>
            <a:ext cx="4267200" cy="400"/>
          </a:xfrm>
          <a:prstGeom prst="straightConnector1">
            <a:avLst/>
          </a:prstGeom>
          <a:noFill/>
          <a:ln w="28575" cap="flat" cmpd="sng">
            <a:solidFill>
              <a:srgbClr val="F4794E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4" name="Google Shape;1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356921" y="6248034"/>
            <a:ext cx="1547815" cy="463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037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brødtekst med logo" type="tx">
  <p:cSld name="Titel og brødtekst med logo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3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89" name="Google Shape;89;p39"/>
          <p:cNvSpPr/>
          <p:nvPr/>
        </p:nvSpPr>
        <p:spPr>
          <a:xfrm>
            <a:off x="-24200" y="6291600"/>
            <a:ext cx="12240400" cy="625600"/>
          </a:xfrm>
          <a:prstGeom prst="rect">
            <a:avLst/>
          </a:prstGeom>
          <a:solidFill>
            <a:srgbClr val="1D115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431433" y="6402815"/>
            <a:ext cx="1344964" cy="403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4354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pink">
  <p:cSld name="Blank -pi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044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delt slide">
  <p:cSld name="Todelt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3"/>
          <p:cNvSpPr/>
          <p:nvPr/>
        </p:nvSpPr>
        <p:spPr>
          <a:xfrm>
            <a:off x="2800" y="0"/>
            <a:ext cx="6096000" cy="6858000"/>
          </a:xfrm>
          <a:prstGeom prst="rect">
            <a:avLst/>
          </a:prstGeom>
          <a:solidFill>
            <a:srgbClr val="F4794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3"/>
          <p:cNvSpPr txBox="1">
            <a:spLocks noGrp="1"/>
          </p:cNvSpPr>
          <p:nvPr>
            <p:ph type="title"/>
          </p:nvPr>
        </p:nvSpPr>
        <p:spPr>
          <a:xfrm>
            <a:off x="354000" y="1522933"/>
            <a:ext cx="5393600" cy="28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Font typeface="Playfair Display"/>
              <a:buNone/>
              <a:defRPr sz="56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4" name="Google Shape;34;p43"/>
          <p:cNvSpPr txBox="1">
            <a:spLocks noGrp="1"/>
          </p:cNvSpPr>
          <p:nvPr>
            <p:ph type="subTitle" idx="1"/>
          </p:nvPr>
        </p:nvSpPr>
        <p:spPr>
          <a:xfrm>
            <a:off x="354000" y="4647000"/>
            <a:ext cx="5393600" cy="7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9F4F0"/>
              </a:buClr>
              <a:buSzPts val="2100"/>
              <a:buFont typeface="Fjalla One"/>
              <a:buNone/>
              <a:defRPr sz="2800">
                <a:solidFill>
                  <a:srgbClr val="F9F4F0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5" name="Google Shape;35;p4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37" name="Google Shape;37;p43"/>
          <p:cNvCxnSpPr/>
          <p:nvPr/>
        </p:nvCxnSpPr>
        <p:spPr>
          <a:xfrm>
            <a:off x="1972400" y="4525752"/>
            <a:ext cx="2156800" cy="0"/>
          </a:xfrm>
          <a:prstGeom prst="straightConnector1">
            <a:avLst/>
          </a:prstGeom>
          <a:noFill/>
          <a:ln w="28575" cap="flat" cmpd="sng">
            <a:solidFill>
              <a:srgbClr val="B3D4E8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0897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5" y="6173794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137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967113"/>
            <a:ext cx="5384800" cy="368833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098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731276"/>
            <a:ext cx="109728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85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21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155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669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0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371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63906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913324"/>
            <a:ext cx="10972800" cy="3557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19.10.2022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5" y="6173794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244" y="6173793"/>
            <a:ext cx="730357" cy="3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5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  <p:sldLayoutId id="2147483887" r:id="rId13"/>
    <p:sldLayoutId id="2147483888" r:id="rId14"/>
    <p:sldLayoutId id="2147483889" r:id="rId15"/>
    <p:sldLayoutId id="21474838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001A5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>
            <a:spLocks noGrp="1"/>
          </p:cNvSpPr>
          <p:nvPr>
            <p:ph type="ctrTitle"/>
          </p:nvPr>
        </p:nvSpPr>
        <p:spPr>
          <a:xfrm>
            <a:off x="664229" y="2196036"/>
            <a:ext cx="7493467" cy="1066928"/>
          </a:xfrm>
        </p:spPr>
        <p:txBody>
          <a:bodyPr spcFirstLastPara="1" vert="horz" lIns="121900" tIns="121900" rIns="121900" bIns="121900" rtlCol="0" anchor="t" anchorCtr="0">
            <a:noAutofit/>
          </a:bodyPr>
          <a:lstStyle/>
          <a:p>
            <a:pPr>
              <a:buSzPts val="990"/>
            </a:pPr>
            <a:r>
              <a:rPr lang="nb-NO" sz="6600" dirty="0"/>
              <a:t>Slik skaper vi endring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3446c9c7cb_0_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6600" dirty="0"/>
              <a:t>Hvordan skaper vi effektene?</a:t>
            </a:r>
            <a:endParaRPr sz="6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3619b1ea96_0_29"/>
          <p:cNvSpPr/>
          <p:nvPr/>
        </p:nvSpPr>
        <p:spPr>
          <a:xfrm>
            <a:off x="6273051" y="2252800"/>
            <a:ext cx="2811600" cy="2698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Konsekvensene av et tiltak på lengre sikt. </a:t>
            </a: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Brukerevaluering ofte en relevant kilde.</a:t>
            </a: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05" name="Google Shape;305;g13619b1ea96_0_29"/>
          <p:cNvSpPr/>
          <p:nvPr/>
        </p:nvSpPr>
        <p:spPr>
          <a:xfrm>
            <a:off x="124367" y="2252800"/>
            <a:ext cx="2811600" cy="2698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Ulike aktiviteter eller delaktiviteter som gjøres av kommunen eller andre</a:t>
            </a:r>
            <a:endParaRPr kumimoji="0" sz="2933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06" name="Google Shape;306;g13619b1ea96_0_29"/>
          <p:cNvSpPr/>
          <p:nvPr/>
        </p:nvSpPr>
        <p:spPr>
          <a:xfrm>
            <a:off x="3106933" y="2252800"/>
            <a:ext cx="3006000" cy="2698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Utfall av aktivitetene. </a:t>
            </a: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Ofte ting som kan telles og bidrar til virkningene.</a:t>
            </a:r>
            <a:endParaRPr kumimoji="0" sz="22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07" name="Google Shape;307;g13619b1ea96_0_29"/>
          <p:cNvSpPr txBox="1">
            <a:spLocks noGrp="1"/>
          </p:cNvSpPr>
          <p:nvPr>
            <p:ph type="title" idx="4294967295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  <a:buSzPct val="111111"/>
            </a:pPr>
            <a:r>
              <a:rPr lang="en">
                <a:solidFill>
                  <a:srgbClr val="1D1157"/>
                </a:solidFill>
              </a:rPr>
              <a:t>Hva er hva i en logisk kjede?</a:t>
            </a:r>
            <a:endParaRPr>
              <a:solidFill>
                <a:srgbClr val="1D1157"/>
              </a:solidFill>
            </a:endParaRPr>
          </a:p>
        </p:txBody>
      </p:sp>
      <p:sp>
        <p:nvSpPr>
          <p:cNvPr id="308" name="Google Shape;308;g13619b1ea96_0_29"/>
          <p:cNvSpPr txBox="1"/>
          <p:nvPr/>
        </p:nvSpPr>
        <p:spPr>
          <a:xfrm>
            <a:off x="122600" y="1375501"/>
            <a:ext cx="28116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Aktiviteter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309" name="Google Shape;309;g13619b1ea96_0_29"/>
          <p:cNvSpPr txBox="1"/>
          <p:nvPr/>
        </p:nvSpPr>
        <p:spPr>
          <a:xfrm>
            <a:off x="3171300" y="1375467"/>
            <a:ext cx="30060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Resultater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310" name="Google Shape;310;g13619b1ea96_0_29"/>
          <p:cNvSpPr txBox="1"/>
          <p:nvPr/>
        </p:nvSpPr>
        <p:spPr>
          <a:xfrm>
            <a:off x="6283900" y="1375501"/>
            <a:ext cx="28116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Virkninger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311" name="Google Shape;311;g13619b1ea96_0_29"/>
          <p:cNvSpPr/>
          <p:nvPr/>
        </p:nvSpPr>
        <p:spPr>
          <a:xfrm>
            <a:off x="9244767" y="2252767"/>
            <a:ext cx="2811600" cy="2698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Forventede langsiktig konsekvenser som vil gagne hele kommunen eller samfunnet</a:t>
            </a:r>
            <a:endParaRPr kumimoji="0" sz="2933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12" name="Google Shape;312;g13619b1ea96_0_29"/>
          <p:cNvSpPr txBox="1"/>
          <p:nvPr/>
        </p:nvSpPr>
        <p:spPr>
          <a:xfrm>
            <a:off x="9244767" y="1375467"/>
            <a:ext cx="28116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Effekter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313" name="Google Shape;313;g13619b1ea96_0_29"/>
          <p:cNvSpPr/>
          <p:nvPr/>
        </p:nvSpPr>
        <p:spPr>
          <a:xfrm>
            <a:off x="124367" y="4950767"/>
            <a:ext cx="2811600" cy="1676800"/>
          </a:xfrm>
          <a:prstGeom prst="rect">
            <a:avLst/>
          </a:prstGeom>
          <a:solidFill>
            <a:srgbClr val="FFAB40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800" b="1" i="1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Samtaler med personlig mentor</a:t>
            </a:r>
            <a:endParaRPr kumimoji="0" sz="2800" b="1" i="1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14" name="Google Shape;314;g13619b1ea96_0_29"/>
          <p:cNvSpPr/>
          <p:nvPr/>
        </p:nvSpPr>
        <p:spPr>
          <a:xfrm>
            <a:off x="3106933" y="4950767"/>
            <a:ext cx="3006000" cy="1676800"/>
          </a:xfrm>
          <a:prstGeom prst="rect">
            <a:avLst/>
          </a:prstGeom>
          <a:solidFill>
            <a:srgbClr val="FFAB40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800" b="1" i="1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Færre fraværsdager</a:t>
            </a:r>
            <a:endParaRPr kumimoji="0" sz="2800" b="1" i="1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15" name="Google Shape;315;g13619b1ea96_0_29"/>
          <p:cNvSpPr/>
          <p:nvPr/>
        </p:nvSpPr>
        <p:spPr>
          <a:xfrm>
            <a:off x="6273067" y="4950767"/>
            <a:ext cx="2811600" cy="1676800"/>
          </a:xfrm>
          <a:prstGeom prst="rect">
            <a:avLst/>
          </a:prstGeom>
          <a:solidFill>
            <a:srgbClr val="FFAB40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800" b="1" i="1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Økt mestrings-</a:t>
            </a:r>
            <a:endParaRPr kumimoji="0" sz="2800" b="1" i="1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800" b="1" i="1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følelse hos eleven</a:t>
            </a:r>
            <a:endParaRPr kumimoji="0" sz="2800" b="1" i="1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16" name="Google Shape;316;g13619b1ea96_0_29"/>
          <p:cNvSpPr/>
          <p:nvPr/>
        </p:nvSpPr>
        <p:spPr>
          <a:xfrm>
            <a:off x="9244800" y="4950767"/>
            <a:ext cx="2811600" cy="1676800"/>
          </a:xfrm>
          <a:prstGeom prst="rect">
            <a:avLst/>
          </a:prstGeom>
          <a:solidFill>
            <a:srgbClr val="FFAB40"/>
          </a:solidFill>
          <a:ln w="1905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r>
              <a:rPr kumimoji="0" lang="en" sz="2800" b="1" i="1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Flere fullfører videregående</a:t>
            </a:r>
            <a:endParaRPr kumimoji="0" sz="2800" b="1" i="1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g13619b1ea96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4183" y="1244350"/>
            <a:ext cx="7393164" cy="4985317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g13619b1ea96_0_0"/>
          <p:cNvSpPr/>
          <p:nvPr/>
        </p:nvSpPr>
        <p:spPr>
          <a:xfrm>
            <a:off x="9768167" y="2829200"/>
            <a:ext cx="1611200" cy="1110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1D1157"/>
          </a:solidFill>
          <a:ln w="9525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3" name="Google Shape;323;g13619b1ea96_0_0"/>
          <p:cNvSpPr txBox="1"/>
          <p:nvPr/>
        </p:nvSpPr>
        <p:spPr>
          <a:xfrm>
            <a:off x="7612567" y="2456800"/>
            <a:ext cx="2155600" cy="1855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Hvilke virkninger må skje for å skape effekten?</a:t>
            </a:r>
            <a:endParaRPr kumimoji="0" sz="2000" b="1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24" name="Google Shape;324;g13619b1ea96_0_0"/>
          <p:cNvSpPr txBox="1"/>
          <p:nvPr/>
        </p:nvSpPr>
        <p:spPr>
          <a:xfrm>
            <a:off x="4752967" y="2456800"/>
            <a:ext cx="2155600" cy="1855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Hvilke resultater må vi se for å skape virkningene?</a:t>
            </a:r>
            <a:endParaRPr kumimoji="0" sz="2000" b="1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25" name="Google Shape;325;g13619b1ea96_0_0"/>
          <p:cNvSpPr txBox="1"/>
          <p:nvPr/>
        </p:nvSpPr>
        <p:spPr>
          <a:xfrm>
            <a:off x="1893367" y="2456800"/>
            <a:ext cx="2155600" cy="18552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Hvilke aktiviteter må gjøres for å skape resultatene?</a:t>
            </a:r>
            <a:endParaRPr kumimoji="0" sz="2000" b="1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326" name="Google Shape;326;g13619b1ea96_0_0"/>
          <p:cNvSpPr/>
          <p:nvPr/>
        </p:nvSpPr>
        <p:spPr>
          <a:xfrm>
            <a:off x="6908567" y="3046200"/>
            <a:ext cx="704000" cy="676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1D1157"/>
          </a:solidFill>
          <a:ln w="9525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7" name="Google Shape;327;g13619b1ea96_0_0"/>
          <p:cNvSpPr/>
          <p:nvPr/>
        </p:nvSpPr>
        <p:spPr>
          <a:xfrm>
            <a:off x="4048967" y="3046200"/>
            <a:ext cx="704000" cy="676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1D1157"/>
          </a:solidFill>
          <a:ln w="9525" cap="flat" cmpd="sng">
            <a:solidFill>
              <a:srgbClr val="1D115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8" name="Google Shape;328;g13619b1ea96_0_0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1360150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Vi jobber oss bakover fra målet!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3619b1ea96_0_63"/>
          <p:cNvSpPr txBox="1">
            <a:spLocks noGrp="1"/>
          </p:cNvSpPr>
          <p:nvPr>
            <p:ph type="title"/>
          </p:nvPr>
        </p:nvSpPr>
        <p:spPr>
          <a:xfrm>
            <a:off x="354000" y="1522933"/>
            <a:ext cx="5393600" cy="28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/>
              <a:t>Øvelse</a:t>
            </a:r>
            <a:endParaRPr/>
          </a:p>
        </p:txBody>
      </p:sp>
      <p:sp>
        <p:nvSpPr>
          <p:cNvPr id="348" name="Google Shape;348;g13619b1ea96_0_63"/>
          <p:cNvSpPr txBox="1">
            <a:spLocks noGrp="1"/>
          </p:cNvSpPr>
          <p:nvPr>
            <p:ph type="subTitle" idx="1"/>
          </p:nvPr>
        </p:nvSpPr>
        <p:spPr>
          <a:xfrm>
            <a:off x="354000" y="4647000"/>
            <a:ext cx="5393600" cy="73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/>
            <a:r>
              <a:rPr lang="en"/>
              <a:t>Lag en logiske kjede</a:t>
            </a:r>
            <a:endParaRPr/>
          </a:p>
        </p:txBody>
      </p:sp>
      <p:sp>
        <p:nvSpPr>
          <p:cNvPr id="349" name="Google Shape;349;g13619b1ea96_0_6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>
              <a:buAutoNum type="arabicPeriod"/>
            </a:pPr>
            <a:r>
              <a:rPr lang="en"/>
              <a:t>Fyll inn hovedmål og delmål/effekter i den logiske kjeden</a:t>
            </a:r>
            <a:endParaRPr/>
          </a:p>
          <a:p>
            <a:pPr>
              <a:buAutoNum type="arabicPeriod"/>
            </a:pPr>
            <a:r>
              <a:rPr lang="en"/>
              <a:t>Jobb dere bakover i figuren ved å stille dere spørsmålene knyttet til virkning, resultat og aktivitet</a:t>
            </a:r>
            <a:endParaRPr/>
          </a:p>
          <a:p>
            <a:pPr marL="0" indent="0">
              <a:buNone/>
            </a:pPr>
            <a:endParaRPr/>
          </a:p>
          <a:p>
            <a:pPr marL="0" indent="0">
              <a:buNone/>
            </a:pPr>
            <a:r>
              <a:rPr lang="en" i="1"/>
              <a:t>Ikke vær for kritisk! Få tankene ned på papiret - rydd opp og strukturer senere!</a:t>
            </a:r>
            <a:endParaRPr/>
          </a:p>
        </p:txBody>
      </p:sp>
      <p:sp>
        <p:nvSpPr>
          <p:cNvPr id="350" name="Google Shape;350;g13619b1ea96_0_63"/>
          <p:cNvSpPr/>
          <p:nvPr/>
        </p:nvSpPr>
        <p:spPr>
          <a:xfrm>
            <a:off x="0" y="358669"/>
            <a:ext cx="1646800" cy="6068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kumimoji="0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g13619b1ea96_0_63"/>
          <p:cNvSpPr txBox="1"/>
          <p:nvPr/>
        </p:nvSpPr>
        <p:spPr>
          <a:xfrm>
            <a:off x="54200" y="415867"/>
            <a:ext cx="186360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1600" b="1" i="0" u="none" strike="noStrike" kern="1200" cap="none" spc="0" normalizeH="0" baseline="0" noProof="0" dirty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40 minutter</a:t>
            </a:r>
            <a:endParaRPr kumimoji="0" sz="1600" b="1" i="0" u="none" strike="noStrike" kern="1200" cap="none" spc="0" normalizeH="0" baseline="0" noProof="0" dirty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133a26ce131_0_64"/>
          <p:cNvSpPr txBox="1">
            <a:spLocks noGrp="1"/>
          </p:cNvSpPr>
          <p:nvPr>
            <p:ph type="title"/>
          </p:nvPr>
        </p:nvSpPr>
        <p:spPr>
          <a:xfrm>
            <a:off x="354000" y="1522933"/>
            <a:ext cx="5393600" cy="28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 dirty="0"/>
              <a:t>Øvelse</a:t>
            </a:r>
            <a:endParaRPr dirty="0"/>
          </a:p>
        </p:txBody>
      </p:sp>
      <p:sp>
        <p:nvSpPr>
          <p:cNvPr id="369" name="Google Shape;369;g133a26ce131_0_64"/>
          <p:cNvSpPr txBox="1">
            <a:spLocks noGrp="1"/>
          </p:cNvSpPr>
          <p:nvPr>
            <p:ph type="subTitle" idx="1"/>
          </p:nvPr>
        </p:nvSpPr>
        <p:spPr>
          <a:xfrm>
            <a:off x="354000" y="4647000"/>
            <a:ext cx="5393600" cy="73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/>
            <a:r>
              <a:rPr lang="en"/>
              <a:t>Finne svake punkt i kjeden</a:t>
            </a:r>
            <a:endParaRPr/>
          </a:p>
        </p:txBody>
      </p:sp>
      <p:sp>
        <p:nvSpPr>
          <p:cNvPr id="370" name="Google Shape;370;g133a26ce131_0_64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 marL="0" indent="0">
              <a:buNone/>
            </a:pPr>
            <a:r>
              <a:rPr lang="en"/>
              <a:t>Se på den logiske kjeden dere har laget og se om dere finner svake punkt:</a:t>
            </a:r>
            <a:endParaRPr/>
          </a:p>
          <a:p>
            <a:pPr marL="0" indent="0">
              <a:buNone/>
            </a:pPr>
            <a:endParaRPr sz="2133"/>
          </a:p>
          <a:p>
            <a:pPr indent="-440256">
              <a:buSzPts val="1600"/>
              <a:buAutoNum type="arabicPeriod"/>
            </a:pPr>
            <a:r>
              <a:rPr lang="en" sz="2133"/>
              <a:t>Finnes det viktige resultater som ikke skapes fordi det mangler en aktivitet?</a:t>
            </a:r>
            <a:endParaRPr sz="2133"/>
          </a:p>
          <a:p>
            <a:pPr indent="-440256">
              <a:buSzPts val="1600"/>
              <a:buAutoNum type="arabicPeriod"/>
            </a:pPr>
            <a:r>
              <a:rPr lang="en" sz="2133"/>
              <a:t>Finnes det resultater som må forsterkes ved å legge til nye aktiviteter eller tilpasse eksisterende aktiviteter?</a:t>
            </a:r>
            <a:endParaRPr sz="2133"/>
          </a:p>
        </p:txBody>
      </p:sp>
      <p:sp>
        <p:nvSpPr>
          <p:cNvPr id="371" name="Google Shape;371;g133a26ce131_0_64"/>
          <p:cNvSpPr/>
          <p:nvPr/>
        </p:nvSpPr>
        <p:spPr>
          <a:xfrm>
            <a:off x="0" y="358669"/>
            <a:ext cx="1646800" cy="6068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kumimoji="0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133a26ce131_0_64"/>
          <p:cNvSpPr txBox="1"/>
          <p:nvPr/>
        </p:nvSpPr>
        <p:spPr>
          <a:xfrm>
            <a:off x="54200" y="415867"/>
            <a:ext cx="186360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1600" b="1" i="0" u="none" strike="noStrike" kern="1200" cap="none" spc="0" normalizeH="0" baseline="0" noProof="0" dirty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15 minutter</a:t>
            </a:r>
            <a:endParaRPr kumimoji="0" sz="1600" b="1" i="0" u="none" strike="noStrike" kern="1200" cap="none" spc="0" normalizeH="0" baseline="0" noProof="0" dirty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3446c9c7cb_0_0"/>
          <p:cNvSpPr txBox="1">
            <a:spLocks noGrp="1"/>
          </p:cNvSpPr>
          <p:nvPr>
            <p:ph type="ctrTitle"/>
          </p:nvPr>
        </p:nvSpPr>
        <p:spPr>
          <a:xfrm>
            <a:off x="664229" y="2196042"/>
            <a:ext cx="6756851" cy="1134305"/>
          </a:xfrm>
        </p:spPr>
        <p:txBody>
          <a:bodyPr spcFirstLastPara="1" vert="horz" lIns="121900" tIns="121900" rIns="121900" bIns="121900" rtlCol="0" anchor="t" anchorCtr="0">
            <a:noAutofit/>
          </a:bodyPr>
          <a:lstStyle/>
          <a:p>
            <a:r>
              <a:rPr lang="nb-NO" sz="6600" dirty="0"/>
              <a:t>Logiske kjeder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332b083367_0_0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1360150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Hva er logiske kjeder?</a:t>
            </a:r>
            <a:endParaRPr/>
          </a:p>
        </p:txBody>
      </p:sp>
      <p:sp>
        <p:nvSpPr>
          <p:cNvPr id="223" name="Google Shape;223;g1332b083367_0_0"/>
          <p:cNvSpPr txBox="1">
            <a:spLocks noGrp="1"/>
          </p:cNvSpPr>
          <p:nvPr>
            <p:ph type="body" idx="4294967295"/>
          </p:nvPr>
        </p:nvSpPr>
        <p:spPr>
          <a:xfrm>
            <a:off x="0" y="1536700"/>
            <a:ext cx="11360150" cy="17049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“Logiske kjeder er hypoteser som sier noe om sammenhengen mellom tiltak og mål. Det skal være en logisk sammenheng mellom de aktivitetene vi gjør i et tiltak, og målet vi har satt oss” - </a:t>
            </a:r>
            <a:r>
              <a:rPr lang="en" i="1"/>
              <a:t>Tiltak som virker</a:t>
            </a:r>
            <a:endParaRPr i="1"/>
          </a:p>
        </p:txBody>
      </p:sp>
      <p:sp>
        <p:nvSpPr>
          <p:cNvPr id="224" name="Google Shape;224;g1332b083367_0_0"/>
          <p:cNvSpPr/>
          <p:nvPr/>
        </p:nvSpPr>
        <p:spPr>
          <a:xfrm>
            <a:off x="415600" y="3075697"/>
            <a:ext cx="3577200" cy="25880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3200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Utvikle og definere nye tiltak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5" name="Google Shape;225;g1332b083367_0_0"/>
          <p:cNvSpPr/>
          <p:nvPr/>
        </p:nvSpPr>
        <p:spPr>
          <a:xfrm>
            <a:off x="7924531" y="3075704"/>
            <a:ext cx="3852000" cy="25880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" sz="3200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Utgangspunkt for å måle effekten av tiltak 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26" name="Google Shape;226;g1332b083367_0_0"/>
          <p:cNvSpPr/>
          <p:nvPr/>
        </p:nvSpPr>
        <p:spPr>
          <a:xfrm>
            <a:off x="4170051" y="3075704"/>
            <a:ext cx="3577200" cy="25880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" sz="3200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Vurdere tiltak som allerede eksisterer 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g1332b083367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1302" y="715084"/>
            <a:ext cx="8049397" cy="5427832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g1332b083367_0_8"/>
          <p:cNvSpPr/>
          <p:nvPr/>
        </p:nvSpPr>
        <p:spPr>
          <a:xfrm>
            <a:off x="7481433" y="1302333"/>
            <a:ext cx="2410800" cy="2050400"/>
          </a:xfrm>
          <a:prstGeom prst="ellipse">
            <a:avLst/>
          </a:prstGeom>
          <a:noFill/>
          <a:ln w="38100" cap="flat" cmpd="sng">
            <a:solidFill>
              <a:srgbClr val="FA7A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3" name="Google Shape;233;g1332b083367_0_8"/>
          <p:cNvSpPr txBox="1"/>
          <p:nvPr/>
        </p:nvSpPr>
        <p:spPr>
          <a:xfrm>
            <a:off x="9335200" y="1205334"/>
            <a:ext cx="2471600" cy="984845"/>
          </a:xfrm>
          <a:prstGeom prst="rect">
            <a:avLst/>
          </a:prstGeom>
          <a:solidFill>
            <a:srgbClr val="FA7A4D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Det vi ønsker å få til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34" name="Google Shape;234;g1332b083367_0_8"/>
          <p:cNvSpPr/>
          <p:nvPr/>
        </p:nvSpPr>
        <p:spPr>
          <a:xfrm>
            <a:off x="2547700" y="1302333"/>
            <a:ext cx="2294800" cy="2050400"/>
          </a:xfrm>
          <a:prstGeom prst="ellipse">
            <a:avLst/>
          </a:prstGeom>
          <a:noFill/>
          <a:ln w="38100" cap="flat" cmpd="sng">
            <a:solidFill>
              <a:srgbClr val="FA7A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5" name="Google Shape;235;g1332b083367_0_8"/>
          <p:cNvSpPr txBox="1"/>
          <p:nvPr/>
        </p:nvSpPr>
        <p:spPr>
          <a:xfrm>
            <a:off x="657700" y="2877101"/>
            <a:ext cx="2471600" cy="984845"/>
          </a:xfrm>
          <a:prstGeom prst="rect">
            <a:avLst/>
          </a:prstGeom>
          <a:solidFill>
            <a:srgbClr val="FA7A4D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Det vi skal gjøre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33a26ce131_0_2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sz="6600" dirty="0"/>
              <a:t>Hva er målet?</a:t>
            </a:r>
            <a:endParaRPr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Google Shape;245;g1332b083367_0_25"/>
          <p:cNvPicPr preferRelativeResize="0"/>
          <p:nvPr/>
        </p:nvPicPr>
        <p:blipFill rotWithShape="1">
          <a:blip r:embed="rId3">
            <a:alphaModFix/>
          </a:blip>
          <a:srcRect l="62565" b="39918"/>
          <a:stretch/>
        </p:blipFill>
        <p:spPr>
          <a:xfrm>
            <a:off x="3643668" y="1267701"/>
            <a:ext cx="4708433" cy="495993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g1332b083367_0_25"/>
          <p:cNvSpPr/>
          <p:nvPr/>
        </p:nvSpPr>
        <p:spPr>
          <a:xfrm>
            <a:off x="4228159" y="2160828"/>
            <a:ext cx="3767200" cy="3118800"/>
          </a:xfrm>
          <a:prstGeom prst="ellipse">
            <a:avLst/>
          </a:prstGeom>
          <a:noFill/>
          <a:ln w="38100" cap="flat" cmpd="sng">
            <a:solidFill>
              <a:srgbClr val="FA7A4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7" name="Google Shape;247;g1332b083367_0_25"/>
          <p:cNvSpPr txBox="1"/>
          <p:nvPr/>
        </p:nvSpPr>
        <p:spPr>
          <a:xfrm>
            <a:off x="6833767" y="2248834"/>
            <a:ext cx="3086000" cy="574412"/>
          </a:xfrm>
          <a:prstGeom prst="rect">
            <a:avLst/>
          </a:prstGeom>
          <a:solidFill>
            <a:srgbClr val="FA7A4D"/>
          </a:solidFill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1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Det vi ønsker å få til</a:t>
            </a:r>
            <a:endParaRPr kumimoji="0" sz="21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48" name="Google Shape;248;g1332b083367_0_25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1360150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Vi begynner med målene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352525ffba_0_1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1360150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Eksempler på hovedmål og delmål</a:t>
            </a:r>
            <a:endParaRPr/>
          </a:p>
        </p:txBody>
      </p:sp>
      <p:sp>
        <p:nvSpPr>
          <p:cNvPr id="264" name="Google Shape;264;g1352525ffba_0_1"/>
          <p:cNvSpPr txBox="1"/>
          <p:nvPr/>
        </p:nvSpPr>
        <p:spPr>
          <a:xfrm>
            <a:off x="297835" y="1578701"/>
            <a:ext cx="54520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Hovedmål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65" name="Google Shape;265;g1352525ffba_0_1"/>
          <p:cNvSpPr txBox="1"/>
          <p:nvPr/>
        </p:nvSpPr>
        <p:spPr>
          <a:xfrm>
            <a:off x="6324435" y="1578701"/>
            <a:ext cx="54520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Delmål/Effekt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66" name="Google Shape;266;g1352525ffba_0_1"/>
          <p:cNvSpPr/>
          <p:nvPr/>
        </p:nvSpPr>
        <p:spPr>
          <a:xfrm>
            <a:off x="803567" y="2420200"/>
            <a:ext cx="4530400" cy="1119200"/>
          </a:xfrm>
          <a:prstGeom prst="rect">
            <a:avLst/>
          </a:prstGeom>
          <a:solidFill>
            <a:srgbClr val="B3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" sz="2400" b="0" i="0" u="none" strike="noStrike" kern="1200" cap="none" spc="0" normalizeH="0" baseline="0" noProof="0" dirty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Flere innbyggere er uavhengige av kommunal oppfølging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67" name="Google Shape;267;g1352525ffba_0_1"/>
          <p:cNvSpPr/>
          <p:nvPr/>
        </p:nvSpPr>
        <p:spPr>
          <a:xfrm>
            <a:off x="6165267" y="2420300"/>
            <a:ext cx="5306400" cy="1119200"/>
          </a:xfrm>
          <a:prstGeom prst="rect">
            <a:avLst/>
          </a:prstGeom>
          <a:solidFill>
            <a:srgbClr val="FFAB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26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Flere elever fullfører videregående opplæring</a:t>
            </a: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cxnSp>
        <p:nvCxnSpPr>
          <p:cNvPr id="268" name="Google Shape;268;g1352525ffba_0_1"/>
          <p:cNvCxnSpPr>
            <a:stCxn id="267" idx="1"/>
            <a:endCxn id="266" idx="3"/>
          </p:cNvCxnSpPr>
          <p:nvPr/>
        </p:nvCxnSpPr>
        <p:spPr>
          <a:xfrm rot="10800000">
            <a:off x="5334067" y="2979900"/>
            <a:ext cx="831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69" name="Google Shape;269;g1352525ffba_0_1"/>
          <p:cNvSpPr/>
          <p:nvPr/>
        </p:nvSpPr>
        <p:spPr>
          <a:xfrm>
            <a:off x="803567" y="3801033"/>
            <a:ext cx="4530400" cy="1119200"/>
          </a:xfrm>
          <a:prstGeom prst="rect">
            <a:avLst/>
          </a:prstGeom>
          <a:solidFill>
            <a:srgbClr val="B3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" sz="2133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“Leve hele livet” - Alle eldre skal få bedre hjelp og støtte til å mestre livet.</a:t>
            </a:r>
            <a:r>
              <a:rPr kumimoji="0" lang="en" sz="1733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highlight>
                  <a:srgbClr val="FFFFFF"/>
                </a:highlight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sz="2133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70" name="Google Shape;270;g1352525ffba_0_1"/>
          <p:cNvSpPr/>
          <p:nvPr/>
        </p:nvSpPr>
        <p:spPr>
          <a:xfrm>
            <a:off x="6165267" y="3801033"/>
            <a:ext cx="5306400" cy="1119200"/>
          </a:xfrm>
          <a:prstGeom prst="rect">
            <a:avLst/>
          </a:prstGeom>
          <a:solidFill>
            <a:srgbClr val="FFAB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26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Beboere på sykehjemmene våre skal ha høy livskvalitet</a:t>
            </a: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cxnSp>
        <p:nvCxnSpPr>
          <p:cNvPr id="271" name="Google Shape;271;g1352525ffba_0_1"/>
          <p:cNvCxnSpPr>
            <a:stCxn id="270" idx="1"/>
            <a:endCxn id="269" idx="3"/>
          </p:cNvCxnSpPr>
          <p:nvPr/>
        </p:nvCxnSpPr>
        <p:spPr>
          <a:xfrm rot="10800000">
            <a:off x="5334067" y="4360633"/>
            <a:ext cx="831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352525ffba_0_17"/>
          <p:cNvSpPr txBox="1">
            <a:spLocks noGrp="1"/>
          </p:cNvSpPr>
          <p:nvPr>
            <p:ph type="title" idx="4294967295"/>
          </p:nvPr>
        </p:nvSpPr>
        <p:spPr>
          <a:xfrm>
            <a:off x="0" y="593725"/>
            <a:ext cx="11360150" cy="76358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Eksempler på hovedmål og delmål</a:t>
            </a:r>
            <a:endParaRPr/>
          </a:p>
        </p:txBody>
      </p:sp>
      <p:sp>
        <p:nvSpPr>
          <p:cNvPr id="277" name="Google Shape;277;g1352525ffba_0_17"/>
          <p:cNvSpPr txBox="1"/>
          <p:nvPr/>
        </p:nvSpPr>
        <p:spPr>
          <a:xfrm>
            <a:off x="297835" y="1578701"/>
            <a:ext cx="54520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Hovedmål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78" name="Google Shape;278;g1352525ffba_0_17"/>
          <p:cNvSpPr txBox="1"/>
          <p:nvPr/>
        </p:nvSpPr>
        <p:spPr>
          <a:xfrm>
            <a:off x="6324435" y="1578701"/>
            <a:ext cx="5452000" cy="8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Tx/>
              <a:buNone/>
              <a:tabLst/>
              <a:defRPr/>
            </a:pPr>
            <a:r>
              <a:rPr kumimoji="0" lang="en" sz="38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Delmål/Effekt</a:t>
            </a:r>
            <a:endParaRPr kumimoji="0" sz="3867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79" name="Google Shape;279;g1352525ffba_0_17"/>
          <p:cNvSpPr/>
          <p:nvPr/>
        </p:nvSpPr>
        <p:spPr>
          <a:xfrm>
            <a:off x="758633" y="3634767"/>
            <a:ext cx="4530400" cy="1119200"/>
          </a:xfrm>
          <a:prstGeom prst="rect">
            <a:avLst/>
          </a:prstGeom>
          <a:solidFill>
            <a:srgbClr val="B3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" sz="2400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Barn og unge og deres familier skal få rett hjelp til rett tid</a:t>
            </a: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280" name="Google Shape;280;g1352525ffba_0_17"/>
          <p:cNvSpPr/>
          <p:nvPr/>
        </p:nvSpPr>
        <p:spPr>
          <a:xfrm>
            <a:off x="6165267" y="2420300"/>
            <a:ext cx="5306400" cy="1119200"/>
          </a:xfrm>
          <a:prstGeom prst="rect">
            <a:avLst/>
          </a:prstGeom>
          <a:solidFill>
            <a:srgbClr val="FFAB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26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Flere barn og unge og deres familier får tiltak tidligere, uten ventetid</a:t>
            </a: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cxnSp>
        <p:nvCxnSpPr>
          <p:cNvPr id="281" name="Google Shape;281;g1352525ffba_0_17"/>
          <p:cNvCxnSpPr>
            <a:stCxn id="280" idx="1"/>
            <a:endCxn id="279" idx="3"/>
          </p:cNvCxnSpPr>
          <p:nvPr/>
        </p:nvCxnSpPr>
        <p:spPr>
          <a:xfrm flipH="1">
            <a:off x="5288867" y="2979900"/>
            <a:ext cx="876400" cy="1214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2" name="Google Shape;282;g1352525ffba_0_17"/>
          <p:cNvSpPr/>
          <p:nvPr/>
        </p:nvSpPr>
        <p:spPr>
          <a:xfrm>
            <a:off x="6165267" y="3634767"/>
            <a:ext cx="5306400" cy="1119200"/>
          </a:xfrm>
          <a:prstGeom prst="rect">
            <a:avLst/>
          </a:prstGeom>
          <a:solidFill>
            <a:srgbClr val="FFAB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22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Flere barn og unge og deres familier opplever stabile støttetiltak fra start til slutt</a:t>
            </a:r>
            <a:endParaRPr kumimoji="0" sz="4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cxnSp>
        <p:nvCxnSpPr>
          <p:cNvPr id="283" name="Google Shape;283;g1352525ffba_0_17"/>
          <p:cNvCxnSpPr>
            <a:stCxn id="282" idx="1"/>
            <a:endCxn id="279" idx="3"/>
          </p:cNvCxnSpPr>
          <p:nvPr/>
        </p:nvCxnSpPr>
        <p:spPr>
          <a:xfrm rot="10800000">
            <a:off x="5288867" y="4194367"/>
            <a:ext cx="8764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4" name="Google Shape;284;g1352525ffba_0_17"/>
          <p:cNvSpPr/>
          <p:nvPr/>
        </p:nvSpPr>
        <p:spPr>
          <a:xfrm>
            <a:off x="6165267" y="4849233"/>
            <a:ext cx="5306400" cy="1119200"/>
          </a:xfrm>
          <a:prstGeom prst="rect">
            <a:avLst/>
          </a:prstGeom>
          <a:solidFill>
            <a:srgbClr val="FFAB4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2667" b="0" i="0" u="none" strike="noStrike" kern="1200" cap="none" spc="0" normalizeH="0" baseline="0" noProof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Færre feilhenvisninger</a:t>
            </a:r>
            <a:endParaRPr kumimoji="0" sz="800" b="0" i="0" u="none" strike="noStrike" kern="1200" cap="none" spc="0" normalizeH="0" baseline="0" noProof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  <p:cxnSp>
        <p:nvCxnSpPr>
          <p:cNvPr id="285" name="Google Shape;285;g1352525ffba_0_17"/>
          <p:cNvCxnSpPr>
            <a:stCxn id="284" idx="1"/>
            <a:endCxn id="279" idx="3"/>
          </p:cNvCxnSpPr>
          <p:nvPr/>
        </p:nvCxnSpPr>
        <p:spPr>
          <a:xfrm rot="10800000">
            <a:off x="5288867" y="4194433"/>
            <a:ext cx="876400" cy="1214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332b083367_0_19"/>
          <p:cNvSpPr txBox="1">
            <a:spLocks noGrp="1"/>
          </p:cNvSpPr>
          <p:nvPr>
            <p:ph type="title"/>
          </p:nvPr>
        </p:nvSpPr>
        <p:spPr>
          <a:xfrm>
            <a:off x="354000" y="1522933"/>
            <a:ext cx="5393600" cy="2881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 dirty="0"/>
              <a:t>Øvelse</a:t>
            </a:r>
            <a:endParaRPr dirty="0"/>
          </a:p>
        </p:txBody>
      </p:sp>
      <p:sp>
        <p:nvSpPr>
          <p:cNvPr id="291" name="Google Shape;291;g1332b083367_0_19"/>
          <p:cNvSpPr txBox="1">
            <a:spLocks noGrp="1"/>
          </p:cNvSpPr>
          <p:nvPr>
            <p:ph type="subTitle" idx="1"/>
          </p:nvPr>
        </p:nvSpPr>
        <p:spPr>
          <a:xfrm>
            <a:off x="354000" y="4647000"/>
            <a:ext cx="5393600" cy="737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/>
            <a:r>
              <a:rPr lang="en"/>
              <a:t>Hva er målet?</a:t>
            </a:r>
            <a:endParaRPr/>
          </a:p>
        </p:txBody>
      </p:sp>
      <p:sp>
        <p:nvSpPr>
          <p:cNvPr id="292" name="Google Shape;292;g1332b083367_0_1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pPr>
              <a:buAutoNum type="arabicPeriod"/>
            </a:pPr>
            <a:r>
              <a:rPr lang="en" dirty="0"/>
              <a:t>Diskuter og bli enige om mål for prosjektet</a:t>
            </a:r>
            <a:endParaRPr dirty="0"/>
          </a:p>
          <a:p>
            <a:pPr indent="0">
              <a:buNone/>
            </a:pPr>
            <a:endParaRPr u="sng" dirty="0"/>
          </a:p>
          <a:p>
            <a:pPr indent="0">
              <a:buNone/>
            </a:pPr>
            <a:r>
              <a:rPr lang="en" i="1" u="sng" dirty="0"/>
              <a:t>Hva ønsker dere å få til for kommunen og målgruppen?</a:t>
            </a:r>
            <a:endParaRPr i="1" u="sng" dirty="0"/>
          </a:p>
          <a:p>
            <a:pPr marL="0" indent="0">
              <a:buNone/>
            </a:pPr>
            <a:endParaRPr dirty="0"/>
          </a:p>
        </p:txBody>
      </p:sp>
      <p:sp>
        <p:nvSpPr>
          <p:cNvPr id="293" name="Google Shape;293;g1332b083367_0_19"/>
          <p:cNvSpPr/>
          <p:nvPr/>
        </p:nvSpPr>
        <p:spPr>
          <a:xfrm>
            <a:off x="0" y="358669"/>
            <a:ext cx="1646800" cy="606800"/>
          </a:xfrm>
          <a:prstGeom prst="rect">
            <a:avLst/>
          </a:prstGeom>
          <a:solidFill>
            <a:srgbClr val="B2D4E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Tx/>
              <a:buNone/>
              <a:tabLst/>
              <a:defRPr/>
            </a:pPr>
            <a:endParaRPr kumimoji="0" sz="1867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1332b083367_0_19"/>
          <p:cNvSpPr txBox="1"/>
          <p:nvPr/>
        </p:nvSpPr>
        <p:spPr>
          <a:xfrm>
            <a:off x="54200" y="415867"/>
            <a:ext cx="153840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r>
              <a:rPr kumimoji="0" lang="en" sz="1600" b="1" i="0" u="none" strike="noStrike" kern="1200" cap="none" spc="0" normalizeH="0" baseline="0" noProof="0" dirty="0">
                <a:ln>
                  <a:noFill/>
                </a:ln>
                <a:solidFill>
                  <a:srgbClr val="1D1157"/>
                </a:solidFill>
                <a:effectLst/>
                <a:uLnTx/>
                <a:uFillTx/>
                <a:latin typeface="Fjalla One"/>
                <a:ea typeface="Fjalla One"/>
                <a:cs typeface="Fjalla One"/>
                <a:sym typeface="Fjalla One"/>
              </a:rPr>
              <a:t>20 minutter</a:t>
            </a:r>
            <a:endParaRPr kumimoji="0" sz="1600" b="1" i="0" u="none" strike="noStrike" kern="1200" cap="none" spc="0" normalizeH="0" baseline="0" noProof="0" dirty="0">
              <a:ln>
                <a:noFill/>
              </a:ln>
              <a:solidFill>
                <a:srgbClr val="1D1157"/>
              </a:solidFill>
              <a:effectLst/>
              <a:uLnTx/>
              <a:uFillTx/>
              <a:latin typeface="Fjalla One"/>
              <a:ea typeface="Fjalla One"/>
              <a:cs typeface="Fjalla One"/>
              <a:sym typeface="Fjalla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ugesund_Ny KS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34DDDE2C2C1E4794A7F10B32E8F39C" ma:contentTypeVersion="11" ma:contentTypeDescription="Create a new document." ma:contentTypeScope="" ma:versionID="3fb3fab8be84a0cf61cea3c005269c57">
  <xsd:schema xmlns:xsd="http://www.w3.org/2001/XMLSchema" xmlns:xs="http://www.w3.org/2001/XMLSchema" xmlns:p="http://schemas.microsoft.com/office/2006/metadata/properties" xmlns:ns3="9292cd20-ea9c-4f78-b2a7-1b18e9873274" xmlns:ns4="dfcbf170-f3cb-4512-85fa-9c659779bd67" targetNamespace="http://schemas.microsoft.com/office/2006/metadata/properties" ma:root="true" ma:fieldsID="d17692f12c903baf6c256a2e55f8badc" ns3:_="" ns4:_="">
    <xsd:import namespace="9292cd20-ea9c-4f78-b2a7-1b18e9873274"/>
    <xsd:import namespace="dfcbf170-f3cb-4512-85fa-9c659779bd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cd20-ea9c-4f78-b2a7-1b18e9873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bf170-f3cb-4512-85fa-9c659779bd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785E39-77C6-48BD-9922-C596EC145C2A}">
  <ds:schemaRefs>
    <ds:schemaRef ds:uri="9292cd20-ea9c-4f78-b2a7-1b18e9873274"/>
    <ds:schemaRef ds:uri="http://www.w3.org/XML/1998/namespace"/>
    <ds:schemaRef ds:uri="dfcbf170-f3cb-4512-85fa-9c659779bd67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D6BACD-B07F-4CEF-B397-2D08D607B7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92cd20-ea9c-4f78-b2a7-1b18e9873274"/>
    <ds:schemaRef ds:uri="dfcbf170-f3cb-4512-85fa-9c659779b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9C5129-CD74-443A-9B01-9CAC21F7E6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Tiltak som virker_Kristiansand</Template>
  <TotalTime>2</TotalTime>
  <Words>440</Words>
  <Application>Microsoft Office PowerPoint</Application>
  <PresentationFormat>Widescreen</PresentationFormat>
  <Paragraphs>71</Paragraphs>
  <Slides>14</Slides>
  <Notes>14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Fjalla One</vt:lpstr>
      <vt:lpstr>Lora</vt:lpstr>
      <vt:lpstr>Playfair Display</vt:lpstr>
      <vt:lpstr>Haugesund_Ny KS mal</vt:lpstr>
      <vt:lpstr>Slik skaper vi endring</vt:lpstr>
      <vt:lpstr>Logiske kjeder</vt:lpstr>
      <vt:lpstr>Hva er logiske kjeder?</vt:lpstr>
      <vt:lpstr>PowerPoint-presentasjon</vt:lpstr>
      <vt:lpstr>Hva er målet?</vt:lpstr>
      <vt:lpstr>Vi begynner med målene</vt:lpstr>
      <vt:lpstr>Eksempler på hovedmål og delmål</vt:lpstr>
      <vt:lpstr>Eksempler på hovedmål og delmål</vt:lpstr>
      <vt:lpstr>Øvelse</vt:lpstr>
      <vt:lpstr>Hvordan skaper vi effektene?</vt:lpstr>
      <vt:lpstr>Hva er hva i en logisk kjede?</vt:lpstr>
      <vt:lpstr>Vi jobber oss bakover fra målet!</vt:lpstr>
      <vt:lpstr>Øvelse</vt:lpstr>
      <vt:lpstr>Øvelse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Une Tangen</cp:lastModifiedBy>
  <cp:revision>1</cp:revision>
  <cp:lastPrinted>2022-10-19T12:14:05Z</cp:lastPrinted>
  <dcterms:created xsi:type="dcterms:W3CDTF">2022-10-19T12:43:51Z</dcterms:created>
  <dcterms:modified xsi:type="dcterms:W3CDTF">2022-10-19T12:46:12Z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0x0101003934DDDE2C2C1E4794A7F10B32E8F39C</vt:lpwstr>
  </property>
</Properties>
</file>