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0" r:id="rId4"/>
  </p:sldMasterIdLst>
  <p:notesMasterIdLst>
    <p:notesMasterId r:id="rId25"/>
  </p:notesMasterIdLst>
  <p:sldIdLst>
    <p:sldId id="256" r:id="rId5"/>
    <p:sldId id="309" r:id="rId6"/>
    <p:sldId id="303" r:id="rId7"/>
    <p:sldId id="305" r:id="rId8"/>
    <p:sldId id="304" r:id="rId9"/>
    <p:sldId id="325" r:id="rId10"/>
    <p:sldId id="326" r:id="rId11"/>
    <p:sldId id="324" r:id="rId12"/>
    <p:sldId id="311" r:id="rId13"/>
    <p:sldId id="312" r:id="rId14"/>
    <p:sldId id="310" r:id="rId15"/>
    <p:sldId id="313" r:id="rId16"/>
    <p:sldId id="314" r:id="rId17"/>
    <p:sldId id="315" r:id="rId18"/>
    <p:sldId id="316" r:id="rId19"/>
    <p:sldId id="319" r:id="rId20"/>
    <p:sldId id="318" r:id="rId21"/>
    <p:sldId id="320" r:id="rId22"/>
    <p:sldId id="323" r:id="rId23"/>
    <p:sldId id="322" r:id="rId24"/>
  </p:sldIdLst>
  <p:sldSz cx="9144000" cy="6858000" type="screen4x3"/>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63D"/>
    <a:srgbClr val="00A44A"/>
    <a:srgbClr val="00C85A"/>
    <a:srgbClr val="0092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21" autoAdjust="0"/>
    <p:restoredTop sz="57093" autoAdjust="0"/>
  </p:normalViewPr>
  <p:slideViewPr>
    <p:cSldViewPr>
      <p:cViewPr varScale="1">
        <p:scale>
          <a:sx n="65" d="100"/>
          <a:sy n="65" d="100"/>
        </p:scale>
        <p:origin x="2694"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948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610EBE-C1F3-4489-ADA6-3348326769BD}" type="datetimeFigureOut">
              <a:rPr lang="nb-NO" smtClean="0"/>
              <a:pPr/>
              <a:t>30.05.2022</a:t>
            </a:fld>
            <a:endParaRPr lang="nb-NO"/>
          </a:p>
        </p:txBody>
      </p:sp>
      <p:sp>
        <p:nvSpPr>
          <p:cNvPr id="4" name="Plassholder for lysbil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52DB7C-4B8E-46DF-A618-A5E30AAFF4C8}" type="slidenum">
              <a:rPr lang="nb-NO" smtClean="0"/>
              <a:pPr/>
              <a:t>‹#›</a:t>
            </a:fld>
            <a:endParaRPr lang="nb-NO"/>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400" dirty="0" smtClean="0"/>
              <a:t>Lindring </a:t>
            </a:r>
            <a:r>
              <a:rPr lang="nb-NO" sz="1400" dirty="0" smtClean="0"/>
              <a:t>av plagsomme symptomer står sentralt i palliativ</a:t>
            </a:r>
            <a:r>
              <a:rPr lang="nb-NO" sz="1400" baseline="0" dirty="0" smtClean="0"/>
              <a:t> behandling og</a:t>
            </a:r>
            <a:r>
              <a:rPr lang="nb-NO" sz="1400" dirty="0" smtClean="0"/>
              <a:t> systematisk kartlegging er en forutsetning for å få til god symptomlindring.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400" baseline="0" dirty="0" smtClean="0"/>
              <a:t>Alvorlig sykdom kan gi en rekke plagsomme symptomer både fysisk, psykisk, sosialt og åndelig. Det er nødvendig at helsepersonell har kunnskaper om og erfaringer i å se etter symptomer og vite hvordan de kan lindres. </a:t>
            </a:r>
            <a:endParaRPr lang="nb-NO" sz="1400" dirty="0" smtClean="0"/>
          </a:p>
          <a:p>
            <a:endParaRPr lang="nb-NO" sz="1400" dirty="0" smtClean="0"/>
          </a:p>
          <a:p>
            <a:endParaRPr lang="nb-NO" sz="1400" dirty="0" smtClean="0"/>
          </a:p>
          <a:p>
            <a:endParaRPr lang="nb-NO" sz="1400" dirty="0"/>
          </a:p>
        </p:txBody>
      </p:sp>
      <p:sp>
        <p:nvSpPr>
          <p:cNvPr id="4" name="Plassholder for lysbildenummer 3"/>
          <p:cNvSpPr>
            <a:spLocks noGrp="1"/>
          </p:cNvSpPr>
          <p:nvPr>
            <p:ph type="sldNum" sz="quarter" idx="10"/>
          </p:nvPr>
        </p:nvSpPr>
        <p:spPr/>
        <p:txBody>
          <a:bodyPr/>
          <a:lstStyle/>
          <a:p>
            <a:fld id="{6652DB7C-4B8E-46DF-A618-A5E30AAFF4C8}" type="slidenum">
              <a:rPr lang="nb-NO" smtClean="0"/>
              <a:pPr/>
              <a:t>1</a:t>
            </a:fld>
            <a:endParaRPr lang="nb-NO"/>
          </a:p>
        </p:txBody>
      </p:sp>
    </p:spTree>
    <p:extLst>
      <p:ext uri="{BB962C8B-B14F-4D97-AF65-F5344CB8AC3E}">
        <p14:creationId xmlns:p14="http://schemas.microsoft.com/office/powerpoint/2010/main" val="16666993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fontScale="77500" lnSpcReduction="20000"/>
          </a:bodyPr>
          <a:lstStyle/>
          <a:p>
            <a:r>
              <a:rPr lang="nb-NO" sz="1400" b="1" dirty="0" smtClean="0"/>
              <a:t>Hvordan</a:t>
            </a:r>
            <a:r>
              <a:rPr lang="nb-NO" sz="1400" b="1" baseline="0" dirty="0" smtClean="0"/>
              <a:t> fylle ut skjemaet?</a:t>
            </a:r>
          </a:p>
          <a:p>
            <a:r>
              <a:rPr lang="nb-NO" sz="1400" dirty="0" smtClean="0"/>
              <a:t>ESAS består av åtte av de vanligste</a:t>
            </a:r>
            <a:r>
              <a:rPr lang="nb-NO" sz="1400" baseline="0" dirty="0" smtClean="0"/>
              <a:t> symptomer palliative pasienter kan oppleve: Smerte, slapphet, døsighet, kvalme, matlyst, tung pust, depresjon og angst. I tillegg er det ett spørsmål om generell velvære, «Hvordan har du det alt tatt i betraktning».</a:t>
            </a:r>
          </a:p>
          <a:p>
            <a:r>
              <a:rPr lang="nb-NO" sz="1400" baseline="0" dirty="0" smtClean="0"/>
              <a:t>Nederst er det et åpent felt der pasienten kan føre opp et annet symptom eller plage, for eksempel forstoppelse, søvnvansker, munntørrhet eller andre plager.</a:t>
            </a:r>
          </a:p>
          <a:p>
            <a:endParaRPr lang="nb-NO" sz="1400" baseline="0" dirty="0" smtClean="0"/>
          </a:p>
          <a:p>
            <a:r>
              <a:rPr lang="nb-NO" sz="1400" baseline="0" dirty="0" smtClean="0"/>
              <a:t>For hvert symptom benyttes en numerisk skala (NRS) for å skåre intensitet. Skalaen går fra 0 (ingen plage) til 10(verst tenkelig plage) Be pasienten om å angi symptomintensiteten ved å sette en ring rundt tallet fra 0-10 som best samsvarer med hvordan de opplever intensiteten av de ulike symptomene. Svarene overføres til et grafisk forløpsskjema som finnes i to versjoner, papir eller elektronisk i pasientens journal. </a:t>
            </a:r>
          </a:p>
          <a:p>
            <a:r>
              <a:rPr lang="nb-NO" sz="1400" baseline="0" dirty="0" smtClean="0"/>
              <a:t>Dette gir oversikt over symptomutvikling over tid.</a:t>
            </a:r>
          </a:p>
          <a:p>
            <a:endParaRPr lang="nb-NO" sz="1400" dirty="0" smtClean="0"/>
          </a:p>
          <a:p>
            <a:r>
              <a:rPr lang="nb-NO" sz="1400" b="1" baseline="0" dirty="0" smtClean="0"/>
              <a:t>Hvem fyller ut skjemaet?</a:t>
            </a:r>
          </a:p>
          <a:p>
            <a:r>
              <a:rPr lang="nb-NO" sz="1400" b="0" baseline="0" dirty="0" smtClean="0"/>
              <a:t>Ideelt sett bør pasienten fylle ut ESAS, men hvis pasienten ikke klarer dette kan det gjøres med assistanse fra ansatte eller pårørende. Da er det viktig at den som assisterer er bevisst på at vedkommende kan påvirke svaret. Derfor bør det unngås hvis mulig. På skjemaet er det en rubrikk hvor en krysser av for hvem som har fylt ut skjemaet.</a:t>
            </a:r>
          </a:p>
          <a:p>
            <a:endParaRPr lang="nb-NO" sz="1400" b="0" baseline="0" dirty="0" smtClean="0"/>
          </a:p>
          <a:p>
            <a:r>
              <a:rPr lang="nb-NO" sz="1400" b="1" baseline="0" dirty="0" smtClean="0"/>
              <a:t>Når skal ESAS benyttes?</a:t>
            </a:r>
            <a:r>
              <a:rPr lang="nb-NO" sz="1400" b="0" baseline="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400" b="0" i="0" kern="1200" dirty="0" smtClean="0">
                <a:solidFill>
                  <a:schemeClr val="tx1"/>
                </a:solidFill>
                <a:effectLst/>
                <a:latin typeface="+mn-lt"/>
                <a:ea typeface="+mn-ea"/>
                <a:cs typeface="+mn-cs"/>
              </a:rPr>
              <a:t>ESAS</a:t>
            </a:r>
            <a:r>
              <a:rPr lang="nb-NO" sz="1400" b="0" i="0" kern="1200" baseline="0" dirty="0" smtClean="0">
                <a:solidFill>
                  <a:schemeClr val="tx1"/>
                </a:solidFill>
                <a:effectLst/>
                <a:latin typeface="+mn-lt"/>
                <a:ea typeface="+mn-ea"/>
                <a:cs typeface="+mn-cs"/>
              </a:rPr>
              <a:t> er </a:t>
            </a:r>
            <a:r>
              <a:rPr lang="nb-NO" sz="1400" dirty="0" smtClean="0">
                <a:solidFill>
                  <a:schemeClr val="accent1">
                    <a:lumMod val="75000"/>
                  </a:schemeClr>
                </a:solidFill>
              </a:rPr>
              <a:t>en viktig anbefaling, og er et internasjonalt anerkjent verktøy som bør benyttes for alle palliative pasienter i Norge</a:t>
            </a:r>
            <a:r>
              <a:rPr lang="nb-NO" sz="1400" baseline="0" dirty="0" smtClean="0">
                <a:solidFill>
                  <a:schemeClr val="accent1">
                    <a:lumMod val="75000"/>
                  </a:schemeClr>
                </a:solidFill>
              </a:rPr>
              <a:t> så sant de er mentalt klare, eller med en lettere grad av kognitiv svikt.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400" dirty="0" smtClean="0">
                <a:solidFill>
                  <a:schemeClr val="accent1">
                    <a:lumMod val="75000"/>
                  </a:schemeClr>
                </a:solidFill>
              </a:rPr>
              <a:t>ESAS bør være en del av primærdiagnostikken både på poliklinikken, i pasientens hjem,</a:t>
            </a:r>
            <a:r>
              <a:rPr lang="nb-NO" sz="1400" baseline="0" dirty="0" smtClean="0">
                <a:solidFill>
                  <a:schemeClr val="accent1">
                    <a:lumMod val="75000"/>
                  </a:schemeClr>
                </a:solidFill>
              </a:rPr>
              <a:t> hos fastlegen</a:t>
            </a:r>
            <a:r>
              <a:rPr lang="nb-NO" sz="1400" dirty="0" smtClean="0">
                <a:solidFill>
                  <a:schemeClr val="accent1">
                    <a:lumMod val="75000"/>
                  </a:schemeClr>
                </a:solidFill>
              </a:rPr>
              <a:t>, på sykehjem og på sykehus og ellers ved individuelle behov.</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400" dirty="0" smtClean="0">
                <a:solidFill>
                  <a:schemeClr val="accent1">
                    <a:lumMod val="75000"/>
                  </a:schemeClr>
                </a:solidFill>
              </a:rPr>
              <a:t>I oppfølgingen av pasienten kan man bruke hele ESAS eller utvalgte deler.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400" dirty="0" smtClean="0">
                <a:solidFill>
                  <a:schemeClr val="accent1">
                    <a:lumMod val="75000"/>
                  </a:schemeClr>
                </a:solidFill>
              </a:rPr>
              <a:t>Legen bør ha et aktivt forhold til hvor ofte dette skal registreres.</a:t>
            </a:r>
            <a:r>
              <a:rPr lang="nb-NO" sz="1400" b="0" baseline="0" dirty="0" smtClean="0"/>
              <a:t> Det viktigste er at det er enighet om når og hvor ofte ESAS skal fylles ut, og at pasientenes svar brukes aktivt i konsultasjoner og samtaler.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400" b="0" i="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400" dirty="0" smtClean="0">
              <a:solidFill>
                <a:schemeClr val="accent1">
                  <a:lumMod val="75000"/>
                </a:schemeClr>
              </a:solidFill>
            </a:endParaRPr>
          </a:p>
          <a:p>
            <a:endParaRPr lang="nb-NO" dirty="0" smtClean="0"/>
          </a:p>
          <a:p>
            <a:endParaRPr lang="nb-NO" dirty="0"/>
          </a:p>
        </p:txBody>
      </p:sp>
      <p:sp>
        <p:nvSpPr>
          <p:cNvPr id="4" name="Plassholder for lysbildenummer 3"/>
          <p:cNvSpPr>
            <a:spLocks noGrp="1"/>
          </p:cNvSpPr>
          <p:nvPr>
            <p:ph type="sldNum" sz="quarter" idx="10"/>
          </p:nvPr>
        </p:nvSpPr>
        <p:spPr/>
        <p:txBody>
          <a:bodyPr/>
          <a:lstStyle/>
          <a:p>
            <a:fld id="{6652DB7C-4B8E-46DF-A618-A5E30AAFF4C8}" type="slidenum">
              <a:rPr lang="nb-NO" smtClean="0"/>
              <a:pPr/>
              <a:t>10</a:t>
            </a:fld>
            <a:endParaRPr lang="nb-NO"/>
          </a:p>
        </p:txBody>
      </p:sp>
    </p:spTree>
    <p:extLst>
      <p:ext uri="{BB962C8B-B14F-4D97-AF65-F5344CB8AC3E}">
        <p14:creationId xmlns:p14="http://schemas.microsoft.com/office/powerpoint/2010/main" val="41023157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400" dirty="0" smtClean="0"/>
              <a:t>Informer</a:t>
            </a:r>
            <a:r>
              <a:rPr lang="nb-NO" sz="1400" baseline="0" dirty="0" smtClean="0"/>
              <a:t> a</a:t>
            </a:r>
            <a:r>
              <a:rPr lang="nb-NO" sz="1400" dirty="0" smtClean="0"/>
              <a:t>lltid pasienten hvorfor skjemaet benyttes ved å fortelle at det er pasientens egen vurdering av plagene som er viktige for å kunne tilby</a:t>
            </a:r>
            <a:r>
              <a:rPr lang="nb-NO" sz="1400" b="1" dirty="0" smtClean="0"/>
              <a:t> best </a:t>
            </a:r>
            <a:r>
              <a:rPr lang="nb-NO" sz="1400" dirty="0" smtClean="0"/>
              <a:t>mulig behandling.</a:t>
            </a:r>
            <a:r>
              <a:rPr lang="nb-NO" sz="1400" b="0" i="0" kern="1200" dirty="0" smtClean="0">
                <a:solidFill>
                  <a:schemeClr val="tx1"/>
                </a:solidFill>
                <a:effectLst/>
                <a:latin typeface="+mn-lt"/>
                <a:ea typeface="+mn-ea"/>
                <a:cs typeface="+mn-cs"/>
              </a:rPr>
              <a:t> Det er </a:t>
            </a:r>
            <a:r>
              <a:rPr lang="nb-NO" sz="1400" b="1" i="0" kern="1200" dirty="0" smtClean="0">
                <a:solidFill>
                  <a:schemeClr val="tx1"/>
                </a:solidFill>
                <a:effectLst/>
                <a:latin typeface="+mn-lt"/>
                <a:ea typeface="+mn-ea"/>
                <a:cs typeface="+mn-cs"/>
              </a:rPr>
              <a:t>ikke</a:t>
            </a:r>
            <a:r>
              <a:rPr lang="nb-NO" sz="1400" b="0" i="0" kern="1200" dirty="0" smtClean="0">
                <a:solidFill>
                  <a:schemeClr val="tx1"/>
                </a:solidFill>
                <a:effectLst/>
                <a:latin typeface="+mn-lt"/>
                <a:ea typeface="+mn-ea"/>
                <a:cs typeface="+mn-cs"/>
              </a:rPr>
              <a:t> ”rette” eller ”gale” svar. Det er </a:t>
            </a:r>
            <a:r>
              <a:rPr lang="nb-NO" sz="1400" b="1" i="0" kern="1200" dirty="0" smtClean="0">
                <a:solidFill>
                  <a:schemeClr val="tx1"/>
                </a:solidFill>
                <a:effectLst/>
                <a:latin typeface="+mn-lt"/>
                <a:ea typeface="+mn-ea"/>
                <a:cs typeface="+mn-cs"/>
              </a:rPr>
              <a:t>bare</a:t>
            </a:r>
            <a:r>
              <a:rPr lang="nb-NO" sz="1400" b="0" i="0" kern="1200" baseline="0" dirty="0" smtClean="0">
                <a:solidFill>
                  <a:schemeClr val="tx1"/>
                </a:solidFill>
                <a:effectLst/>
                <a:latin typeface="+mn-lt"/>
                <a:ea typeface="+mn-ea"/>
                <a:cs typeface="+mn-cs"/>
              </a:rPr>
              <a:t> pasienten selv</a:t>
            </a:r>
            <a:r>
              <a:rPr lang="nb-NO" sz="1400" b="0" i="0" kern="1200" dirty="0" smtClean="0">
                <a:solidFill>
                  <a:schemeClr val="tx1"/>
                </a:solidFill>
                <a:effectLst/>
                <a:latin typeface="+mn-lt"/>
                <a:ea typeface="+mn-ea"/>
                <a:cs typeface="+mn-cs"/>
              </a:rPr>
              <a:t> som vet hvordan</a:t>
            </a:r>
            <a:r>
              <a:rPr lang="nb-NO" sz="1400" b="0" i="0" kern="1200" baseline="0" dirty="0" smtClean="0">
                <a:solidFill>
                  <a:schemeClr val="tx1"/>
                </a:solidFill>
                <a:effectLst/>
                <a:latin typeface="+mn-lt"/>
                <a:ea typeface="+mn-ea"/>
                <a:cs typeface="+mn-cs"/>
              </a:rPr>
              <a:t> han</a:t>
            </a:r>
            <a:r>
              <a:rPr lang="nb-NO" sz="1400" b="0" i="0" kern="1200" dirty="0" smtClean="0">
                <a:solidFill>
                  <a:schemeClr val="tx1"/>
                </a:solidFill>
                <a:effectLst/>
                <a:latin typeface="+mn-lt"/>
                <a:ea typeface="+mn-ea"/>
                <a:cs typeface="+mn-cs"/>
              </a:rPr>
              <a:t> har det. Det er også viktig å ha respekt for at dette ikke passer for alle. Noen pasienter ønsker ikke å uttrykke seg på denne måten,</a:t>
            </a:r>
            <a:r>
              <a:rPr lang="nb-NO" sz="1400" b="0" i="0" kern="1200" baseline="0" dirty="0" smtClean="0">
                <a:solidFill>
                  <a:schemeClr val="tx1"/>
                </a:solidFill>
                <a:effectLst/>
                <a:latin typeface="+mn-lt"/>
                <a:ea typeface="+mn-ea"/>
                <a:cs typeface="+mn-cs"/>
              </a:rPr>
              <a:t> så </a:t>
            </a:r>
            <a:r>
              <a:rPr lang="nb-NO" sz="1400" b="1" i="0" kern="1200" baseline="0" dirty="0" smtClean="0">
                <a:solidFill>
                  <a:schemeClr val="tx1"/>
                </a:solidFill>
                <a:effectLst/>
                <a:latin typeface="+mn-lt"/>
                <a:ea typeface="+mn-ea"/>
                <a:cs typeface="+mn-cs"/>
              </a:rPr>
              <a:t>husk</a:t>
            </a:r>
            <a:r>
              <a:rPr lang="nb-NO" sz="1400" b="0" i="0" kern="1200" baseline="0" dirty="0" smtClean="0">
                <a:solidFill>
                  <a:schemeClr val="tx1"/>
                </a:solidFill>
                <a:effectLst/>
                <a:latin typeface="+mn-lt"/>
                <a:ea typeface="+mn-ea"/>
                <a:cs typeface="+mn-cs"/>
              </a:rPr>
              <a:t> individuell tilnærming.</a:t>
            </a:r>
            <a:endParaRPr lang="nb-NO" sz="1400" b="0" i="0" kern="1200" dirty="0" smtClean="0">
              <a:solidFill>
                <a:schemeClr val="tx1"/>
              </a:solidFill>
              <a:effectLst/>
              <a:latin typeface="+mn-lt"/>
              <a:ea typeface="+mn-ea"/>
              <a:cs typeface="+mn-cs"/>
            </a:endParaRPr>
          </a:p>
          <a:p>
            <a:endParaRPr lang="nb-NO" sz="1400" dirty="0" smtClean="0"/>
          </a:p>
          <a:p>
            <a:r>
              <a:rPr lang="nb-NO" sz="1400" b="0" i="0" kern="1200" dirty="0" smtClean="0">
                <a:solidFill>
                  <a:schemeClr val="tx1"/>
                </a:solidFill>
                <a:effectLst/>
                <a:latin typeface="+mn-lt"/>
                <a:ea typeface="+mn-ea"/>
                <a:cs typeface="+mn-cs"/>
              </a:rPr>
              <a:t>Det er viktig å huske på at ESAS er et utgangspunkt for god</a:t>
            </a:r>
            <a:r>
              <a:rPr lang="nb-NO" sz="1400" b="0" i="0" kern="1200" baseline="0" dirty="0" smtClean="0">
                <a:solidFill>
                  <a:schemeClr val="tx1"/>
                </a:solidFill>
                <a:effectLst/>
                <a:latin typeface="+mn-lt"/>
                <a:ea typeface="+mn-ea"/>
                <a:cs typeface="+mn-cs"/>
              </a:rPr>
              <a:t> samtale</a:t>
            </a:r>
            <a:r>
              <a:rPr lang="nb-NO" sz="1400" b="0" i="0" kern="1200" dirty="0" smtClean="0">
                <a:solidFill>
                  <a:schemeClr val="tx1"/>
                </a:solidFill>
                <a:effectLst/>
                <a:latin typeface="+mn-lt"/>
                <a:ea typeface="+mn-ea"/>
                <a:cs typeface="+mn-cs"/>
              </a:rPr>
              <a:t> med pasienten og et lite verd uten det.  </a:t>
            </a:r>
          </a:p>
          <a:p>
            <a:endParaRPr lang="nb-NO" sz="1400" b="0" i="0" kern="1200" dirty="0" smtClean="0">
              <a:solidFill>
                <a:schemeClr val="tx1"/>
              </a:solidFill>
              <a:effectLst/>
              <a:latin typeface="+mn-lt"/>
              <a:ea typeface="+mn-ea"/>
              <a:cs typeface="+mn-cs"/>
            </a:endParaRPr>
          </a:p>
          <a:p>
            <a:r>
              <a:rPr lang="nb-NO" sz="1400" b="0" i="0" kern="1200" dirty="0" smtClean="0">
                <a:solidFill>
                  <a:schemeClr val="tx1"/>
                </a:solidFill>
                <a:effectLst/>
                <a:latin typeface="+mn-lt"/>
                <a:ea typeface="+mn-ea"/>
                <a:cs typeface="+mn-cs"/>
              </a:rPr>
              <a:t>Når</a:t>
            </a:r>
            <a:r>
              <a:rPr lang="nb-NO" sz="1400" b="0" i="0" kern="1200" baseline="0" dirty="0" smtClean="0">
                <a:solidFill>
                  <a:schemeClr val="tx1"/>
                </a:solidFill>
                <a:effectLst/>
                <a:latin typeface="+mn-lt"/>
                <a:ea typeface="+mn-ea"/>
                <a:cs typeface="+mn-cs"/>
              </a:rPr>
              <a:t> det gjelder </a:t>
            </a:r>
            <a:r>
              <a:rPr lang="nb-NO" sz="1400" b="1" dirty="0" smtClean="0"/>
              <a:t>Tidsperspektiv </a:t>
            </a:r>
            <a:r>
              <a:rPr lang="nb-NO" sz="1400" dirty="0" smtClean="0"/>
              <a:t>så be pasienten om å svare slik han eller hun har det NÅ.</a:t>
            </a:r>
            <a:r>
              <a:rPr lang="nb-NO" sz="1400" baseline="0" dirty="0" smtClean="0"/>
              <a:t> Døgnvariasjon tas opp under oppfølgingssamtale og dokumenteres i journalnotat. </a:t>
            </a:r>
            <a:endParaRPr lang="nb-NO" sz="1400" dirty="0" smtClean="0"/>
          </a:p>
          <a:p>
            <a:endParaRPr lang="nb-NO" sz="1400" b="1" dirty="0" smtClean="0"/>
          </a:p>
          <a:p>
            <a:r>
              <a:rPr lang="nb-NO" sz="1400" b="0" dirty="0" smtClean="0"/>
              <a:t>Etter at pasienten har fylt ut skjemaet må svarene gjennomgås sammen med pasienten som da vil</a:t>
            </a:r>
            <a:r>
              <a:rPr lang="nb-NO" sz="1400" b="0" baseline="0" dirty="0" smtClean="0"/>
              <a:t> kunne gi utfyllende informasjon og mulig avdekke ytterligere plager.</a:t>
            </a:r>
            <a:endParaRPr lang="nb-NO" sz="1400" b="0" dirty="0" smtClean="0"/>
          </a:p>
          <a:p>
            <a:r>
              <a:rPr lang="nb-NO" sz="1400" b="1" dirty="0" smtClean="0"/>
              <a:t> </a:t>
            </a:r>
            <a:endParaRPr lang="nb-NO" sz="1400" b="0" baseline="0" dirty="0" smtClean="0"/>
          </a:p>
          <a:p>
            <a:endParaRPr lang="nb-NO" dirty="0"/>
          </a:p>
        </p:txBody>
      </p:sp>
      <p:sp>
        <p:nvSpPr>
          <p:cNvPr id="4" name="Plassholder for lysbildenummer 3"/>
          <p:cNvSpPr>
            <a:spLocks noGrp="1"/>
          </p:cNvSpPr>
          <p:nvPr>
            <p:ph type="sldNum" sz="quarter" idx="10"/>
          </p:nvPr>
        </p:nvSpPr>
        <p:spPr/>
        <p:txBody>
          <a:bodyPr/>
          <a:lstStyle/>
          <a:p>
            <a:fld id="{6652DB7C-4B8E-46DF-A618-A5E30AAFF4C8}" type="slidenum">
              <a:rPr lang="nb-NO" smtClean="0"/>
              <a:pPr/>
              <a:t>11</a:t>
            </a:fld>
            <a:endParaRPr lang="nb-NO"/>
          </a:p>
        </p:txBody>
      </p:sp>
    </p:spTree>
    <p:extLst>
      <p:ext uri="{BB962C8B-B14F-4D97-AF65-F5344CB8AC3E}">
        <p14:creationId xmlns:p14="http://schemas.microsoft.com/office/powerpoint/2010/main" val="3344309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400" b="0" baseline="0" dirty="0" smtClean="0"/>
              <a:t>Svarene fra de ferdig utfylte skjemaene overføres i grafisk forløpsskjema, i tillegg bør pasientenes utfyllende kommentarer noteres i journalen.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400"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nb-NO" sz="1400" b="0" baseline="0" dirty="0" smtClean="0"/>
              <a:t>Forløpsskjema gir god oversikt over utviklingen av symptombyrder over tid, og er godt egnet til å vurdere effekten av behandlingstiltak.</a:t>
            </a:r>
            <a:r>
              <a:rPr lang="nb-NO" sz="140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400" b="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nb-NO" sz="1400" b="0" dirty="0" smtClean="0"/>
              <a:t>Ved første gangs registrering og ellers ved behov, bør</a:t>
            </a:r>
            <a:r>
              <a:rPr lang="nb-NO" sz="1400" b="0" baseline="0" dirty="0" smtClean="0"/>
              <a:t> pasienten markere sine smertefulle områder på kroppskartet som er på side 2 av ESAS skjemaet. Kroppskartet gir utfyllende informasjon om smertens lokalisasjon </a:t>
            </a:r>
            <a:r>
              <a:rPr lang="nb-NO" sz="1400" b="0" dirty="0" smtClean="0"/>
              <a:t>og karakter. Dette skannes inn i pasientens journal.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400" b="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nb-NO" sz="1400" b="1" dirty="0" smtClean="0"/>
              <a:t>ESAS er oversatt til flere språk</a:t>
            </a:r>
            <a:r>
              <a:rPr lang="nb-NO" sz="1400" b="0" dirty="0" smtClean="0"/>
              <a:t>: Er pasienten fremmedspråklig, bør ESAS skjema</a:t>
            </a:r>
            <a:r>
              <a:rPr lang="nb-NO" sz="1400" b="0" baseline="0" dirty="0" smtClean="0"/>
              <a:t> på pasientens eget språk benyttes.</a:t>
            </a:r>
            <a:endParaRPr lang="nb-NO" sz="1400" b="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400" b="0" baseline="0" dirty="0" smtClean="0"/>
          </a:p>
          <a:p>
            <a:endParaRPr lang="nb-NO" dirty="0" smtClean="0"/>
          </a:p>
          <a:p>
            <a:endParaRPr lang="nb-NO" dirty="0"/>
          </a:p>
        </p:txBody>
      </p:sp>
      <p:sp>
        <p:nvSpPr>
          <p:cNvPr id="4" name="Plassholder for lysbildenummer 3"/>
          <p:cNvSpPr>
            <a:spLocks noGrp="1"/>
          </p:cNvSpPr>
          <p:nvPr>
            <p:ph type="sldNum" sz="quarter" idx="10"/>
          </p:nvPr>
        </p:nvSpPr>
        <p:spPr/>
        <p:txBody>
          <a:bodyPr/>
          <a:lstStyle/>
          <a:p>
            <a:fld id="{6652DB7C-4B8E-46DF-A618-A5E30AAFF4C8}" type="slidenum">
              <a:rPr lang="nb-NO" smtClean="0"/>
              <a:pPr/>
              <a:t>12</a:t>
            </a:fld>
            <a:endParaRPr lang="nb-NO"/>
          </a:p>
        </p:txBody>
      </p:sp>
    </p:spTree>
    <p:extLst>
      <p:ext uri="{BB962C8B-B14F-4D97-AF65-F5344CB8AC3E}">
        <p14:creationId xmlns:p14="http://schemas.microsoft.com/office/powerpoint/2010/main" val="9587114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fontScale="92500" lnSpcReduction="10000"/>
          </a:bodyPr>
          <a:lstStyle/>
          <a:p>
            <a:r>
              <a:rPr lang="nb-NO" sz="1400" b="1" dirty="0" smtClean="0"/>
              <a:t>Hvordan tolke skårene: </a:t>
            </a:r>
            <a:r>
              <a:rPr lang="nb-NO" sz="1400" b="0" dirty="0" smtClean="0"/>
              <a:t>Hvordan skal vi tolke skårene?</a:t>
            </a:r>
            <a:r>
              <a:rPr lang="nb-NO" sz="1400" b="0" baseline="0" dirty="0" smtClean="0"/>
              <a:t> Skår over en viss terskel, vanligvis 4 eller mer, bør føre til nærmere kartlegging og videre tiltak. Endring i skår ≥1 gir klinisk relevans for pasientene.</a:t>
            </a:r>
          </a:p>
          <a:p>
            <a:r>
              <a:rPr lang="nb-NO" sz="1400" b="0" baseline="0" dirty="0" smtClean="0"/>
              <a:t>Utred i forhold til varighet, døgnvariasjoner, hva forverrer, hva lindrer. </a:t>
            </a:r>
            <a:r>
              <a:rPr lang="nb-NO" sz="1400" b="0" dirty="0" smtClean="0"/>
              <a:t>Hvilke konsekvenser gir symptomet og hvilke tanker har pasienten</a:t>
            </a:r>
            <a:r>
              <a:rPr lang="nb-NO" sz="1400" b="0" baseline="0" dirty="0" smtClean="0"/>
              <a:t> selv om symptomet.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400" b="0" baseline="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400" b="0" baseline="0" dirty="0" smtClean="0"/>
              <a:t>Svarene vurderes sammen med pasienten av lege</a:t>
            </a:r>
            <a:r>
              <a:rPr lang="nb-NO" sz="1400" b="0" dirty="0" smtClean="0"/>
              <a:t> </a:t>
            </a:r>
            <a:r>
              <a:rPr lang="nb-NO" sz="1400" b="0" baseline="0" dirty="0" smtClean="0"/>
              <a:t>eller helsepersonell, og mål for symptomlindring planlegges.</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400" b="0" baseline="0" dirty="0" smtClean="0"/>
              <a:t>Det vil være individuelle forskjeller i tolkning av skår, så spør derfor:</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400" b="0" baseline="0" dirty="0" smtClean="0"/>
              <a:t>Når vi bruker den samme 0 til 10 skalaen, hvilket nivå av for eksempel smerte </a:t>
            </a:r>
            <a:r>
              <a:rPr lang="nb-NO" sz="1400" b="1" baseline="0" dirty="0" smtClean="0"/>
              <a:t>vil du </a:t>
            </a:r>
            <a:r>
              <a:rPr lang="nb-NO" sz="1400" b="0" baseline="0" dirty="0" smtClean="0"/>
              <a:t>finne akseptabelt?</a:t>
            </a:r>
          </a:p>
          <a:p>
            <a:endParaRPr lang="nb-NO" sz="1400" b="0" baseline="0" dirty="0" smtClean="0"/>
          </a:p>
          <a:p>
            <a:r>
              <a:rPr lang="nb-NO" sz="1400" b="0" baseline="0" dirty="0" smtClean="0"/>
              <a:t>Så til slutt: </a:t>
            </a:r>
            <a:r>
              <a:rPr lang="nb-NO" sz="1400" b="1" baseline="0" dirty="0" smtClean="0"/>
              <a:t>HVORFOR</a:t>
            </a:r>
            <a:r>
              <a:rPr lang="nb-NO" sz="1400" b="0" baseline="0" dirty="0" smtClean="0"/>
              <a:t> er kartlegging av symptomer viktig?</a:t>
            </a:r>
          </a:p>
          <a:p>
            <a:r>
              <a:rPr lang="nb-NO" sz="1400" b="0" baseline="0" dirty="0" smtClean="0"/>
              <a:t>Jo, fordi helsepersonell har en tendens til å undervurdere pasientens plager og fordi symptomer er subjektive og vi kan ikke vite hvordan pasienten har det uten å spørre!</a:t>
            </a:r>
          </a:p>
          <a:p>
            <a:endParaRPr lang="nb-NO" sz="1400" b="1" baseline="0" dirty="0" smtClean="0"/>
          </a:p>
          <a:p>
            <a:r>
              <a:rPr lang="nb-NO" sz="1400" b="1" baseline="0" dirty="0" smtClean="0"/>
              <a:t>Husk </a:t>
            </a:r>
            <a:r>
              <a:rPr lang="nb-NO" sz="1400" b="0" baseline="0" dirty="0" smtClean="0"/>
              <a:t>det er leder som har ansvar for </a:t>
            </a:r>
            <a:r>
              <a:rPr lang="nb-NO" sz="1400" b="1" baseline="0" dirty="0" smtClean="0"/>
              <a:t>implementering</a:t>
            </a:r>
            <a:r>
              <a:rPr lang="nb-NO" sz="1400" b="0" baseline="0" dirty="0" smtClean="0"/>
              <a:t> av ESAS. </a:t>
            </a:r>
          </a:p>
          <a:p>
            <a:r>
              <a:rPr lang="nb-NO" sz="1400" b="1" baseline="0" dirty="0" smtClean="0"/>
              <a:t>Helsepersonell</a:t>
            </a:r>
            <a:r>
              <a:rPr lang="nb-NO" sz="1400" b="0" baseline="0" dirty="0" smtClean="0"/>
              <a:t> som har det daglige ansvaret for behandling og pleie </a:t>
            </a:r>
            <a:r>
              <a:rPr lang="nb-NO" sz="1400" b="1" baseline="0" dirty="0" smtClean="0"/>
              <a:t>er brukere.</a:t>
            </a:r>
            <a:endParaRPr lang="nb-NO" sz="1400" b="0" baseline="0" dirty="0" smtClean="0"/>
          </a:p>
          <a:p>
            <a:r>
              <a:rPr lang="nb-NO" sz="1400" b="1" baseline="0" dirty="0" smtClean="0"/>
              <a:t>Lykke til med bruk av ESAS!</a:t>
            </a:r>
          </a:p>
        </p:txBody>
      </p:sp>
      <p:sp>
        <p:nvSpPr>
          <p:cNvPr id="4" name="Plassholder for lysbildenummer 3"/>
          <p:cNvSpPr>
            <a:spLocks noGrp="1"/>
          </p:cNvSpPr>
          <p:nvPr>
            <p:ph type="sldNum" sz="quarter" idx="10"/>
          </p:nvPr>
        </p:nvSpPr>
        <p:spPr/>
        <p:txBody>
          <a:bodyPr/>
          <a:lstStyle/>
          <a:p>
            <a:fld id="{6652DB7C-4B8E-46DF-A618-A5E30AAFF4C8}" type="slidenum">
              <a:rPr lang="nb-NO" smtClean="0"/>
              <a:pPr/>
              <a:t>13</a:t>
            </a:fld>
            <a:endParaRPr lang="nb-NO"/>
          </a:p>
        </p:txBody>
      </p:sp>
    </p:spTree>
    <p:extLst>
      <p:ext uri="{BB962C8B-B14F-4D97-AF65-F5344CB8AC3E}">
        <p14:creationId xmlns:p14="http://schemas.microsoft.com/office/powerpoint/2010/main" val="27687093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 typeface="Wingdings" panose="05000000000000000000" pitchFamily="2" charset="2"/>
              <a:buNone/>
            </a:pPr>
            <a:r>
              <a:rPr lang="nb-NO" sz="1400" dirty="0" smtClean="0">
                <a:solidFill>
                  <a:schemeClr val="tx1"/>
                </a:solidFill>
              </a:rPr>
              <a:t>Men kan vi bruke ESAS</a:t>
            </a:r>
            <a:r>
              <a:rPr lang="nb-NO" sz="1400" baseline="0" dirty="0" smtClean="0">
                <a:solidFill>
                  <a:schemeClr val="tx1"/>
                </a:solidFill>
              </a:rPr>
              <a:t> til personer med demens? Svaret er nei. </a:t>
            </a:r>
            <a:r>
              <a:rPr lang="nb-NO" sz="1400" dirty="0" smtClean="0">
                <a:solidFill>
                  <a:schemeClr val="tx1"/>
                </a:solidFill>
              </a:rPr>
              <a:t>En</a:t>
            </a:r>
            <a:r>
              <a:rPr lang="nb-NO" sz="1400" baseline="0" dirty="0" smtClean="0">
                <a:solidFill>
                  <a:schemeClr val="tx1"/>
                </a:solidFill>
              </a:rPr>
              <a:t> numerisk skala fra 0-10 </a:t>
            </a:r>
            <a:r>
              <a:rPr lang="nb-NO" sz="1400" dirty="0" smtClean="0">
                <a:solidFill>
                  <a:schemeClr val="tx1"/>
                </a:solidFill>
              </a:rPr>
              <a:t>krever evne til avanserte tankeprosesser</a:t>
            </a:r>
          </a:p>
          <a:p>
            <a:pPr marL="0" indent="0">
              <a:buFont typeface="Wingdings" panose="05000000000000000000" pitchFamily="2" charset="2"/>
              <a:buNone/>
            </a:pPr>
            <a:r>
              <a:rPr lang="nb-NO" sz="1400" b="1" i="1" dirty="0" smtClean="0">
                <a:solidFill>
                  <a:schemeClr val="tx1"/>
                </a:solidFill>
              </a:rPr>
              <a:t>Ved demens</a:t>
            </a:r>
            <a:r>
              <a:rPr lang="nb-NO" sz="1400" b="1" i="1" baseline="0" dirty="0" smtClean="0">
                <a:solidFill>
                  <a:schemeClr val="tx1"/>
                </a:solidFill>
              </a:rPr>
              <a:t> er </a:t>
            </a:r>
            <a:r>
              <a:rPr lang="nb-NO" sz="1400" dirty="0" smtClean="0">
                <a:solidFill>
                  <a:schemeClr val="tx1"/>
                </a:solidFill>
              </a:rPr>
              <a:t> evnen til å oppfatte kroppens signaler dårligere</a:t>
            </a:r>
          </a:p>
          <a:p>
            <a:pPr marL="0" indent="0">
              <a:buFont typeface="Wingdings" panose="05000000000000000000" pitchFamily="2" charset="2"/>
              <a:buNone/>
            </a:pPr>
            <a:r>
              <a:rPr lang="nb-NO" sz="1400" dirty="0" smtClean="0">
                <a:solidFill>
                  <a:schemeClr val="tx1"/>
                </a:solidFill>
              </a:rPr>
              <a:t>Evnene til å tolke signalene blir redusert og</a:t>
            </a:r>
            <a:r>
              <a:rPr lang="nb-NO" sz="1400" baseline="0" dirty="0" smtClean="0">
                <a:solidFill>
                  <a:schemeClr val="tx1"/>
                </a:solidFill>
              </a:rPr>
              <a:t> b</a:t>
            </a:r>
            <a:r>
              <a:rPr lang="nb-NO" sz="1400" dirty="0" smtClean="0">
                <a:solidFill>
                  <a:schemeClr val="tx1"/>
                </a:solidFill>
              </a:rPr>
              <a:t>egrepsforståelsen forsvinner</a:t>
            </a:r>
          </a:p>
          <a:p>
            <a:pPr marL="0" indent="0">
              <a:buFont typeface="Wingdings" panose="05000000000000000000" pitchFamily="2" charset="2"/>
              <a:buNone/>
            </a:pPr>
            <a:r>
              <a:rPr lang="nb-NO" sz="1400" dirty="0" smtClean="0">
                <a:solidFill>
                  <a:schemeClr val="tx1"/>
                </a:solidFill>
              </a:rPr>
              <a:t>Språket forsvinner i tillegg husker ikke pasienten hvordan han hadde det for korttid siden.</a:t>
            </a:r>
          </a:p>
          <a:p>
            <a:endParaRPr lang="nb-NO" sz="1400" dirty="0" smtClean="0"/>
          </a:p>
          <a:p>
            <a:endParaRPr lang="nb-NO" sz="1400" dirty="0"/>
          </a:p>
        </p:txBody>
      </p:sp>
      <p:sp>
        <p:nvSpPr>
          <p:cNvPr id="4" name="Plassholder for lysbildenummer 3"/>
          <p:cNvSpPr>
            <a:spLocks noGrp="1"/>
          </p:cNvSpPr>
          <p:nvPr>
            <p:ph type="sldNum" sz="quarter" idx="10"/>
          </p:nvPr>
        </p:nvSpPr>
        <p:spPr/>
        <p:txBody>
          <a:bodyPr/>
          <a:lstStyle/>
          <a:p>
            <a:fld id="{6652DB7C-4B8E-46DF-A618-A5E30AAFF4C8}" type="slidenum">
              <a:rPr lang="nb-NO" smtClean="0"/>
              <a:pPr/>
              <a:t>14</a:t>
            </a:fld>
            <a:endParaRPr lang="nb-NO"/>
          </a:p>
        </p:txBody>
      </p:sp>
    </p:spTree>
    <p:extLst>
      <p:ext uri="{BB962C8B-B14F-4D97-AF65-F5344CB8AC3E}">
        <p14:creationId xmlns:p14="http://schemas.microsoft.com/office/powerpoint/2010/main" val="26576889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Det er utviklet og testet flere </a:t>
            </a:r>
            <a:r>
              <a:rPr lang="nb-NO" dirty="0" err="1" smtClean="0"/>
              <a:t>atferdsbaserte</a:t>
            </a:r>
            <a:r>
              <a:rPr lang="nb-NO" dirty="0" smtClean="0"/>
              <a:t> kartleggingsverktøy for smerteatferd, men alle systematiske oversiktsartikler innen det feltet konkluderer med at disse instrumentene har begrenset klinisk anvendbarhet ved alvorlig demens.</a:t>
            </a:r>
          </a:p>
          <a:p>
            <a:r>
              <a:rPr lang="nb-NO" dirty="0" smtClean="0"/>
              <a:t>I Norge er</a:t>
            </a:r>
            <a:r>
              <a:rPr lang="nb-NO" baseline="0" dirty="0" smtClean="0"/>
              <a:t> </a:t>
            </a:r>
            <a:r>
              <a:rPr lang="nb-NO" dirty="0" smtClean="0"/>
              <a:t>"The </a:t>
            </a:r>
            <a:r>
              <a:rPr lang="nb-NO" dirty="0" err="1" smtClean="0"/>
              <a:t>checklist</a:t>
            </a:r>
            <a:r>
              <a:rPr lang="nb-NO" dirty="0" smtClean="0"/>
              <a:t> </a:t>
            </a:r>
            <a:r>
              <a:rPr lang="nb-NO" dirty="0" err="1" smtClean="0"/>
              <a:t>of</a:t>
            </a:r>
            <a:r>
              <a:rPr lang="nb-NO" dirty="0" smtClean="0"/>
              <a:t> nonverbal </a:t>
            </a:r>
            <a:r>
              <a:rPr lang="nb-NO" dirty="0" err="1" smtClean="0"/>
              <a:t>pain</a:t>
            </a:r>
            <a:r>
              <a:rPr lang="nb-NO" dirty="0" smtClean="0"/>
              <a:t> </a:t>
            </a:r>
            <a:r>
              <a:rPr lang="nb-NO" dirty="0" err="1" smtClean="0"/>
              <a:t>indicators</a:t>
            </a:r>
            <a:r>
              <a:rPr lang="nb-NO" dirty="0" smtClean="0"/>
              <a:t>" (CNPI) og Doloplus-2- instrumenter som er oversatt og vurdert som pålitelige.</a:t>
            </a:r>
          </a:p>
          <a:p>
            <a:endParaRPr lang="nb-NO"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smtClean="0"/>
              <a:t>For å fange opp noen svakheter i disse instrumentene ble det utviklet og testet et nytt verktøy:  MOBID 2 smertekartlegging for personer med kognitiv svikt Dette Instrumentet er tilrettelagt for pleiepersonale på sykehjem</a:t>
            </a:r>
            <a:r>
              <a:rPr lang="nb-NO" baseline="0" dirty="0" smtClean="0"/>
              <a:t> og </a:t>
            </a:r>
            <a:r>
              <a:rPr lang="nb-NO" dirty="0" smtClean="0"/>
              <a:t>det er utviklet på norsk, validert, og brukt i to større studier. Vi skal vi se litt nærmere på MOBID 2</a:t>
            </a:r>
          </a:p>
          <a:p>
            <a:endParaRPr lang="nb-NO" dirty="0" smtClean="0"/>
          </a:p>
          <a:p>
            <a:endParaRPr lang="nb-NO" dirty="0" smtClean="0"/>
          </a:p>
          <a:p>
            <a:endParaRPr lang="nb-NO" dirty="0"/>
          </a:p>
        </p:txBody>
      </p:sp>
      <p:sp>
        <p:nvSpPr>
          <p:cNvPr id="4" name="Plassholder for lysbildenummer 3"/>
          <p:cNvSpPr>
            <a:spLocks noGrp="1"/>
          </p:cNvSpPr>
          <p:nvPr>
            <p:ph type="sldNum" sz="quarter" idx="10"/>
          </p:nvPr>
        </p:nvSpPr>
        <p:spPr/>
        <p:txBody>
          <a:bodyPr/>
          <a:lstStyle/>
          <a:p>
            <a:fld id="{6652DB7C-4B8E-46DF-A618-A5E30AAFF4C8}" type="slidenum">
              <a:rPr lang="nb-NO" smtClean="0"/>
              <a:pPr/>
              <a:t>15</a:t>
            </a:fld>
            <a:endParaRPr lang="nb-NO"/>
          </a:p>
        </p:txBody>
      </p:sp>
    </p:spTree>
    <p:extLst>
      <p:ext uri="{BB962C8B-B14F-4D97-AF65-F5344CB8AC3E}">
        <p14:creationId xmlns:p14="http://schemas.microsoft.com/office/powerpoint/2010/main" val="42181738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400" dirty="0" smtClean="0"/>
              <a:t>Eksempler fra MOBID 2</a:t>
            </a:r>
          </a:p>
          <a:p>
            <a:r>
              <a:rPr lang="nb-NO" sz="1400" dirty="0" smtClean="0"/>
              <a:t>Demensadferd er lik smerteadferd, Personer med demens klarer ikke å formidle smerte. Personalet må observere adferd,</a:t>
            </a:r>
          </a:p>
          <a:p>
            <a:endParaRPr lang="nb-NO" sz="1400" dirty="0"/>
          </a:p>
        </p:txBody>
      </p:sp>
      <p:sp>
        <p:nvSpPr>
          <p:cNvPr id="4" name="Plassholder for lysbildenummer 3"/>
          <p:cNvSpPr>
            <a:spLocks noGrp="1"/>
          </p:cNvSpPr>
          <p:nvPr>
            <p:ph type="sldNum" sz="quarter" idx="10"/>
          </p:nvPr>
        </p:nvSpPr>
        <p:spPr/>
        <p:txBody>
          <a:bodyPr/>
          <a:lstStyle/>
          <a:p>
            <a:fld id="{6652DB7C-4B8E-46DF-A618-A5E30AAFF4C8}" type="slidenum">
              <a:rPr lang="nb-NO" smtClean="0"/>
              <a:pPr/>
              <a:t>16</a:t>
            </a:fld>
            <a:endParaRPr lang="nb-NO"/>
          </a:p>
        </p:txBody>
      </p:sp>
    </p:spTree>
    <p:extLst>
      <p:ext uri="{BB962C8B-B14F-4D97-AF65-F5344CB8AC3E}">
        <p14:creationId xmlns:p14="http://schemas.microsoft.com/office/powerpoint/2010/main" val="26685784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6652DB7C-4B8E-46DF-A618-A5E30AAFF4C8}" type="slidenum">
              <a:rPr lang="nb-NO" smtClean="0"/>
              <a:pPr/>
              <a:t>17</a:t>
            </a:fld>
            <a:endParaRPr lang="nb-NO"/>
          </a:p>
        </p:txBody>
      </p:sp>
    </p:spTree>
    <p:extLst>
      <p:ext uri="{BB962C8B-B14F-4D97-AF65-F5344CB8AC3E}">
        <p14:creationId xmlns:p14="http://schemas.microsoft.com/office/powerpoint/2010/main" val="40120898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Har lyst til å vise dere en film om hvordan </a:t>
            </a:r>
            <a:r>
              <a:rPr lang="nb-NO" smtClean="0"/>
              <a:t>MOBID-2 brukes</a:t>
            </a:r>
            <a:endParaRPr lang="nb-NO" dirty="0"/>
          </a:p>
        </p:txBody>
      </p:sp>
      <p:sp>
        <p:nvSpPr>
          <p:cNvPr id="4" name="Plassholder for lysbildenummer 3"/>
          <p:cNvSpPr>
            <a:spLocks noGrp="1"/>
          </p:cNvSpPr>
          <p:nvPr>
            <p:ph type="sldNum" sz="quarter" idx="10"/>
          </p:nvPr>
        </p:nvSpPr>
        <p:spPr/>
        <p:txBody>
          <a:bodyPr/>
          <a:lstStyle/>
          <a:p>
            <a:fld id="{6652DB7C-4B8E-46DF-A618-A5E30AAFF4C8}" type="slidenum">
              <a:rPr lang="nb-NO" smtClean="0"/>
              <a:pPr/>
              <a:t>18</a:t>
            </a:fld>
            <a:endParaRPr lang="nb-NO"/>
          </a:p>
        </p:txBody>
      </p:sp>
    </p:spTree>
    <p:extLst>
      <p:ext uri="{BB962C8B-B14F-4D97-AF65-F5344CB8AC3E}">
        <p14:creationId xmlns:p14="http://schemas.microsoft.com/office/powerpoint/2010/main" val="31040647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6652DB7C-4B8E-46DF-A618-A5E30AAFF4C8}" type="slidenum">
              <a:rPr lang="nb-NO" smtClean="0"/>
              <a:pPr/>
              <a:t>19</a:t>
            </a:fld>
            <a:endParaRPr lang="nb-NO"/>
          </a:p>
        </p:txBody>
      </p:sp>
    </p:spTree>
    <p:extLst>
      <p:ext uri="{BB962C8B-B14F-4D97-AF65-F5344CB8AC3E}">
        <p14:creationId xmlns:p14="http://schemas.microsoft.com/office/powerpoint/2010/main" val="4043504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400" dirty="0" smtClean="0"/>
              <a:t>60-80% av kreftpasientene har betydelig smerte i sin siste livsfase.</a:t>
            </a:r>
            <a:r>
              <a:rPr lang="nb-NO" sz="1400" baseline="0" dirty="0" smtClean="0"/>
              <a:t>  </a:t>
            </a:r>
            <a:r>
              <a:rPr lang="nb-NO" sz="1400" dirty="0" smtClean="0"/>
              <a:t>50-70% av personer med demens har kroniske smerter!</a:t>
            </a:r>
          </a:p>
          <a:p>
            <a:r>
              <a:rPr lang="nb-NO" sz="1400" dirty="0" smtClean="0"/>
              <a:t>De eldre og demente må observeres på ulike måter, og vi må være oppmerksomme på at plagsomme symptomer er regelen og ikke unntaket hos gamle.</a:t>
            </a:r>
          </a:p>
          <a:p>
            <a:r>
              <a:rPr lang="nb-NO" sz="1400" dirty="0" smtClean="0"/>
              <a:t>Vi </a:t>
            </a:r>
            <a:r>
              <a:rPr lang="nb-NO" sz="1400" b="1" dirty="0" smtClean="0"/>
              <a:t>må</a:t>
            </a:r>
            <a:r>
              <a:rPr lang="nb-NO" sz="1400" dirty="0" smtClean="0"/>
              <a:t> ha kompetanse til</a:t>
            </a:r>
            <a:r>
              <a:rPr lang="nb-NO" sz="1400" baseline="0" dirty="0" smtClean="0"/>
              <a:t> å behandle smerte på mistanke!</a:t>
            </a:r>
            <a:endParaRPr lang="nb-NO" sz="1400" dirty="0" smtClean="0"/>
          </a:p>
          <a:p>
            <a:r>
              <a:rPr lang="nb-NO" sz="1400" baseline="0" dirty="0" smtClean="0"/>
              <a:t>Smerter kan gi ulike symptomer og det er viktig å dokumentere observasjoner som for eksempel adferds endringer.</a:t>
            </a:r>
          </a:p>
          <a:p>
            <a:r>
              <a:rPr lang="nb-NO" sz="1400" baseline="0" dirty="0" smtClean="0"/>
              <a:t>I tillegg gir smerter ofte mange følgetilstander som kvalme, angst, depresjon, søvnproblemer, dårlig matlyst og </a:t>
            </a:r>
            <a:r>
              <a:rPr lang="nb-NO" sz="1400" baseline="0" dirty="0" err="1" smtClean="0"/>
              <a:t>tungpustethet</a:t>
            </a:r>
            <a:r>
              <a:rPr lang="nb-NO" sz="1400" baseline="0" dirty="0" smtClean="0"/>
              <a:t>.</a:t>
            </a:r>
          </a:p>
          <a:p>
            <a:r>
              <a:rPr lang="nb-NO" sz="1400" baseline="0" dirty="0" smtClean="0"/>
              <a:t>Pasienten er avhengig av vår evne til å kartlegge og observere, og ikke minst dokumentere og rapportere, for å kunne oppnå god symptomlindring</a:t>
            </a:r>
            <a:endParaRPr lang="nb-NO" sz="1400" dirty="0" smtClean="0"/>
          </a:p>
          <a:p>
            <a:endParaRPr lang="nb-NO" sz="1400" dirty="0"/>
          </a:p>
        </p:txBody>
      </p:sp>
      <p:sp>
        <p:nvSpPr>
          <p:cNvPr id="4" name="Plassholder for lysbildenummer 3"/>
          <p:cNvSpPr>
            <a:spLocks noGrp="1"/>
          </p:cNvSpPr>
          <p:nvPr>
            <p:ph type="sldNum" sz="quarter" idx="10"/>
          </p:nvPr>
        </p:nvSpPr>
        <p:spPr/>
        <p:txBody>
          <a:bodyPr/>
          <a:lstStyle/>
          <a:p>
            <a:fld id="{6652DB7C-4B8E-46DF-A618-A5E30AAFF4C8}" type="slidenum">
              <a:rPr lang="nb-NO" smtClean="0"/>
              <a:pPr/>
              <a:t>2</a:t>
            </a:fld>
            <a:endParaRPr lang="nb-NO"/>
          </a:p>
        </p:txBody>
      </p:sp>
    </p:spTree>
    <p:extLst>
      <p:ext uri="{BB962C8B-B14F-4D97-AF65-F5344CB8AC3E}">
        <p14:creationId xmlns:p14="http://schemas.microsoft.com/office/powerpoint/2010/main" val="11521486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6652DB7C-4B8E-46DF-A618-A5E30AAFF4C8}" type="slidenum">
              <a:rPr lang="nb-NO" smtClean="0"/>
              <a:pPr/>
              <a:t>20</a:t>
            </a:fld>
            <a:endParaRPr lang="nb-NO"/>
          </a:p>
        </p:txBody>
      </p:sp>
    </p:spTree>
    <p:extLst>
      <p:ext uri="{BB962C8B-B14F-4D97-AF65-F5344CB8AC3E}">
        <p14:creationId xmlns:p14="http://schemas.microsoft.com/office/powerpoint/2010/main" val="2199414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sz="1400" dirty="0" smtClean="0"/>
              <a:t>Smerte er det pasienten sier det er, og eksisterer når pasienten sier at den eksisterer. Det handler om personens opplevelse. Helsepersonell kan ikke si at pasienten ikke har smerter, når vedkommende selv sier det er vondt. Det er pasientens eget utsagn som er viktig. Smerte er det symptomet</a:t>
            </a:r>
            <a:r>
              <a:rPr lang="nb-NO" sz="1400" baseline="0" dirty="0" smtClean="0"/>
              <a:t> pasient og pårørende frykter mest.. Ikke alle med alvorlig sykdom har smerter, men for </a:t>
            </a:r>
            <a:r>
              <a:rPr lang="nb-NO" sz="1400" baseline="0" dirty="0" err="1" smtClean="0"/>
              <a:t>ca</a:t>
            </a:r>
            <a:r>
              <a:rPr lang="nb-NO" sz="1400" baseline="0" dirty="0" smtClean="0"/>
              <a:t> 70% av pasienter med fremskreden kreft, er smerte et problem.</a:t>
            </a:r>
            <a:endParaRPr lang="nb-NO" sz="1400" dirty="0" smtClean="0"/>
          </a:p>
          <a:p>
            <a:endParaRPr lang="nb-NO" sz="1400" dirty="0" smtClean="0"/>
          </a:p>
          <a:p>
            <a:endParaRPr lang="nb-NO" sz="1400" u="none" dirty="0" smtClean="0">
              <a:solidFill>
                <a:prstClr val="black"/>
              </a:solidFill>
              <a:latin typeface="Cambria" panose="02040503050406030204" pitchFamily="18" charset="0"/>
            </a:endParaRPr>
          </a:p>
          <a:p>
            <a:endParaRPr lang="nb-NO" sz="1400" u="none" dirty="0" smtClean="0">
              <a:solidFill>
                <a:prstClr val="black"/>
              </a:solidFill>
              <a:latin typeface="Cambria" panose="02040503050406030204" pitchFamily="18" charset="0"/>
            </a:endParaRPr>
          </a:p>
          <a:p>
            <a:pPr>
              <a:buFont typeface="Wingdings" panose="05000000000000000000" pitchFamily="2" charset="2"/>
              <a:buNone/>
            </a:pPr>
            <a:endParaRPr lang="nb-NO" sz="1400" dirty="0" smtClean="0"/>
          </a:p>
        </p:txBody>
      </p:sp>
      <p:sp>
        <p:nvSpPr>
          <p:cNvPr id="4" name="Plassholder for lysbildenummer 3"/>
          <p:cNvSpPr>
            <a:spLocks noGrp="1"/>
          </p:cNvSpPr>
          <p:nvPr>
            <p:ph type="sldNum" sz="quarter" idx="10"/>
          </p:nvPr>
        </p:nvSpPr>
        <p:spPr/>
        <p:txBody>
          <a:bodyPr/>
          <a:lstStyle/>
          <a:p>
            <a:fld id="{3BF1C62A-8B7A-43A1-A23D-E2BC82F3B45D}" type="slidenum">
              <a:rPr lang="nb-NO" smtClean="0"/>
              <a:t>3</a:t>
            </a:fld>
            <a:endParaRPr lang="nb-NO"/>
          </a:p>
        </p:txBody>
      </p:sp>
    </p:spTree>
    <p:extLst>
      <p:ext uri="{BB962C8B-B14F-4D97-AF65-F5344CB8AC3E}">
        <p14:creationId xmlns:p14="http://schemas.microsoft.com/office/powerpoint/2010/main" val="3951110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400" dirty="0" smtClean="0"/>
              <a:t>Det finnes ulike verktøy for å kartlegge smerte.</a:t>
            </a:r>
            <a:r>
              <a:rPr lang="nb-NO" sz="1400" baseline="0" dirty="0" smtClean="0"/>
              <a:t> </a:t>
            </a:r>
          </a:p>
          <a:p>
            <a:r>
              <a:rPr lang="nb-NO" sz="1400" dirty="0" smtClean="0">
                <a:solidFill>
                  <a:srgbClr val="000000"/>
                </a:solidFill>
                <a:latin typeface="Arial" panose="020B0604020202020204"/>
                <a:cs typeface="Times New Roman" panose="02020603050405020304" pitchFamily="18" charset="0"/>
              </a:rPr>
              <a:t>NRS og VAS skalaer brukes til å angi nivået av ulike typer plager og anvendes ofte.</a:t>
            </a:r>
          </a:p>
          <a:p>
            <a:r>
              <a:rPr lang="nb-NO" sz="1400" dirty="0" smtClean="0">
                <a:solidFill>
                  <a:srgbClr val="000000"/>
                </a:solidFill>
                <a:latin typeface="Arial" panose="020B0604020202020204"/>
                <a:cs typeface="Times New Roman" panose="02020603050405020304" pitchFamily="18" charset="0"/>
              </a:rPr>
              <a:t>NRS er en skala gradert med tall fra 0 -10, der 0 kan angi «ingen smerter» og 10 «verst tenkelige smerter».</a:t>
            </a:r>
          </a:p>
          <a:p>
            <a:r>
              <a:rPr lang="nb-NO" sz="1400" dirty="0" smtClean="0"/>
              <a:t>En VAS skala er et smertevurderingsverktøy som baserer seg på selvrapportering ved hjelp av en</a:t>
            </a:r>
            <a:r>
              <a:rPr lang="nb-NO" sz="1400" baseline="0" dirty="0" smtClean="0"/>
              <a:t> ugradert angivelse fra 0-100 mm med økende bredde for økende smerte.</a:t>
            </a:r>
          </a:p>
          <a:p>
            <a:endParaRPr lang="nb-NO" sz="1400" baseline="0" dirty="0" smtClean="0"/>
          </a:p>
          <a:p>
            <a:endParaRPr lang="nb-NO" sz="1400" b="0" i="0" kern="1200" dirty="0" smtClean="0">
              <a:solidFill>
                <a:schemeClr val="tx1"/>
              </a:solidFill>
              <a:effectLst/>
              <a:latin typeface="+mn-lt"/>
              <a:ea typeface="+mn-ea"/>
              <a:cs typeface="+mn-cs"/>
            </a:endParaRPr>
          </a:p>
          <a:p>
            <a:r>
              <a:rPr lang="nb-NO" sz="1400" b="1" i="0" kern="1200" dirty="0" smtClean="0">
                <a:solidFill>
                  <a:schemeClr val="tx1"/>
                </a:solidFill>
                <a:effectLst/>
                <a:latin typeface="+mn-lt"/>
                <a:ea typeface="+mn-ea"/>
                <a:cs typeface="+mn-cs"/>
              </a:rPr>
              <a:t>Tidsskriftet</a:t>
            </a:r>
            <a:r>
              <a:rPr lang="nb-NO" sz="1400" b="0" i="0" kern="1200" dirty="0" smtClean="0">
                <a:solidFill>
                  <a:schemeClr val="tx1"/>
                </a:solidFill>
                <a:effectLst/>
                <a:latin typeface="+mn-lt"/>
                <a:ea typeface="+mn-ea"/>
                <a:cs typeface="+mn-cs"/>
              </a:rPr>
              <a:t> (1). Jan </a:t>
            </a:r>
            <a:r>
              <a:rPr lang="nb-NO" sz="1400" b="0" i="0" kern="1200" dirty="0" err="1" smtClean="0">
                <a:solidFill>
                  <a:schemeClr val="tx1"/>
                </a:solidFill>
                <a:effectLst/>
                <a:latin typeface="+mn-lt"/>
                <a:ea typeface="+mn-ea"/>
                <a:cs typeface="+mn-cs"/>
              </a:rPr>
              <a:t>Kolflaath</a:t>
            </a:r>
            <a:r>
              <a:rPr lang="nb-NO" sz="1400" b="0" i="0" kern="1200" dirty="0" smtClean="0">
                <a:solidFill>
                  <a:schemeClr val="tx1"/>
                </a:solidFill>
                <a:effectLst/>
                <a:latin typeface="+mn-lt"/>
                <a:ea typeface="+mn-ea"/>
                <a:cs typeface="+mn-cs"/>
              </a:rPr>
              <a:t> presiserer temaet i nr. 10/2014 (2): </a:t>
            </a:r>
            <a:r>
              <a:rPr lang="nb-NO" sz="1400" b="1" i="0" kern="1200" dirty="0" smtClean="0">
                <a:solidFill>
                  <a:schemeClr val="tx1"/>
                </a:solidFill>
                <a:effectLst/>
                <a:latin typeface="+mn-lt"/>
                <a:ea typeface="+mn-ea"/>
                <a:cs typeface="+mn-cs"/>
              </a:rPr>
              <a:t>VAS</a:t>
            </a:r>
            <a:r>
              <a:rPr lang="nb-NO" sz="1400" b="0" i="0" kern="1200" dirty="0" smtClean="0">
                <a:solidFill>
                  <a:schemeClr val="tx1"/>
                </a:solidFill>
                <a:effectLst/>
                <a:latin typeface="+mn-lt"/>
                <a:ea typeface="+mn-ea"/>
                <a:cs typeface="+mn-cs"/>
              </a:rPr>
              <a:t> er en ugradert angivelse (0-100 mm) på en linjal med økende bredde for økende smerte, mens </a:t>
            </a:r>
            <a:r>
              <a:rPr lang="nb-NO" sz="1400" b="1" i="0" kern="1200" dirty="0" smtClean="0">
                <a:solidFill>
                  <a:schemeClr val="tx1"/>
                </a:solidFill>
                <a:effectLst/>
                <a:latin typeface="+mn-lt"/>
                <a:ea typeface="+mn-ea"/>
                <a:cs typeface="+mn-cs"/>
              </a:rPr>
              <a:t>NRS</a:t>
            </a:r>
            <a:r>
              <a:rPr lang="nb-NO" sz="1400" b="0" i="0" kern="1200" dirty="0" smtClean="0">
                <a:solidFill>
                  <a:schemeClr val="tx1"/>
                </a:solidFill>
                <a:effectLst/>
                <a:latin typeface="+mn-lt"/>
                <a:ea typeface="+mn-ea"/>
                <a:cs typeface="+mn-cs"/>
              </a:rPr>
              <a:t> (= </a:t>
            </a:r>
            <a:r>
              <a:rPr lang="nb-NO" sz="1400" b="0" i="0" kern="1200" dirty="0" err="1" smtClean="0">
                <a:solidFill>
                  <a:schemeClr val="tx1"/>
                </a:solidFill>
                <a:effectLst/>
                <a:latin typeface="+mn-lt"/>
                <a:ea typeface="+mn-ea"/>
                <a:cs typeface="+mn-cs"/>
              </a:rPr>
              <a:t>numeric</a:t>
            </a:r>
            <a:r>
              <a:rPr lang="nb-NO" sz="1400" b="0" i="0" kern="1200" dirty="0" smtClean="0">
                <a:solidFill>
                  <a:schemeClr val="tx1"/>
                </a:solidFill>
                <a:effectLst/>
                <a:latin typeface="+mn-lt"/>
                <a:ea typeface="+mn-ea"/>
                <a:cs typeface="+mn-cs"/>
              </a:rPr>
              <a:t> </a:t>
            </a:r>
            <a:r>
              <a:rPr lang="nb-NO" sz="1400" b="0" i="0" kern="1200" dirty="0" err="1" smtClean="0">
                <a:solidFill>
                  <a:schemeClr val="tx1"/>
                </a:solidFill>
                <a:effectLst/>
                <a:latin typeface="+mn-lt"/>
                <a:ea typeface="+mn-ea"/>
                <a:cs typeface="+mn-cs"/>
              </a:rPr>
              <a:t>rating</a:t>
            </a:r>
            <a:r>
              <a:rPr lang="nb-NO" sz="1400" b="0" i="0" kern="1200" dirty="0" smtClean="0">
                <a:solidFill>
                  <a:schemeClr val="tx1"/>
                </a:solidFill>
                <a:effectLst/>
                <a:latin typeface="+mn-lt"/>
                <a:ea typeface="+mn-ea"/>
                <a:cs typeface="+mn-cs"/>
              </a:rPr>
              <a:t> </a:t>
            </a:r>
            <a:r>
              <a:rPr lang="nb-NO" sz="1400" b="0" i="0" kern="1200" dirty="0" err="1" smtClean="0">
                <a:solidFill>
                  <a:schemeClr val="tx1"/>
                </a:solidFill>
                <a:effectLst/>
                <a:latin typeface="+mn-lt"/>
                <a:ea typeface="+mn-ea"/>
                <a:cs typeface="+mn-cs"/>
              </a:rPr>
              <a:t>scale</a:t>
            </a:r>
            <a:r>
              <a:rPr lang="nb-NO" sz="1400" b="0" i="0" kern="1200" dirty="0" smtClean="0">
                <a:solidFill>
                  <a:schemeClr val="tx1"/>
                </a:solidFill>
                <a:effectLst/>
                <a:latin typeface="+mn-lt"/>
                <a:ea typeface="+mn-ea"/>
                <a:cs typeface="+mn-cs"/>
              </a:rPr>
              <a:t>) er gradert ved bruk av tall fra 1-10 langs en strek/linjal. </a:t>
            </a:r>
            <a:r>
              <a:rPr lang="nb-NO" sz="1400" b="1" i="0" kern="1200" dirty="0" smtClean="0">
                <a:solidFill>
                  <a:schemeClr val="tx1"/>
                </a:solidFill>
                <a:effectLst/>
                <a:latin typeface="+mn-lt"/>
                <a:ea typeface="+mn-ea"/>
                <a:cs typeface="+mn-cs"/>
              </a:rPr>
              <a:t>VAS</a:t>
            </a:r>
            <a:r>
              <a:rPr lang="nb-NO" sz="1400" b="0" i="0" kern="1200" dirty="0" smtClean="0">
                <a:solidFill>
                  <a:schemeClr val="tx1"/>
                </a:solidFill>
                <a:effectLst/>
                <a:latin typeface="+mn-lt"/>
                <a:ea typeface="+mn-ea"/>
                <a:cs typeface="+mn-cs"/>
              </a:rPr>
              <a:t> har større statistisk styrke (2).12. </a:t>
            </a:r>
            <a:r>
              <a:rPr lang="nb-NO" sz="1400" b="0" i="0" kern="1200" dirty="0" err="1" smtClean="0">
                <a:solidFill>
                  <a:schemeClr val="tx1"/>
                </a:solidFill>
                <a:effectLst/>
                <a:latin typeface="+mn-lt"/>
                <a:ea typeface="+mn-ea"/>
                <a:cs typeface="+mn-cs"/>
              </a:rPr>
              <a:t>mar</a:t>
            </a:r>
            <a:r>
              <a:rPr lang="nb-NO" sz="1400" b="0" i="0" kern="1200" dirty="0" smtClean="0">
                <a:solidFill>
                  <a:schemeClr val="tx1"/>
                </a:solidFill>
                <a:effectLst/>
                <a:latin typeface="+mn-lt"/>
                <a:ea typeface="+mn-ea"/>
                <a:cs typeface="+mn-cs"/>
              </a:rPr>
              <a:t>. 2015</a:t>
            </a:r>
            <a:r>
              <a:rPr lang="nb-NO" sz="1400" baseline="0" dirty="0" smtClean="0"/>
              <a:t>.</a:t>
            </a:r>
            <a:endParaRPr lang="nb-NO" sz="1400" dirty="0" smtClean="0"/>
          </a:p>
        </p:txBody>
      </p:sp>
      <p:sp>
        <p:nvSpPr>
          <p:cNvPr id="4" name="Plassholder for lysbildenummer 3"/>
          <p:cNvSpPr>
            <a:spLocks noGrp="1"/>
          </p:cNvSpPr>
          <p:nvPr>
            <p:ph type="sldNum" sz="quarter" idx="10"/>
          </p:nvPr>
        </p:nvSpPr>
        <p:spPr/>
        <p:txBody>
          <a:bodyPr/>
          <a:lstStyle/>
          <a:p>
            <a:fld id="{3BF1C62A-8B7A-43A1-A23D-E2BC82F3B45D}" type="slidenum">
              <a:rPr lang="nb-NO" smtClean="0"/>
              <a:t>4</a:t>
            </a:fld>
            <a:endParaRPr lang="nb-NO"/>
          </a:p>
        </p:txBody>
      </p:sp>
    </p:spTree>
    <p:extLst>
      <p:ext uri="{BB962C8B-B14F-4D97-AF65-F5344CB8AC3E}">
        <p14:creationId xmlns:p14="http://schemas.microsoft.com/office/powerpoint/2010/main" val="3449999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3BF1C62A-8B7A-43A1-A23D-E2BC82F3B45D}" type="slidenum">
              <a:rPr lang="nb-NO" smtClean="0"/>
              <a:t>5</a:t>
            </a:fld>
            <a:endParaRPr lang="nb-NO"/>
          </a:p>
        </p:txBody>
      </p:sp>
    </p:spTree>
    <p:extLst>
      <p:ext uri="{BB962C8B-B14F-4D97-AF65-F5344CB8AC3E}">
        <p14:creationId xmlns:p14="http://schemas.microsoft.com/office/powerpoint/2010/main" val="2422702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400" dirty="0" smtClean="0"/>
              <a:t>Når det gjelder kreftpasientene</a:t>
            </a:r>
            <a:r>
              <a:rPr lang="nb-NO" sz="1400" baseline="0" dirty="0" smtClean="0"/>
              <a:t> vet vi at </a:t>
            </a:r>
            <a:r>
              <a:rPr lang="nb-NO" sz="1400" dirty="0" smtClean="0"/>
              <a:t>systematisk</a:t>
            </a:r>
            <a:r>
              <a:rPr lang="nb-NO" sz="1400" baseline="0" dirty="0" smtClean="0"/>
              <a:t> symptomkartlegging fører til bedre symptombehandling ved at det blir mindre symptombyrde og stress. Funksjonsnivået opprettholdes eller bedres og pasientens livskvalitet blir bedre. </a:t>
            </a:r>
          </a:p>
          <a:p>
            <a:r>
              <a:rPr lang="nb-NO" sz="1400" baseline="0" dirty="0" smtClean="0"/>
              <a:t>Bedre kommunikasjon mellom pasient og helsepersonell fører til økt tilfredshet hos pasient og pårørende</a:t>
            </a:r>
          </a:p>
          <a:p>
            <a:r>
              <a:rPr lang="nb-NO" sz="1400" baseline="0" dirty="0" smtClean="0"/>
              <a:t>Det blir færre Ø-hjelp besøk og innleggelser</a:t>
            </a:r>
          </a:p>
          <a:p>
            <a:r>
              <a:rPr lang="nb-NO" sz="1400" baseline="0" dirty="0" smtClean="0"/>
              <a:t>Høyere etterlevelse i behandlingsforløpet fører til at pasienten tåler kreftbehandlingen bedre og kan derfor få lengre behandling som igjen fører til lengre overlevelse.</a:t>
            </a:r>
            <a:endParaRPr lang="nb-NO" sz="1400" dirty="0"/>
          </a:p>
        </p:txBody>
      </p:sp>
      <p:sp>
        <p:nvSpPr>
          <p:cNvPr id="4" name="Plassholder for lysbildenummer 3"/>
          <p:cNvSpPr>
            <a:spLocks noGrp="1"/>
          </p:cNvSpPr>
          <p:nvPr>
            <p:ph type="sldNum" sz="quarter" idx="10"/>
          </p:nvPr>
        </p:nvSpPr>
        <p:spPr/>
        <p:txBody>
          <a:bodyPr/>
          <a:lstStyle/>
          <a:p>
            <a:fld id="{6652DB7C-4B8E-46DF-A618-A5E30AAFF4C8}" type="slidenum">
              <a:rPr lang="nb-NO" smtClean="0"/>
              <a:pPr/>
              <a:t>6</a:t>
            </a:fld>
            <a:endParaRPr lang="nb-NO"/>
          </a:p>
        </p:txBody>
      </p:sp>
    </p:spTree>
    <p:extLst>
      <p:ext uri="{BB962C8B-B14F-4D97-AF65-F5344CB8AC3E}">
        <p14:creationId xmlns:p14="http://schemas.microsoft.com/office/powerpoint/2010/main" val="3083580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400" dirty="0" smtClean="0"/>
              <a:t>ESAS er det mest brukte kartleggingsverktøyet innen palliativ behandling i Norge</a:t>
            </a:r>
            <a:r>
              <a:rPr lang="nb-NO" sz="1400" baseline="0" dirty="0" smtClean="0"/>
              <a:t> og et skjema de fleste kjenner til. </a:t>
            </a:r>
          </a:p>
          <a:p>
            <a:r>
              <a:rPr lang="nb-NO" sz="1400" dirty="0" smtClean="0"/>
              <a:t>Nå</a:t>
            </a:r>
            <a:r>
              <a:rPr lang="nb-NO" sz="1400" baseline="0" dirty="0" smtClean="0"/>
              <a:t> </a:t>
            </a:r>
            <a:r>
              <a:rPr lang="nb-NO" sz="1400" dirty="0" smtClean="0"/>
              <a:t>skal vi</a:t>
            </a:r>
            <a:r>
              <a:rPr lang="nb-NO" sz="1400" baseline="0" dirty="0" smtClean="0"/>
              <a:t> se litt nærmere på hvordan det brukes og hvordan svarene tolkes. </a:t>
            </a:r>
            <a:r>
              <a:rPr lang="nb-NO" sz="1400" b="1" dirty="0" smtClean="0"/>
              <a:t>ESAS-r er diagnoseuavhengig</a:t>
            </a:r>
            <a:r>
              <a:rPr lang="nb-NO" sz="1400" b="1" baseline="0" dirty="0" smtClean="0"/>
              <a:t> og </a:t>
            </a:r>
            <a:r>
              <a:rPr lang="nb-NO" sz="1400" b="1" dirty="0" smtClean="0"/>
              <a:t>aktuell for alle med alvorlig sykdom</a:t>
            </a:r>
          </a:p>
          <a:p>
            <a:r>
              <a:rPr lang="nb-NO" sz="1400" b="1" dirty="0" smtClean="0"/>
              <a:t>   Det</a:t>
            </a:r>
            <a:r>
              <a:rPr lang="nb-NO" sz="1400" b="1" baseline="0" dirty="0" smtClean="0"/>
              <a:t> tar mindre enn to minutter</a:t>
            </a:r>
            <a:r>
              <a:rPr lang="nb-NO" sz="1400" b="1" dirty="0" smtClean="0"/>
              <a:t> å fylle ut (&lt;2 min)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400" baseline="0" dirty="0" smtClean="0"/>
          </a:p>
          <a:p>
            <a:endParaRPr lang="nb-NO" sz="1400" dirty="0" smtClean="0"/>
          </a:p>
          <a:p>
            <a:r>
              <a:rPr lang="nb-NO" sz="1400" dirty="0" smtClean="0"/>
              <a:t>ESAS revideres hvert 3.år, sist revidert høsten -21 (4.revisjon)</a:t>
            </a:r>
          </a:p>
          <a:p>
            <a:r>
              <a:rPr lang="nb-NO" sz="1400" dirty="0" smtClean="0"/>
              <a:t>Godkjent  4.januar 2022</a:t>
            </a:r>
            <a:endParaRPr lang="nb-NO" sz="1400" dirty="0"/>
          </a:p>
        </p:txBody>
      </p:sp>
      <p:sp>
        <p:nvSpPr>
          <p:cNvPr id="4" name="Plassholder for lysbildenummer 3"/>
          <p:cNvSpPr>
            <a:spLocks noGrp="1"/>
          </p:cNvSpPr>
          <p:nvPr>
            <p:ph type="sldNum" sz="quarter" idx="10"/>
          </p:nvPr>
        </p:nvSpPr>
        <p:spPr/>
        <p:txBody>
          <a:bodyPr/>
          <a:lstStyle/>
          <a:p>
            <a:fld id="{6652DB7C-4B8E-46DF-A618-A5E30AAFF4C8}" type="slidenum">
              <a:rPr lang="nb-NO" smtClean="0"/>
              <a:pPr/>
              <a:t>7</a:t>
            </a:fld>
            <a:endParaRPr lang="nb-NO"/>
          </a:p>
        </p:txBody>
      </p:sp>
    </p:spTree>
    <p:extLst>
      <p:ext uri="{BB962C8B-B14F-4D97-AF65-F5344CB8AC3E}">
        <p14:creationId xmlns:p14="http://schemas.microsoft.com/office/powerpoint/2010/main" val="3482766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b-NO" b="0" dirty="0" smtClean="0"/>
          </a:p>
          <a:p>
            <a:r>
              <a:rPr lang="nb-NO" sz="1400" dirty="0" smtClean="0"/>
              <a:t>Fordi symptomer er subjektive, er det pasienten selv som er den viktigste informanten</a:t>
            </a:r>
            <a:r>
              <a:rPr lang="nb-NO" sz="1400" baseline="0" dirty="0" smtClean="0"/>
              <a:t> til å vurdere sine egne plager. Derfor gjelder det å få frem pasientens egen opplevelse av situasjonen.</a:t>
            </a:r>
          </a:p>
          <a:p>
            <a:r>
              <a:rPr lang="nb-NO" sz="1400" baseline="0" dirty="0" smtClean="0"/>
              <a:t>Hvordan har pasienten det egentlig? Hjelper det vi gjør?...</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4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nb-NO" b="0" dirty="0" smtClean="0"/>
          </a:p>
          <a:p>
            <a:endParaRPr lang="nb-NO" dirty="0"/>
          </a:p>
        </p:txBody>
      </p:sp>
      <p:sp>
        <p:nvSpPr>
          <p:cNvPr id="4" name="Plassholder for lysbildenummer 3"/>
          <p:cNvSpPr>
            <a:spLocks noGrp="1"/>
          </p:cNvSpPr>
          <p:nvPr>
            <p:ph type="sldNum" sz="quarter" idx="10"/>
          </p:nvPr>
        </p:nvSpPr>
        <p:spPr/>
        <p:txBody>
          <a:bodyPr/>
          <a:lstStyle/>
          <a:p>
            <a:fld id="{6652DB7C-4B8E-46DF-A618-A5E30AAFF4C8}" type="slidenum">
              <a:rPr lang="nb-NO" smtClean="0"/>
              <a:pPr/>
              <a:t>8</a:t>
            </a:fld>
            <a:endParaRPr lang="nb-NO"/>
          </a:p>
        </p:txBody>
      </p:sp>
    </p:spTree>
    <p:extLst>
      <p:ext uri="{BB962C8B-B14F-4D97-AF65-F5344CB8AC3E}">
        <p14:creationId xmlns:p14="http://schemas.microsoft.com/office/powerpoint/2010/main" val="25731067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400" b="0" i="0" kern="1200" dirty="0" smtClean="0">
                <a:solidFill>
                  <a:schemeClr val="tx1"/>
                </a:solidFill>
                <a:effectLst/>
                <a:latin typeface="+mn-lt"/>
                <a:ea typeface="+mn-ea"/>
                <a:cs typeface="+mn-cs"/>
              </a:rPr>
              <a:t>ESAS, er et selvrapporteringsskjema for noen av de vanligste symptomene palliative pasienter kan oppleve. Skjemaet</a:t>
            </a:r>
            <a:r>
              <a:rPr lang="nb-NO" sz="1400" b="0" i="0" kern="1200" baseline="0" dirty="0" smtClean="0">
                <a:solidFill>
                  <a:schemeClr val="tx1"/>
                </a:solidFill>
                <a:effectLst/>
                <a:latin typeface="+mn-lt"/>
                <a:ea typeface="+mn-ea"/>
                <a:cs typeface="+mn-cs"/>
              </a:rPr>
              <a:t> </a:t>
            </a:r>
            <a:r>
              <a:rPr lang="nb-NO" sz="1400" b="0" i="0" kern="1200" dirty="0" smtClean="0">
                <a:solidFill>
                  <a:schemeClr val="tx1"/>
                </a:solidFill>
                <a:effectLst/>
                <a:latin typeface="+mn-lt"/>
                <a:ea typeface="+mn-ea"/>
                <a:cs typeface="+mn-cs"/>
              </a:rPr>
              <a:t>er utviklet for bruk hos pasienter med kreft i palliativ fase, men det egner seg også for bruk hos pasienter med alvorlig eller livstruende sykdom uavhengig av diagnose.</a:t>
            </a:r>
          </a:p>
          <a:p>
            <a:endParaRPr lang="nb-NO" sz="1400" dirty="0" smtClean="0"/>
          </a:p>
          <a:p>
            <a:endParaRPr lang="nb-NO" sz="1400" dirty="0" smtClean="0"/>
          </a:p>
          <a:p>
            <a:endParaRPr lang="nb-NO" dirty="0"/>
          </a:p>
        </p:txBody>
      </p:sp>
      <p:sp>
        <p:nvSpPr>
          <p:cNvPr id="4" name="Plassholder for lysbildenummer 3"/>
          <p:cNvSpPr>
            <a:spLocks noGrp="1"/>
          </p:cNvSpPr>
          <p:nvPr>
            <p:ph type="sldNum" sz="quarter" idx="10"/>
          </p:nvPr>
        </p:nvSpPr>
        <p:spPr/>
        <p:txBody>
          <a:bodyPr/>
          <a:lstStyle/>
          <a:p>
            <a:fld id="{6652DB7C-4B8E-46DF-A618-A5E30AAFF4C8}" type="slidenum">
              <a:rPr lang="nb-NO" smtClean="0"/>
              <a:pPr/>
              <a:t>9</a:t>
            </a:fld>
            <a:endParaRPr lang="nb-NO"/>
          </a:p>
        </p:txBody>
      </p:sp>
    </p:spTree>
    <p:extLst>
      <p:ext uri="{BB962C8B-B14F-4D97-AF65-F5344CB8AC3E}">
        <p14:creationId xmlns:p14="http://schemas.microsoft.com/office/powerpoint/2010/main" val="1584511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143000" y="1122363"/>
            <a:ext cx="6858000" cy="2387600"/>
          </a:xfrm>
        </p:spPr>
        <p:txBody>
          <a:bodyPr anchor="b"/>
          <a:lstStyle>
            <a:lvl1pPr algn="ctr">
              <a:defRPr sz="4500"/>
            </a:lvl1pPr>
          </a:lstStyle>
          <a:p>
            <a:r>
              <a:rPr lang="nb-NO" smtClean="0"/>
              <a:t>Klikk for å redigere tittelstil</a:t>
            </a:r>
            <a:endParaRPr lang="nb-NO"/>
          </a:p>
        </p:txBody>
      </p:sp>
      <p:sp>
        <p:nvSpPr>
          <p:cNvPr id="3" name="Undertittel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b-NO" smtClean="0"/>
              <a:t>Klikk for å redigere undertittelstil i malen</a:t>
            </a:r>
            <a:endParaRPr lang="nb-NO"/>
          </a:p>
        </p:txBody>
      </p:sp>
      <p:sp>
        <p:nvSpPr>
          <p:cNvPr id="4" name="Plassholder for dato 3"/>
          <p:cNvSpPr>
            <a:spLocks noGrp="1"/>
          </p:cNvSpPr>
          <p:nvPr>
            <p:ph type="dt" sz="half" idx="10"/>
          </p:nvPr>
        </p:nvSpPr>
        <p:spPr/>
        <p:txBody>
          <a:bodyPr/>
          <a:lstStyle/>
          <a:p>
            <a:fld id="{8A751113-EA83-4236-A73A-4CC2A86570C4}" type="datetime1">
              <a:rPr lang="nb-NO" smtClean="0"/>
              <a:pPr/>
              <a:t>30.05.2022</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E09305BD-5F70-424C-81AC-F5FFE723C7D3}" type="slidenum">
              <a:rPr lang="nb-NO" smtClean="0"/>
              <a:pPr/>
              <a:t>‹#›</a:t>
            </a:fld>
            <a:endParaRPr lang="nb-NO"/>
          </a:p>
        </p:txBody>
      </p:sp>
    </p:spTree>
    <p:extLst>
      <p:ext uri="{BB962C8B-B14F-4D97-AF65-F5344CB8AC3E}">
        <p14:creationId xmlns:p14="http://schemas.microsoft.com/office/powerpoint/2010/main" val="3227230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pPr>
              <a:defRPr/>
            </a:pPr>
            <a:fld id="{D19DC18E-7A8E-49CC-96E7-44A5F6E25AC9}" type="datetime1">
              <a:rPr lang="nb-NO" smtClean="0"/>
              <a:pPr>
                <a:defRPr/>
              </a:pPr>
              <a:t>30.05.2022</a:t>
            </a:fld>
            <a:endParaRPr lang="nb-NO"/>
          </a:p>
        </p:txBody>
      </p:sp>
      <p:sp>
        <p:nvSpPr>
          <p:cNvPr id="5" name="Plassholder for bunntekst 4"/>
          <p:cNvSpPr>
            <a:spLocks noGrp="1"/>
          </p:cNvSpPr>
          <p:nvPr>
            <p:ph type="ftr" sz="quarter" idx="11"/>
          </p:nvPr>
        </p:nvSpPr>
        <p:spPr/>
        <p:txBody>
          <a:bodyPr/>
          <a:lstStyle/>
          <a:p>
            <a:pPr>
              <a:defRPr/>
            </a:pPr>
            <a:endParaRPr lang="nb-NO"/>
          </a:p>
        </p:txBody>
      </p:sp>
      <p:sp>
        <p:nvSpPr>
          <p:cNvPr id="6" name="Plassholder for lysbildenummer 5"/>
          <p:cNvSpPr>
            <a:spLocks noGrp="1"/>
          </p:cNvSpPr>
          <p:nvPr>
            <p:ph type="sldNum" sz="quarter" idx="12"/>
          </p:nvPr>
        </p:nvSpPr>
        <p:spPr/>
        <p:txBody>
          <a:bodyPr/>
          <a:lstStyle/>
          <a:p>
            <a:pPr>
              <a:defRPr/>
            </a:pPr>
            <a:fld id="{6400A061-D62E-48F8-B399-210210C401E6}" type="slidenum">
              <a:rPr lang="nb-NO" smtClean="0"/>
              <a:pPr>
                <a:defRPr/>
              </a:pPr>
              <a:t>‹#›</a:t>
            </a:fld>
            <a:endParaRPr lang="nb-NO"/>
          </a:p>
        </p:txBody>
      </p:sp>
    </p:spTree>
    <p:extLst>
      <p:ext uri="{BB962C8B-B14F-4D97-AF65-F5344CB8AC3E}">
        <p14:creationId xmlns:p14="http://schemas.microsoft.com/office/powerpoint/2010/main" val="1070102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543675" y="365125"/>
            <a:ext cx="1971675" cy="5811838"/>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628650" y="365125"/>
            <a:ext cx="5800725" cy="5811838"/>
          </a:xfrm>
        </p:spPr>
        <p:txBody>
          <a:bodyPr vert="eaVert"/>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pPr>
              <a:defRPr/>
            </a:pPr>
            <a:fld id="{CE0A39F6-A6DF-4FEF-85B3-57E6334C2621}" type="datetime1">
              <a:rPr lang="nb-NO" smtClean="0"/>
              <a:pPr>
                <a:defRPr/>
              </a:pPr>
              <a:t>30.05.2022</a:t>
            </a:fld>
            <a:endParaRPr lang="nb-NO"/>
          </a:p>
        </p:txBody>
      </p:sp>
      <p:sp>
        <p:nvSpPr>
          <p:cNvPr id="5" name="Plassholder for bunntekst 4"/>
          <p:cNvSpPr>
            <a:spLocks noGrp="1"/>
          </p:cNvSpPr>
          <p:nvPr>
            <p:ph type="ftr" sz="quarter" idx="11"/>
          </p:nvPr>
        </p:nvSpPr>
        <p:spPr/>
        <p:txBody>
          <a:bodyPr/>
          <a:lstStyle/>
          <a:p>
            <a:pPr>
              <a:defRPr/>
            </a:pPr>
            <a:endParaRPr lang="nb-NO"/>
          </a:p>
        </p:txBody>
      </p:sp>
      <p:sp>
        <p:nvSpPr>
          <p:cNvPr id="6" name="Plassholder for lysbildenummer 5"/>
          <p:cNvSpPr>
            <a:spLocks noGrp="1"/>
          </p:cNvSpPr>
          <p:nvPr>
            <p:ph type="sldNum" sz="quarter" idx="12"/>
          </p:nvPr>
        </p:nvSpPr>
        <p:spPr/>
        <p:txBody>
          <a:bodyPr/>
          <a:lstStyle/>
          <a:p>
            <a:pPr>
              <a:defRPr/>
            </a:pPr>
            <a:fld id="{1D8E55CA-E820-47EB-A37E-9590C4F9063A}" type="slidenum">
              <a:rPr lang="nb-NO" smtClean="0"/>
              <a:pPr>
                <a:defRPr/>
              </a:pPr>
              <a:t>‹#›</a:t>
            </a:fld>
            <a:endParaRPr lang="nb-NO"/>
          </a:p>
        </p:txBody>
      </p:sp>
    </p:spTree>
    <p:extLst>
      <p:ext uri="{BB962C8B-B14F-4D97-AF65-F5344CB8AC3E}">
        <p14:creationId xmlns:p14="http://schemas.microsoft.com/office/powerpoint/2010/main" val="4114678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B0A37C93-EC45-4669-A5B4-F9E8E04B52A5}" type="datetime1">
              <a:rPr lang="nb-NO" smtClean="0"/>
              <a:pPr/>
              <a:t>30.05.2022</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E09305BD-5F70-424C-81AC-F5FFE723C7D3}" type="slidenum">
              <a:rPr lang="nb-NO" smtClean="0"/>
              <a:pPr/>
              <a:t>‹#›</a:t>
            </a:fld>
            <a:endParaRPr lang="nb-NO"/>
          </a:p>
        </p:txBody>
      </p:sp>
    </p:spTree>
    <p:extLst>
      <p:ext uri="{BB962C8B-B14F-4D97-AF65-F5344CB8AC3E}">
        <p14:creationId xmlns:p14="http://schemas.microsoft.com/office/powerpoint/2010/main" val="4209779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623888" y="1709739"/>
            <a:ext cx="7886700" cy="2852737"/>
          </a:xfrm>
        </p:spPr>
        <p:txBody>
          <a:bodyPr anchor="b"/>
          <a:lstStyle>
            <a:lvl1pPr>
              <a:defRPr sz="4500"/>
            </a:lvl1pPr>
          </a:lstStyle>
          <a:p>
            <a:r>
              <a:rPr lang="nb-NO" smtClean="0"/>
              <a:t>Klikk for å redigere tittelstil</a:t>
            </a:r>
            <a:endParaRPr lang="nb-NO"/>
          </a:p>
        </p:txBody>
      </p:sp>
      <p:sp>
        <p:nvSpPr>
          <p:cNvPr id="3" name="Plassholder for tekst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b-NO" smtClean="0"/>
              <a:t>Rediger tekststiler i malen</a:t>
            </a:r>
          </a:p>
        </p:txBody>
      </p:sp>
      <p:sp>
        <p:nvSpPr>
          <p:cNvPr id="4" name="Plassholder for dato 3"/>
          <p:cNvSpPr>
            <a:spLocks noGrp="1"/>
          </p:cNvSpPr>
          <p:nvPr>
            <p:ph type="dt" sz="half" idx="10"/>
          </p:nvPr>
        </p:nvSpPr>
        <p:spPr/>
        <p:txBody>
          <a:bodyPr/>
          <a:lstStyle/>
          <a:p>
            <a:fld id="{856A69B2-2FE8-453D-AA5E-C97677098F4B}" type="datetime1">
              <a:rPr lang="nb-NO" smtClean="0"/>
              <a:pPr/>
              <a:t>30.05.2022</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E09305BD-5F70-424C-81AC-F5FFE723C7D3}" type="slidenum">
              <a:rPr lang="nb-NO" smtClean="0"/>
              <a:pPr/>
              <a:t>‹#›</a:t>
            </a:fld>
            <a:endParaRPr lang="nb-NO"/>
          </a:p>
        </p:txBody>
      </p:sp>
    </p:spTree>
    <p:extLst>
      <p:ext uri="{BB962C8B-B14F-4D97-AF65-F5344CB8AC3E}">
        <p14:creationId xmlns:p14="http://schemas.microsoft.com/office/powerpoint/2010/main" val="854329079"/>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628650" y="1825625"/>
            <a:ext cx="3886200" cy="4351338"/>
          </a:xfrm>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29150" y="1825625"/>
            <a:ext cx="3886200" cy="4351338"/>
          </a:xfrm>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p:txBody>
          <a:bodyPr/>
          <a:lstStyle/>
          <a:p>
            <a:pPr>
              <a:defRPr/>
            </a:pPr>
            <a:fld id="{2161C00C-FC6A-4A83-A85F-49413368D753}" type="datetime1">
              <a:rPr lang="nb-NO" smtClean="0"/>
              <a:pPr>
                <a:defRPr/>
              </a:pPr>
              <a:t>30.05.2022</a:t>
            </a:fld>
            <a:endParaRPr lang="nb-NO"/>
          </a:p>
        </p:txBody>
      </p:sp>
      <p:sp>
        <p:nvSpPr>
          <p:cNvPr id="6" name="Plassholder for bunntekst 5"/>
          <p:cNvSpPr>
            <a:spLocks noGrp="1"/>
          </p:cNvSpPr>
          <p:nvPr>
            <p:ph type="ftr" sz="quarter" idx="11"/>
          </p:nvPr>
        </p:nvSpPr>
        <p:spPr/>
        <p:txBody>
          <a:bodyPr/>
          <a:lstStyle/>
          <a:p>
            <a:pPr>
              <a:defRPr/>
            </a:pPr>
            <a:endParaRPr lang="nb-NO"/>
          </a:p>
        </p:txBody>
      </p:sp>
      <p:sp>
        <p:nvSpPr>
          <p:cNvPr id="7" name="Plassholder for lysbildenummer 6"/>
          <p:cNvSpPr>
            <a:spLocks noGrp="1"/>
          </p:cNvSpPr>
          <p:nvPr>
            <p:ph type="sldNum" sz="quarter" idx="12"/>
          </p:nvPr>
        </p:nvSpPr>
        <p:spPr/>
        <p:txBody>
          <a:bodyPr/>
          <a:lstStyle/>
          <a:p>
            <a:pPr>
              <a:defRPr/>
            </a:pPr>
            <a:fld id="{9A4C95B4-112B-4244-8593-27014CA3559C}" type="slidenum">
              <a:rPr lang="nb-NO" smtClean="0"/>
              <a:pPr>
                <a:defRPr/>
              </a:pPr>
              <a:t>‹#›</a:t>
            </a:fld>
            <a:endParaRPr lang="nb-NO"/>
          </a:p>
        </p:txBody>
      </p:sp>
    </p:spTree>
    <p:extLst>
      <p:ext uri="{BB962C8B-B14F-4D97-AF65-F5344CB8AC3E}">
        <p14:creationId xmlns:p14="http://schemas.microsoft.com/office/powerpoint/2010/main" val="2812430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629841" y="365126"/>
            <a:ext cx="7886700" cy="1325563"/>
          </a:xfrm>
        </p:spPr>
        <p:txBody>
          <a:bodyPr/>
          <a:lstStyle/>
          <a:p>
            <a:r>
              <a:rPr lang="nb-NO" smtClean="0"/>
              <a:t>Klikk for å redigere tittelstil</a:t>
            </a:r>
            <a:endParaRPr lang="nb-NO"/>
          </a:p>
        </p:txBody>
      </p:sp>
      <p:sp>
        <p:nvSpPr>
          <p:cNvPr id="3" name="Plassholder for tekst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smtClean="0"/>
              <a:t>Rediger tekststiler i malen</a:t>
            </a:r>
          </a:p>
        </p:txBody>
      </p:sp>
      <p:sp>
        <p:nvSpPr>
          <p:cNvPr id="4" name="Plassholder for innhold 3"/>
          <p:cNvSpPr>
            <a:spLocks noGrp="1"/>
          </p:cNvSpPr>
          <p:nvPr>
            <p:ph sz="half" idx="2"/>
          </p:nvPr>
        </p:nvSpPr>
        <p:spPr>
          <a:xfrm>
            <a:off x="629842" y="2505075"/>
            <a:ext cx="3868340" cy="3684588"/>
          </a:xfrm>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smtClean="0"/>
              <a:t>Rediger tekststiler i malen</a:t>
            </a:r>
          </a:p>
        </p:txBody>
      </p:sp>
      <p:sp>
        <p:nvSpPr>
          <p:cNvPr id="6" name="Plassholder for innhold 5"/>
          <p:cNvSpPr>
            <a:spLocks noGrp="1"/>
          </p:cNvSpPr>
          <p:nvPr>
            <p:ph sz="quarter" idx="4"/>
          </p:nvPr>
        </p:nvSpPr>
        <p:spPr>
          <a:xfrm>
            <a:off x="4629150" y="2505075"/>
            <a:ext cx="3887391" cy="3684588"/>
          </a:xfrm>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6"/>
          <p:cNvSpPr>
            <a:spLocks noGrp="1"/>
          </p:cNvSpPr>
          <p:nvPr>
            <p:ph type="dt" sz="half" idx="10"/>
          </p:nvPr>
        </p:nvSpPr>
        <p:spPr/>
        <p:txBody>
          <a:bodyPr/>
          <a:lstStyle/>
          <a:p>
            <a:pPr>
              <a:defRPr/>
            </a:pPr>
            <a:fld id="{E920F756-E517-4EDF-9966-820F9D1DA786}" type="datetime1">
              <a:rPr lang="nb-NO" smtClean="0"/>
              <a:pPr>
                <a:defRPr/>
              </a:pPr>
              <a:t>30.05.2022</a:t>
            </a:fld>
            <a:endParaRPr lang="nb-NO"/>
          </a:p>
        </p:txBody>
      </p:sp>
      <p:sp>
        <p:nvSpPr>
          <p:cNvPr id="8" name="Plassholder for bunntekst 7"/>
          <p:cNvSpPr>
            <a:spLocks noGrp="1"/>
          </p:cNvSpPr>
          <p:nvPr>
            <p:ph type="ftr" sz="quarter" idx="11"/>
          </p:nvPr>
        </p:nvSpPr>
        <p:spPr/>
        <p:txBody>
          <a:bodyPr/>
          <a:lstStyle/>
          <a:p>
            <a:pPr>
              <a:defRPr/>
            </a:pPr>
            <a:endParaRPr lang="nb-NO"/>
          </a:p>
        </p:txBody>
      </p:sp>
      <p:sp>
        <p:nvSpPr>
          <p:cNvPr id="9" name="Plassholder for lysbildenummer 8"/>
          <p:cNvSpPr>
            <a:spLocks noGrp="1"/>
          </p:cNvSpPr>
          <p:nvPr>
            <p:ph type="sldNum" sz="quarter" idx="12"/>
          </p:nvPr>
        </p:nvSpPr>
        <p:spPr/>
        <p:txBody>
          <a:bodyPr/>
          <a:lstStyle/>
          <a:p>
            <a:pPr>
              <a:defRPr/>
            </a:pPr>
            <a:fld id="{884B83DD-9E0C-4019-AF30-F6668CDACC63}" type="slidenum">
              <a:rPr lang="nb-NO" smtClean="0"/>
              <a:pPr>
                <a:defRPr/>
              </a:pPr>
              <a:t>‹#›</a:t>
            </a:fld>
            <a:endParaRPr lang="nb-NO"/>
          </a:p>
        </p:txBody>
      </p:sp>
    </p:spTree>
    <p:extLst>
      <p:ext uri="{BB962C8B-B14F-4D97-AF65-F5344CB8AC3E}">
        <p14:creationId xmlns:p14="http://schemas.microsoft.com/office/powerpoint/2010/main" val="2106989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2"/>
          <p:cNvSpPr>
            <a:spLocks noGrp="1"/>
          </p:cNvSpPr>
          <p:nvPr>
            <p:ph type="dt" sz="half" idx="10"/>
          </p:nvPr>
        </p:nvSpPr>
        <p:spPr/>
        <p:txBody>
          <a:bodyPr/>
          <a:lstStyle/>
          <a:p>
            <a:pPr>
              <a:defRPr/>
            </a:pPr>
            <a:fld id="{BD2AEDB1-1ABA-49E8-963C-82CE4CA94051}" type="datetime1">
              <a:rPr lang="nb-NO" smtClean="0"/>
              <a:pPr>
                <a:defRPr/>
              </a:pPr>
              <a:t>30.05.2022</a:t>
            </a:fld>
            <a:endParaRPr lang="nb-NO"/>
          </a:p>
        </p:txBody>
      </p:sp>
      <p:sp>
        <p:nvSpPr>
          <p:cNvPr id="4" name="Plassholder for bunntekst 3"/>
          <p:cNvSpPr>
            <a:spLocks noGrp="1"/>
          </p:cNvSpPr>
          <p:nvPr>
            <p:ph type="ftr" sz="quarter" idx="11"/>
          </p:nvPr>
        </p:nvSpPr>
        <p:spPr/>
        <p:txBody>
          <a:bodyPr/>
          <a:lstStyle/>
          <a:p>
            <a:pPr>
              <a:defRPr/>
            </a:pPr>
            <a:endParaRPr lang="nb-NO"/>
          </a:p>
        </p:txBody>
      </p:sp>
      <p:sp>
        <p:nvSpPr>
          <p:cNvPr id="5" name="Plassholder for lysbildenummer 4"/>
          <p:cNvSpPr>
            <a:spLocks noGrp="1"/>
          </p:cNvSpPr>
          <p:nvPr>
            <p:ph type="sldNum" sz="quarter" idx="12"/>
          </p:nvPr>
        </p:nvSpPr>
        <p:spPr/>
        <p:txBody>
          <a:bodyPr/>
          <a:lstStyle/>
          <a:p>
            <a:pPr>
              <a:defRPr/>
            </a:pPr>
            <a:fld id="{32D15CE3-FFC9-4F4D-90A5-93027274077C}" type="slidenum">
              <a:rPr lang="nb-NO" smtClean="0"/>
              <a:pPr>
                <a:defRPr/>
              </a:pPr>
              <a:t>‹#›</a:t>
            </a:fld>
            <a:endParaRPr lang="nb-NO"/>
          </a:p>
        </p:txBody>
      </p:sp>
    </p:spTree>
    <p:extLst>
      <p:ext uri="{BB962C8B-B14F-4D97-AF65-F5344CB8AC3E}">
        <p14:creationId xmlns:p14="http://schemas.microsoft.com/office/powerpoint/2010/main" val="623349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pPr>
              <a:defRPr/>
            </a:pPr>
            <a:fld id="{B71E69BE-A3AA-40F2-92FF-9F05F0D305B9}" type="datetime1">
              <a:rPr lang="nb-NO" smtClean="0"/>
              <a:pPr>
                <a:defRPr/>
              </a:pPr>
              <a:t>30.05.2022</a:t>
            </a:fld>
            <a:endParaRPr lang="nb-NO"/>
          </a:p>
        </p:txBody>
      </p:sp>
      <p:sp>
        <p:nvSpPr>
          <p:cNvPr id="3" name="Plassholder for bunntekst 2"/>
          <p:cNvSpPr>
            <a:spLocks noGrp="1"/>
          </p:cNvSpPr>
          <p:nvPr>
            <p:ph type="ftr" sz="quarter" idx="11"/>
          </p:nvPr>
        </p:nvSpPr>
        <p:spPr/>
        <p:txBody>
          <a:bodyPr/>
          <a:lstStyle/>
          <a:p>
            <a:pPr>
              <a:defRPr/>
            </a:pPr>
            <a:endParaRPr lang="nb-NO"/>
          </a:p>
        </p:txBody>
      </p:sp>
      <p:sp>
        <p:nvSpPr>
          <p:cNvPr id="4" name="Plassholder for lysbildenummer 3"/>
          <p:cNvSpPr>
            <a:spLocks noGrp="1"/>
          </p:cNvSpPr>
          <p:nvPr>
            <p:ph type="sldNum" sz="quarter" idx="12"/>
          </p:nvPr>
        </p:nvSpPr>
        <p:spPr/>
        <p:txBody>
          <a:bodyPr/>
          <a:lstStyle/>
          <a:p>
            <a:pPr>
              <a:defRPr/>
            </a:pPr>
            <a:fld id="{821C53E2-218E-444F-95A4-6C9C8A155D64}" type="slidenum">
              <a:rPr lang="nb-NO" smtClean="0"/>
              <a:pPr>
                <a:defRPr/>
              </a:pPr>
              <a:t>‹#›</a:t>
            </a:fld>
            <a:endParaRPr lang="nb-NO"/>
          </a:p>
        </p:txBody>
      </p:sp>
    </p:spTree>
    <p:extLst>
      <p:ext uri="{BB962C8B-B14F-4D97-AF65-F5344CB8AC3E}">
        <p14:creationId xmlns:p14="http://schemas.microsoft.com/office/powerpoint/2010/main" val="3730674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29841" y="457200"/>
            <a:ext cx="2949178" cy="1600200"/>
          </a:xfrm>
        </p:spPr>
        <p:txBody>
          <a:bodyPr anchor="b"/>
          <a:lstStyle>
            <a:lvl1pPr>
              <a:defRPr sz="2400"/>
            </a:lvl1pPr>
          </a:lstStyle>
          <a:p>
            <a:r>
              <a:rPr lang="nb-NO" smtClean="0"/>
              <a:t>Klikk for å redigere tittelstil</a:t>
            </a:r>
            <a:endParaRPr lang="nb-NO"/>
          </a:p>
        </p:txBody>
      </p:sp>
      <p:sp>
        <p:nvSpPr>
          <p:cNvPr id="3" name="Plassholder for innhold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b-NO" smtClean="0"/>
              <a:t>Rediger tekststiler i malen</a:t>
            </a:r>
          </a:p>
        </p:txBody>
      </p:sp>
      <p:sp>
        <p:nvSpPr>
          <p:cNvPr id="5" name="Plassholder for dato 4"/>
          <p:cNvSpPr>
            <a:spLocks noGrp="1"/>
          </p:cNvSpPr>
          <p:nvPr>
            <p:ph type="dt" sz="half" idx="10"/>
          </p:nvPr>
        </p:nvSpPr>
        <p:spPr/>
        <p:txBody>
          <a:bodyPr/>
          <a:lstStyle/>
          <a:p>
            <a:pPr>
              <a:defRPr/>
            </a:pPr>
            <a:fld id="{5F411A8C-0396-496B-BD12-FB4C2F7A3BB4}" type="datetime1">
              <a:rPr lang="nb-NO" smtClean="0"/>
              <a:pPr>
                <a:defRPr/>
              </a:pPr>
              <a:t>30.05.2022</a:t>
            </a:fld>
            <a:endParaRPr lang="nb-NO"/>
          </a:p>
        </p:txBody>
      </p:sp>
      <p:sp>
        <p:nvSpPr>
          <p:cNvPr id="6" name="Plassholder for bunntekst 5"/>
          <p:cNvSpPr>
            <a:spLocks noGrp="1"/>
          </p:cNvSpPr>
          <p:nvPr>
            <p:ph type="ftr" sz="quarter" idx="11"/>
          </p:nvPr>
        </p:nvSpPr>
        <p:spPr/>
        <p:txBody>
          <a:bodyPr/>
          <a:lstStyle/>
          <a:p>
            <a:pPr>
              <a:defRPr/>
            </a:pPr>
            <a:endParaRPr lang="nb-NO"/>
          </a:p>
        </p:txBody>
      </p:sp>
      <p:sp>
        <p:nvSpPr>
          <p:cNvPr id="7" name="Plassholder for lysbildenummer 6"/>
          <p:cNvSpPr>
            <a:spLocks noGrp="1"/>
          </p:cNvSpPr>
          <p:nvPr>
            <p:ph type="sldNum" sz="quarter" idx="12"/>
          </p:nvPr>
        </p:nvSpPr>
        <p:spPr/>
        <p:txBody>
          <a:bodyPr/>
          <a:lstStyle/>
          <a:p>
            <a:pPr>
              <a:defRPr/>
            </a:pPr>
            <a:fld id="{4548E067-0E37-4FF5-B1E5-3C6B294BBCFE}" type="slidenum">
              <a:rPr lang="nb-NO" smtClean="0"/>
              <a:pPr>
                <a:defRPr/>
              </a:pPr>
              <a:t>‹#›</a:t>
            </a:fld>
            <a:endParaRPr lang="nb-NO"/>
          </a:p>
        </p:txBody>
      </p:sp>
    </p:spTree>
    <p:extLst>
      <p:ext uri="{BB962C8B-B14F-4D97-AF65-F5344CB8AC3E}">
        <p14:creationId xmlns:p14="http://schemas.microsoft.com/office/powerpoint/2010/main" val="3814395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29841" y="457200"/>
            <a:ext cx="2949178" cy="1600200"/>
          </a:xfrm>
        </p:spPr>
        <p:txBody>
          <a:bodyPr anchor="b"/>
          <a:lstStyle>
            <a:lvl1pPr>
              <a:defRPr sz="2400"/>
            </a:lvl1pPr>
          </a:lstStyle>
          <a:p>
            <a:r>
              <a:rPr lang="nb-NO" smtClean="0"/>
              <a:t>Klikk for å redigere tittelstil</a:t>
            </a:r>
            <a:endParaRPr lang="nb-NO"/>
          </a:p>
        </p:txBody>
      </p:sp>
      <p:sp>
        <p:nvSpPr>
          <p:cNvPr id="3" name="Plassholder for bilde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b-NO" smtClean="0"/>
              <a:t>Klikk ikonet for å legge til et bilde</a:t>
            </a:r>
            <a:endParaRPr lang="nb-NO"/>
          </a:p>
        </p:txBody>
      </p:sp>
      <p:sp>
        <p:nvSpPr>
          <p:cNvPr id="4" name="Plassholder for tekst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b-NO" smtClean="0"/>
              <a:t>Rediger tekststiler i malen</a:t>
            </a:r>
          </a:p>
        </p:txBody>
      </p:sp>
      <p:sp>
        <p:nvSpPr>
          <p:cNvPr id="5" name="Plassholder for dato 4"/>
          <p:cNvSpPr>
            <a:spLocks noGrp="1"/>
          </p:cNvSpPr>
          <p:nvPr>
            <p:ph type="dt" sz="half" idx="10"/>
          </p:nvPr>
        </p:nvSpPr>
        <p:spPr/>
        <p:txBody>
          <a:bodyPr/>
          <a:lstStyle/>
          <a:p>
            <a:pPr>
              <a:defRPr/>
            </a:pPr>
            <a:fld id="{C757FC7D-EF6F-4308-9302-DE7319B33643}" type="datetime1">
              <a:rPr lang="nb-NO" smtClean="0"/>
              <a:pPr>
                <a:defRPr/>
              </a:pPr>
              <a:t>30.05.2022</a:t>
            </a:fld>
            <a:endParaRPr lang="nb-NO"/>
          </a:p>
        </p:txBody>
      </p:sp>
      <p:sp>
        <p:nvSpPr>
          <p:cNvPr id="6" name="Plassholder for bunntekst 5"/>
          <p:cNvSpPr>
            <a:spLocks noGrp="1"/>
          </p:cNvSpPr>
          <p:nvPr>
            <p:ph type="ftr" sz="quarter" idx="11"/>
          </p:nvPr>
        </p:nvSpPr>
        <p:spPr/>
        <p:txBody>
          <a:bodyPr/>
          <a:lstStyle/>
          <a:p>
            <a:pPr>
              <a:defRPr/>
            </a:pPr>
            <a:endParaRPr lang="nb-NO"/>
          </a:p>
        </p:txBody>
      </p:sp>
      <p:sp>
        <p:nvSpPr>
          <p:cNvPr id="7" name="Plassholder for lysbildenummer 6"/>
          <p:cNvSpPr>
            <a:spLocks noGrp="1"/>
          </p:cNvSpPr>
          <p:nvPr>
            <p:ph type="sldNum" sz="quarter" idx="12"/>
          </p:nvPr>
        </p:nvSpPr>
        <p:spPr/>
        <p:txBody>
          <a:bodyPr/>
          <a:lstStyle/>
          <a:p>
            <a:pPr>
              <a:defRPr/>
            </a:pPr>
            <a:fld id="{ECE114DD-B155-4D32-8C94-656D45E1ABC6}" type="slidenum">
              <a:rPr lang="nb-NO" smtClean="0"/>
              <a:pPr>
                <a:defRPr/>
              </a:pPr>
              <a:t>‹#›</a:t>
            </a:fld>
            <a:endParaRPr lang="nb-NO"/>
          </a:p>
        </p:txBody>
      </p:sp>
    </p:spTree>
    <p:extLst>
      <p:ext uri="{BB962C8B-B14F-4D97-AF65-F5344CB8AC3E}">
        <p14:creationId xmlns:p14="http://schemas.microsoft.com/office/powerpoint/2010/main" val="1654805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b-NO" smtClean="0"/>
              <a:t>Klikk for å redigere tittelstil</a:t>
            </a:r>
            <a:endParaRPr lang="nb-NO"/>
          </a:p>
        </p:txBody>
      </p:sp>
      <p:sp>
        <p:nvSpPr>
          <p:cNvPr id="3" name="Plassholder for tekst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56A69B2-2FE8-453D-AA5E-C97677098F4B}" type="datetime1">
              <a:rPr lang="nb-NO" smtClean="0"/>
              <a:pPr/>
              <a:t>30.05.2022</a:t>
            </a:fld>
            <a:endParaRPr lang="nb-NO"/>
          </a:p>
        </p:txBody>
      </p:sp>
      <p:sp>
        <p:nvSpPr>
          <p:cNvPr id="5" name="Plassholder for bunntekst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09305BD-5F70-424C-81AC-F5FFE723C7D3}" type="slidenum">
              <a:rPr lang="nb-NO" smtClean="0"/>
              <a:pPr/>
              <a:t>‹#›</a:t>
            </a:fld>
            <a:endParaRPr lang="nb-NO"/>
          </a:p>
        </p:txBody>
      </p:sp>
    </p:spTree>
    <p:extLst>
      <p:ext uri="{BB962C8B-B14F-4D97-AF65-F5344CB8AC3E}">
        <p14:creationId xmlns:p14="http://schemas.microsoft.com/office/powerpoint/2010/main" val="3187226113"/>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b-NO"/>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aldring-og-helse-media.s3.amazonaws.com/documents/DOLOPLUS-Norge.pdf"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oslo-universitetssykehus.no/seksjon/kompetansesenter-for-lindrende-behandling-helseregion-sor-ost-kslb/Documents/ESAS%20skjema%20med%20kroppskart%20oppdatert.pdf" TargetMode="External"/><Relationship Id="rId5" Type="http://schemas.openxmlformats.org/officeDocument/2006/relationships/hyperlink" Target="https://unn.no/Documents/Kompetansetjenester,%20-sentre%20og%20fagr%C3%A5d/Regionalt%20kompetansesenter%20for%20lindrende%20behandling/Symtomkartlegging/MOBID%202.pdf" TargetMode="External"/><Relationship Id="rId4" Type="http://schemas.openxmlformats.org/officeDocument/2006/relationships/hyperlink" Target="https://www.legeforeningen.no/contentassets/21ef25cf569d44749573de21a8d6b043/cnpi.pdf"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vimeo.com/238929858"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ctrTitle"/>
          </p:nvPr>
        </p:nvSpPr>
        <p:spPr>
          <a:xfrm>
            <a:off x="179512" y="332656"/>
            <a:ext cx="5400600" cy="1008112"/>
          </a:xfrm>
        </p:spPr>
        <p:txBody>
          <a:bodyPr/>
          <a:lstStyle/>
          <a:p>
            <a:pPr eaLnBrk="1" hangingPunct="1"/>
            <a:r>
              <a:rPr lang="nb-NO" dirty="0" smtClean="0"/>
              <a:t>Symptomkartlegging</a:t>
            </a:r>
          </a:p>
        </p:txBody>
      </p:sp>
      <p:sp>
        <p:nvSpPr>
          <p:cNvPr id="11267" name="Subtitle 2"/>
          <p:cNvSpPr>
            <a:spLocks noGrp="1"/>
          </p:cNvSpPr>
          <p:nvPr>
            <p:ph type="subTitle" idx="1"/>
          </p:nvPr>
        </p:nvSpPr>
        <p:spPr/>
        <p:txBody>
          <a:bodyPr>
            <a:normAutofit/>
          </a:bodyPr>
          <a:lstStyle/>
          <a:p>
            <a:pPr eaLnBrk="1" hangingPunct="1"/>
            <a:endParaRPr lang="nb-NO" dirty="0"/>
          </a:p>
          <a:p>
            <a:pPr eaLnBrk="1" hangingPunct="1"/>
            <a:endParaRPr lang="nb-NO" dirty="0" smtClean="0"/>
          </a:p>
          <a:p>
            <a:pPr eaLnBrk="1" hangingPunct="1"/>
            <a:endParaRPr lang="nb-NO" dirty="0"/>
          </a:p>
        </p:txBody>
      </p:sp>
      <p:pic>
        <p:nvPicPr>
          <p:cNvPr id="2" name="Bilde 1"/>
          <p:cNvPicPr>
            <a:picLocks noChangeAspect="1"/>
          </p:cNvPicPr>
          <p:nvPr/>
        </p:nvPicPr>
        <p:blipFill>
          <a:blip r:embed="rId3"/>
          <a:stretch>
            <a:fillRect/>
          </a:stretch>
        </p:blipFill>
        <p:spPr>
          <a:xfrm rot="5400000">
            <a:off x="1572779" y="-1568613"/>
            <a:ext cx="5926477" cy="9008936"/>
          </a:xfrm>
          <a:prstGeom prst="rect">
            <a:avLst/>
          </a:prstGeom>
        </p:spPr>
      </p:pic>
      <p:sp>
        <p:nvSpPr>
          <p:cNvPr id="3" name="TekstSylinder 2"/>
          <p:cNvSpPr txBox="1"/>
          <p:nvPr/>
        </p:nvSpPr>
        <p:spPr>
          <a:xfrm>
            <a:off x="1143000" y="4413329"/>
            <a:ext cx="7209731" cy="830997"/>
          </a:xfrm>
          <a:prstGeom prst="rect">
            <a:avLst/>
          </a:prstGeom>
          <a:noFill/>
        </p:spPr>
        <p:txBody>
          <a:bodyPr wrap="none" rtlCol="0">
            <a:spAutoFit/>
          </a:bodyPr>
          <a:lstStyle/>
          <a:p>
            <a:r>
              <a:rPr lang="nb-NO" sz="4800" b="1" dirty="0">
                <a:solidFill>
                  <a:schemeClr val="bg1"/>
                </a:solidFill>
                <a:latin typeface="Arial Black" panose="020B0A04020102020204" pitchFamily="34" charset="0"/>
              </a:rPr>
              <a:t>S</a:t>
            </a:r>
            <a:r>
              <a:rPr lang="nb-NO" sz="4800" b="1" dirty="0" smtClean="0">
                <a:solidFill>
                  <a:schemeClr val="bg1"/>
                </a:solidFill>
                <a:latin typeface="Arial Black" panose="020B0A04020102020204" pitchFamily="34" charset="0"/>
              </a:rPr>
              <a:t>ymptomkartlegging</a:t>
            </a:r>
            <a:endParaRPr lang="nb-NO" sz="4800" b="1" dirty="0">
              <a:solidFill>
                <a:schemeClr val="bg1"/>
              </a:solidFill>
              <a:latin typeface="Arial Black" panose="020B0A04020102020204" pitchFamily="34" charset="0"/>
            </a:endParaRPr>
          </a:p>
        </p:txBody>
      </p:sp>
      <p:sp>
        <p:nvSpPr>
          <p:cNvPr id="4" name="TekstSylinder 3"/>
          <p:cNvSpPr txBox="1"/>
          <p:nvPr/>
        </p:nvSpPr>
        <p:spPr>
          <a:xfrm>
            <a:off x="3666964" y="5985228"/>
            <a:ext cx="1738105" cy="646331"/>
          </a:xfrm>
          <a:prstGeom prst="rect">
            <a:avLst/>
          </a:prstGeom>
          <a:noFill/>
        </p:spPr>
        <p:txBody>
          <a:bodyPr wrap="none" rtlCol="0">
            <a:spAutoFit/>
          </a:bodyPr>
          <a:lstStyle/>
          <a:p>
            <a:r>
              <a:rPr lang="nb-NO" dirty="0" smtClean="0"/>
              <a:t>Pia Sætra</a:t>
            </a:r>
          </a:p>
          <a:p>
            <a:r>
              <a:rPr lang="nb-NO" dirty="0"/>
              <a:t>K</a:t>
            </a:r>
            <a:r>
              <a:rPr lang="nb-NO" dirty="0" smtClean="0"/>
              <a:t>reftkoordinator</a:t>
            </a:r>
            <a:endParaRPr lang="nb-NO"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bunntekst 1"/>
          <p:cNvSpPr>
            <a:spLocks noGrp="1"/>
          </p:cNvSpPr>
          <p:nvPr>
            <p:ph type="ftr" sz="quarter" idx="11"/>
          </p:nvPr>
        </p:nvSpPr>
        <p:spPr/>
        <p:txBody>
          <a:bodyPr/>
          <a:lstStyle/>
          <a:p>
            <a:pPr>
              <a:defRPr/>
            </a:pPr>
            <a:endParaRPr lang="nb-NO"/>
          </a:p>
        </p:txBody>
      </p:sp>
      <p:sp>
        <p:nvSpPr>
          <p:cNvPr id="3" name="Plassholder for lysbildenummer 2"/>
          <p:cNvSpPr>
            <a:spLocks noGrp="1"/>
          </p:cNvSpPr>
          <p:nvPr>
            <p:ph type="sldNum" sz="quarter" idx="12"/>
          </p:nvPr>
        </p:nvSpPr>
        <p:spPr/>
        <p:txBody>
          <a:bodyPr/>
          <a:lstStyle/>
          <a:p>
            <a:pPr>
              <a:defRPr/>
            </a:pPr>
            <a:fld id="{821C53E2-218E-444F-95A4-6C9C8A155D64}" type="slidenum">
              <a:rPr lang="nb-NO" smtClean="0"/>
              <a:pPr>
                <a:defRPr/>
              </a:pPr>
              <a:t>10</a:t>
            </a:fld>
            <a:endParaRPr lang="nb-NO"/>
          </a:p>
        </p:txBody>
      </p:sp>
      <p:pic>
        <p:nvPicPr>
          <p:cNvPr id="4" name="Bilde 3"/>
          <p:cNvPicPr>
            <a:picLocks noChangeAspect="1"/>
          </p:cNvPicPr>
          <p:nvPr/>
        </p:nvPicPr>
        <p:blipFill>
          <a:blip r:embed="rId3"/>
          <a:stretch>
            <a:fillRect/>
          </a:stretch>
        </p:blipFill>
        <p:spPr>
          <a:xfrm>
            <a:off x="2221788" y="78957"/>
            <a:ext cx="4700423" cy="6700085"/>
          </a:xfrm>
          <a:prstGeom prst="rect">
            <a:avLst/>
          </a:prstGeom>
        </p:spPr>
      </p:pic>
    </p:spTree>
    <p:extLst>
      <p:ext uri="{BB962C8B-B14F-4D97-AF65-F5344CB8AC3E}">
        <p14:creationId xmlns:p14="http://schemas.microsoft.com/office/powerpoint/2010/main" val="18175162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Rutiner for </a:t>
            </a:r>
            <a:r>
              <a:rPr lang="nb-NO" dirty="0" smtClean="0"/>
              <a:t>informasjon og </a:t>
            </a:r>
            <a:r>
              <a:rPr lang="nb-NO" dirty="0"/>
              <a:t>oppfølging</a:t>
            </a:r>
          </a:p>
        </p:txBody>
      </p:sp>
      <p:sp>
        <p:nvSpPr>
          <p:cNvPr id="3" name="Plassholder for innhold 2"/>
          <p:cNvSpPr>
            <a:spLocks noGrp="1"/>
          </p:cNvSpPr>
          <p:nvPr>
            <p:ph idx="1"/>
          </p:nvPr>
        </p:nvSpPr>
        <p:spPr/>
        <p:txBody>
          <a:bodyPr/>
          <a:lstStyle/>
          <a:p>
            <a:r>
              <a:rPr lang="nb-NO" dirty="0"/>
              <a:t>Informere pasienten</a:t>
            </a:r>
          </a:p>
          <a:p>
            <a:r>
              <a:rPr lang="nb-NO" dirty="0"/>
              <a:t>Tidsperspektiv</a:t>
            </a:r>
          </a:p>
          <a:p>
            <a:r>
              <a:rPr lang="nb-NO" dirty="0"/>
              <a:t>Pasienten fyller ut ESAS</a:t>
            </a:r>
          </a:p>
          <a:p>
            <a:r>
              <a:rPr lang="nb-NO" dirty="0"/>
              <a:t>Samtale med pasienten</a:t>
            </a:r>
          </a:p>
          <a:p>
            <a:endParaRPr lang="nb-NO" dirty="0"/>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09305BD-5F70-424C-81AC-F5FFE723C7D3}" type="slidenum">
              <a:rPr lang="nb-NO" smtClean="0"/>
              <a:pPr/>
              <a:t>11</a:t>
            </a:fld>
            <a:endParaRPr lang="nb-NO"/>
          </a:p>
        </p:txBody>
      </p:sp>
      <p:pic>
        <p:nvPicPr>
          <p:cNvPr id="7" name="Bilde 6"/>
          <p:cNvPicPr>
            <a:picLocks noChangeAspect="1"/>
          </p:cNvPicPr>
          <p:nvPr/>
        </p:nvPicPr>
        <p:blipFill>
          <a:blip r:embed="rId3"/>
          <a:stretch>
            <a:fillRect/>
          </a:stretch>
        </p:blipFill>
        <p:spPr>
          <a:xfrm>
            <a:off x="3530122" y="3284984"/>
            <a:ext cx="5169856" cy="2700762"/>
          </a:xfrm>
          <a:prstGeom prst="rect">
            <a:avLst/>
          </a:prstGeom>
        </p:spPr>
      </p:pic>
    </p:spTree>
    <p:extLst>
      <p:ext uri="{BB962C8B-B14F-4D97-AF65-F5344CB8AC3E}">
        <p14:creationId xmlns:p14="http://schemas.microsoft.com/office/powerpoint/2010/main" val="15537945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bunntekst 1"/>
          <p:cNvSpPr>
            <a:spLocks noGrp="1"/>
          </p:cNvSpPr>
          <p:nvPr>
            <p:ph type="ftr" sz="quarter" idx="11"/>
          </p:nvPr>
        </p:nvSpPr>
        <p:spPr/>
        <p:txBody>
          <a:bodyPr/>
          <a:lstStyle/>
          <a:p>
            <a:pPr>
              <a:defRPr/>
            </a:pPr>
            <a:endParaRPr lang="nb-NO"/>
          </a:p>
        </p:txBody>
      </p:sp>
      <p:sp>
        <p:nvSpPr>
          <p:cNvPr id="3" name="Plassholder for lysbildenummer 2"/>
          <p:cNvSpPr>
            <a:spLocks noGrp="1"/>
          </p:cNvSpPr>
          <p:nvPr>
            <p:ph type="sldNum" sz="quarter" idx="12"/>
          </p:nvPr>
        </p:nvSpPr>
        <p:spPr/>
        <p:txBody>
          <a:bodyPr/>
          <a:lstStyle/>
          <a:p>
            <a:pPr>
              <a:defRPr/>
            </a:pPr>
            <a:fld id="{821C53E2-218E-444F-95A4-6C9C8A155D64}" type="slidenum">
              <a:rPr lang="nb-NO" smtClean="0"/>
              <a:pPr>
                <a:defRPr/>
              </a:pPr>
              <a:t>12</a:t>
            </a:fld>
            <a:endParaRPr lang="nb-NO"/>
          </a:p>
        </p:txBody>
      </p:sp>
      <p:pic>
        <p:nvPicPr>
          <p:cNvPr id="6" name="Bilde 5"/>
          <p:cNvPicPr>
            <a:picLocks noChangeAspect="1"/>
          </p:cNvPicPr>
          <p:nvPr/>
        </p:nvPicPr>
        <p:blipFill>
          <a:blip r:embed="rId3"/>
          <a:stretch>
            <a:fillRect/>
          </a:stretch>
        </p:blipFill>
        <p:spPr>
          <a:xfrm>
            <a:off x="107504" y="34689"/>
            <a:ext cx="4928228" cy="6686788"/>
          </a:xfrm>
          <a:prstGeom prst="rect">
            <a:avLst/>
          </a:prstGeom>
        </p:spPr>
      </p:pic>
      <p:pic>
        <p:nvPicPr>
          <p:cNvPr id="7" name="Bilde 6"/>
          <p:cNvPicPr>
            <a:picLocks noChangeAspect="1"/>
          </p:cNvPicPr>
          <p:nvPr/>
        </p:nvPicPr>
        <p:blipFill>
          <a:blip r:embed="rId4"/>
          <a:stretch>
            <a:fillRect/>
          </a:stretch>
        </p:blipFill>
        <p:spPr>
          <a:xfrm>
            <a:off x="4788025" y="34688"/>
            <a:ext cx="4248471" cy="6823312"/>
          </a:xfrm>
          <a:prstGeom prst="rect">
            <a:avLst/>
          </a:prstGeom>
        </p:spPr>
      </p:pic>
    </p:spTree>
    <p:extLst>
      <p:ext uri="{BB962C8B-B14F-4D97-AF65-F5344CB8AC3E}">
        <p14:creationId xmlns:p14="http://schemas.microsoft.com/office/powerpoint/2010/main" val="29431361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Hvordan tolke skårene</a:t>
            </a:r>
          </a:p>
        </p:txBody>
      </p:sp>
      <p:pic>
        <p:nvPicPr>
          <p:cNvPr id="6" name="Plassholder for innhold 5"/>
          <p:cNvPicPr>
            <a:picLocks noGrp="1" noChangeAspect="1"/>
          </p:cNvPicPr>
          <p:nvPr>
            <p:ph idx="1"/>
          </p:nvPr>
        </p:nvPicPr>
        <p:blipFill>
          <a:blip r:embed="rId3"/>
          <a:stretch>
            <a:fillRect/>
          </a:stretch>
        </p:blipFill>
        <p:spPr>
          <a:xfrm>
            <a:off x="179512" y="1556792"/>
            <a:ext cx="3926164" cy="3932261"/>
          </a:xfrm>
          <a:prstGeom prst="rect">
            <a:avLst/>
          </a:prstGeom>
        </p:spPr>
      </p:pic>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09305BD-5F70-424C-81AC-F5FFE723C7D3}" type="slidenum">
              <a:rPr lang="nb-NO" smtClean="0"/>
              <a:pPr/>
              <a:t>13</a:t>
            </a:fld>
            <a:endParaRPr lang="nb-NO"/>
          </a:p>
        </p:txBody>
      </p:sp>
      <p:pic>
        <p:nvPicPr>
          <p:cNvPr id="7" name="Bilde 6"/>
          <p:cNvPicPr>
            <a:picLocks noChangeAspect="1"/>
          </p:cNvPicPr>
          <p:nvPr/>
        </p:nvPicPr>
        <p:blipFill>
          <a:blip r:embed="rId4"/>
          <a:stretch>
            <a:fillRect/>
          </a:stretch>
        </p:blipFill>
        <p:spPr>
          <a:xfrm>
            <a:off x="3419872" y="3933056"/>
            <a:ext cx="4543425" cy="1000125"/>
          </a:xfrm>
          <a:prstGeom prst="rect">
            <a:avLst/>
          </a:prstGeom>
        </p:spPr>
      </p:pic>
    </p:spTree>
    <p:extLst>
      <p:ext uri="{BB962C8B-B14F-4D97-AF65-F5344CB8AC3E}">
        <p14:creationId xmlns:p14="http://schemas.microsoft.com/office/powerpoint/2010/main" val="5729573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Har vi et verktøy </a:t>
            </a:r>
            <a:r>
              <a:rPr lang="nb-NO" dirty="0" smtClean="0"/>
              <a:t>tilsvarende </a:t>
            </a:r>
            <a:r>
              <a:rPr lang="nb-NO" dirty="0"/>
              <a:t>ESAS</a:t>
            </a:r>
            <a:br>
              <a:rPr lang="nb-NO" dirty="0"/>
            </a:br>
            <a:r>
              <a:rPr lang="nb-NO" dirty="0"/>
              <a:t> for personer med demens?</a:t>
            </a:r>
          </a:p>
        </p:txBody>
      </p:sp>
      <p:pic>
        <p:nvPicPr>
          <p:cNvPr id="6" name="Plassholder for innhold 5"/>
          <p:cNvPicPr>
            <a:picLocks noGrp="1" noChangeAspect="1"/>
          </p:cNvPicPr>
          <p:nvPr>
            <p:ph idx="1"/>
          </p:nvPr>
        </p:nvPicPr>
        <p:blipFill>
          <a:blip r:embed="rId3"/>
          <a:stretch>
            <a:fillRect/>
          </a:stretch>
        </p:blipFill>
        <p:spPr>
          <a:xfrm>
            <a:off x="1773693" y="1937619"/>
            <a:ext cx="5596613" cy="4127350"/>
          </a:xfrm>
          <a:prstGeom prst="rect">
            <a:avLst/>
          </a:prstGeom>
        </p:spPr>
      </p:pic>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09305BD-5F70-424C-81AC-F5FFE723C7D3}" type="slidenum">
              <a:rPr lang="nb-NO" smtClean="0"/>
              <a:pPr/>
              <a:t>14</a:t>
            </a:fld>
            <a:endParaRPr lang="nb-NO"/>
          </a:p>
        </p:txBody>
      </p:sp>
    </p:spTree>
    <p:extLst>
      <p:ext uri="{BB962C8B-B14F-4D97-AF65-F5344CB8AC3E}">
        <p14:creationId xmlns:p14="http://schemas.microsoft.com/office/powerpoint/2010/main" val="25330941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Kartleggingsverktøy</a:t>
            </a:r>
          </a:p>
        </p:txBody>
      </p:sp>
      <p:sp>
        <p:nvSpPr>
          <p:cNvPr id="3" name="Plassholder for innhold 2"/>
          <p:cNvSpPr>
            <a:spLocks noGrp="1"/>
          </p:cNvSpPr>
          <p:nvPr>
            <p:ph idx="1"/>
          </p:nvPr>
        </p:nvSpPr>
        <p:spPr/>
        <p:txBody>
          <a:bodyPr/>
          <a:lstStyle/>
          <a:p>
            <a:pPr>
              <a:buFont typeface="Wingdings" panose="05000000000000000000" pitchFamily="2" charset="2"/>
              <a:buChar char="Ø"/>
            </a:pPr>
            <a:r>
              <a:rPr lang="nb-NO" sz="2400" b="1" dirty="0"/>
              <a:t>DOLOPLUS 2 </a:t>
            </a:r>
            <a:r>
              <a:rPr lang="nb-NO" sz="2400" dirty="0"/>
              <a:t>(smerteskala for personer med kognitiv svikt) </a:t>
            </a:r>
            <a:r>
              <a:rPr lang="nb-NO" sz="2400" dirty="0">
                <a:hlinkClick r:id="rId3"/>
              </a:rPr>
              <a:t>DOLOPLUS 2</a:t>
            </a:r>
            <a:endParaRPr lang="nb-NO" sz="2400" dirty="0"/>
          </a:p>
          <a:p>
            <a:pPr marL="128016" lvl="1" indent="0">
              <a:buNone/>
            </a:pPr>
            <a:endParaRPr lang="nb-NO" sz="2400" b="1" dirty="0"/>
          </a:p>
          <a:p>
            <a:pPr marL="128016" lvl="1" indent="0">
              <a:buNone/>
            </a:pPr>
            <a:r>
              <a:rPr lang="nb-NO" sz="2400" b="1" dirty="0"/>
              <a:t>CNPI </a:t>
            </a:r>
            <a:r>
              <a:rPr lang="nb-NO" sz="2400" dirty="0"/>
              <a:t>(</a:t>
            </a:r>
            <a:r>
              <a:rPr lang="en-US" sz="2400" dirty="0"/>
              <a:t>Checklist of Nonverbal Pain Indicators)</a:t>
            </a:r>
            <a:r>
              <a:rPr lang="nb-NO" sz="2400" dirty="0"/>
              <a:t> </a:t>
            </a:r>
            <a:r>
              <a:rPr lang="nb-NO" sz="2400" dirty="0">
                <a:hlinkClick r:id="rId4"/>
              </a:rPr>
              <a:t>CNPI</a:t>
            </a:r>
            <a:endParaRPr lang="nb-NO" sz="2400" dirty="0"/>
          </a:p>
          <a:p>
            <a:endParaRPr lang="nb-NO" sz="2400" b="1" dirty="0"/>
          </a:p>
          <a:p>
            <a:r>
              <a:rPr lang="nb-NO" sz="2400" b="1" dirty="0"/>
              <a:t>MOBID-2 </a:t>
            </a:r>
            <a:r>
              <a:rPr lang="nb-NO" sz="2400" dirty="0"/>
              <a:t>(Smertekartlegging hos personer med kognitiv svikt)</a:t>
            </a:r>
            <a:r>
              <a:rPr lang="nb-NO" sz="2400" dirty="0">
                <a:hlinkClick r:id="rId5"/>
              </a:rPr>
              <a:t> MOBID 2</a:t>
            </a:r>
            <a:endParaRPr lang="nb-NO" sz="2400" dirty="0"/>
          </a:p>
          <a:p>
            <a:endParaRPr lang="nb-NO" sz="2400" dirty="0"/>
          </a:p>
          <a:p>
            <a:r>
              <a:rPr lang="nb-NO" sz="2400" dirty="0">
                <a:hlinkClick r:id="rId6"/>
              </a:rPr>
              <a:t>ESAS</a:t>
            </a:r>
            <a:r>
              <a:rPr lang="nb-NO" sz="2400" dirty="0"/>
              <a:t> (Symptomkartlegging)</a:t>
            </a:r>
          </a:p>
          <a:p>
            <a:endParaRPr lang="nb-NO" dirty="0"/>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09305BD-5F70-424C-81AC-F5FFE723C7D3}" type="slidenum">
              <a:rPr lang="nb-NO" smtClean="0"/>
              <a:pPr/>
              <a:t>15</a:t>
            </a:fld>
            <a:endParaRPr lang="nb-NO"/>
          </a:p>
        </p:txBody>
      </p:sp>
    </p:spTree>
    <p:extLst>
      <p:ext uri="{BB962C8B-B14F-4D97-AF65-F5344CB8AC3E}">
        <p14:creationId xmlns:p14="http://schemas.microsoft.com/office/powerpoint/2010/main" val="39206889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bunntekst 1"/>
          <p:cNvSpPr>
            <a:spLocks noGrp="1"/>
          </p:cNvSpPr>
          <p:nvPr>
            <p:ph type="ftr" sz="quarter" idx="11"/>
          </p:nvPr>
        </p:nvSpPr>
        <p:spPr/>
        <p:txBody>
          <a:bodyPr/>
          <a:lstStyle/>
          <a:p>
            <a:pPr>
              <a:defRPr/>
            </a:pPr>
            <a:endParaRPr lang="nb-NO"/>
          </a:p>
        </p:txBody>
      </p:sp>
      <p:sp>
        <p:nvSpPr>
          <p:cNvPr id="3" name="Plassholder for lysbildenummer 2"/>
          <p:cNvSpPr>
            <a:spLocks noGrp="1"/>
          </p:cNvSpPr>
          <p:nvPr>
            <p:ph type="sldNum" sz="quarter" idx="12"/>
          </p:nvPr>
        </p:nvSpPr>
        <p:spPr/>
        <p:txBody>
          <a:bodyPr/>
          <a:lstStyle/>
          <a:p>
            <a:pPr>
              <a:defRPr/>
            </a:pPr>
            <a:fld id="{821C53E2-218E-444F-95A4-6C9C8A155D64}" type="slidenum">
              <a:rPr lang="nb-NO" smtClean="0"/>
              <a:pPr>
                <a:defRPr/>
              </a:pPr>
              <a:t>16</a:t>
            </a:fld>
            <a:endParaRPr lang="nb-NO"/>
          </a:p>
        </p:txBody>
      </p:sp>
      <p:pic>
        <p:nvPicPr>
          <p:cNvPr id="4" name="Bilde 3"/>
          <p:cNvPicPr>
            <a:picLocks noChangeAspect="1"/>
          </p:cNvPicPr>
          <p:nvPr/>
        </p:nvPicPr>
        <p:blipFill>
          <a:blip r:embed="rId3"/>
          <a:stretch>
            <a:fillRect/>
          </a:stretch>
        </p:blipFill>
        <p:spPr>
          <a:xfrm>
            <a:off x="467544" y="706900"/>
            <a:ext cx="8208912" cy="5444200"/>
          </a:xfrm>
          <a:prstGeom prst="rect">
            <a:avLst/>
          </a:prstGeom>
        </p:spPr>
      </p:pic>
    </p:spTree>
    <p:extLst>
      <p:ext uri="{BB962C8B-B14F-4D97-AF65-F5344CB8AC3E}">
        <p14:creationId xmlns:p14="http://schemas.microsoft.com/office/powerpoint/2010/main" val="4428425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bunntekst 1"/>
          <p:cNvSpPr>
            <a:spLocks noGrp="1"/>
          </p:cNvSpPr>
          <p:nvPr>
            <p:ph type="ftr" sz="quarter" idx="11"/>
          </p:nvPr>
        </p:nvSpPr>
        <p:spPr/>
        <p:txBody>
          <a:bodyPr/>
          <a:lstStyle/>
          <a:p>
            <a:pPr>
              <a:defRPr/>
            </a:pPr>
            <a:endParaRPr lang="nb-NO"/>
          </a:p>
        </p:txBody>
      </p:sp>
      <p:sp>
        <p:nvSpPr>
          <p:cNvPr id="3" name="Plassholder for lysbildenummer 2"/>
          <p:cNvSpPr>
            <a:spLocks noGrp="1"/>
          </p:cNvSpPr>
          <p:nvPr>
            <p:ph type="sldNum" sz="quarter" idx="12"/>
          </p:nvPr>
        </p:nvSpPr>
        <p:spPr/>
        <p:txBody>
          <a:bodyPr/>
          <a:lstStyle/>
          <a:p>
            <a:pPr>
              <a:defRPr/>
            </a:pPr>
            <a:fld id="{821C53E2-218E-444F-95A4-6C9C8A155D64}" type="slidenum">
              <a:rPr lang="nb-NO" smtClean="0"/>
              <a:pPr>
                <a:defRPr/>
              </a:pPr>
              <a:t>17</a:t>
            </a:fld>
            <a:endParaRPr lang="nb-NO"/>
          </a:p>
        </p:txBody>
      </p:sp>
      <p:pic>
        <p:nvPicPr>
          <p:cNvPr id="4" name="Bilde 3"/>
          <p:cNvPicPr>
            <a:picLocks noChangeAspect="1"/>
          </p:cNvPicPr>
          <p:nvPr/>
        </p:nvPicPr>
        <p:blipFill>
          <a:blip r:embed="rId3"/>
          <a:stretch>
            <a:fillRect/>
          </a:stretch>
        </p:blipFill>
        <p:spPr>
          <a:xfrm>
            <a:off x="2215692" y="188639"/>
            <a:ext cx="4712616" cy="6532837"/>
          </a:xfrm>
          <a:prstGeom prst="rect">
            <a:avLst/>
          </a:prstGeom>
        </p:spPr>
      </p:pic>
    </p:spTree>
    <p:extLst>
      <p:ext uri="{BB962C8B-B14F-4D97-AF65-F5344CB8AC3E}">
        <p14:creationId xmlns:p14="http://schemas.microsoft.com/office/powerpoint/2010/main" val="28687693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Kartlegging av </a:t>
            </a:r>
            <a:r>
              <a:rPr lang="nb-NO" dirty="0" smtClean="0"/>
              <a:t>smerter hos personer med demens</a:t>
            </a:r>
            <a:endParaRPr lang="nb-NO" dirty="0"/>
          </a:p>
        </p:txBody>
      </p:sp>
      <p:sp>
        <p:nvSpPr>
          <p:cNvPr id="3" name="Plassholder for innhold 2"/>
          <p:cNvSpPr>
            <a:spLocks noGrp="1"/>
          </p:cNvSpPr>
          <p:nvPr>
            <p:ph idx="1"/>
          </p:nvPr>
        </p:nvSpPr>
        <p:spPr/>
        <p:txBody>
          <a:bodyPr/>
          <a:lstStyle/>
          <a:p>
            <a:r>
              <a:rPr lang="nb-NO" dirty="0"/>
              <a:t>Nedre Eiker kommune har god erfaring med verktøyet MOBID-2  for å kartlegge smerter hos pasienter med kognitiv svikt. 	</a:t>
            </a:r>
          </a:p>
          <a:p>
            <a:r>
              <a:rPr lang="nb-NO" dirty="0"/>
              <a:t>MOBID-2 er lege Bettina Husebøs doktorgradsarbeid.</a:t>
            </a:r>
          </a:p>
          <a:p>
            <a:r>
              <a:rPr lang="nb-NO" dirty="0"/>
              <a:t>Verktøyet egner seg godt i Norge hvor vi har bra fagdekning på sykehjemmene.</a:t>
            </a:r>
          </a:p>
          <a:p>
            <a:endParaRPr lang="nb-NO" dirty="0"/>
          </a:p>
          <a:p>
            <a:r>
              <a:rPr lang="nb-NO" dirty="0">
                <a:hlinkClick r:id="rId3"/>
              </a:rPr>
              <a:t>Opplæringsfilm MOBID 2</a:t>
            </a:r>
            <a:r>
              <a:rPr lang="nb-NO" dirty="0"/>
              <a:t>  5:26min</a:t>
            </a:r>
          </a:p>
          <a:p>
            <a:endParaRPr lang="nb-NO" dirty="0"/>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09305BD-5F70-424C-81AC-F5FFE723C7D3}" type="slidenum">
              <a:rPr lang="nb-NO" smtClean="0"/>
              <a:pPr/>
              <a:t>18</a:t>
            </a:fld>
            <a:endParaRPr lang="nb-NO"/>
          </a:p>
        </p:txBody>
      </p:sp>
      <p:pic>
        <p:nvPicPr>
          <p:cNvPr id="7" name="Bilde 6"/>
          <p:cNvPicPr>
            <a:picLocks noChangeAspect="1"/>
          </p:cNvPicPr>
          <p:nvPr/>
        </p:nvPicPr>
        <p:blipFill>
          <a:blip r:embed="rId4"/>
          <a:stretch>
            <a:fillRect/>
          </a:stretch>
        </p:blipFill>
        <p:spPr>
          <a:xfrm>
            <a:off x="4716016" y="3284984"/>
            <a:ext cx="4081984" cy="2731042"/>
          </a:xfrm>
          <a:prstGeom prst="rect">
            <a:avLst/>
          </a:prstGeom>
        </p:spPr>
      </p:pic>
    </p:spTree>
    <p:extLst>
      <p:ext uri="{BB962C8B-B14F-4D97-AF65-F5344CB8AC3E}">
        <p14:creationId xmlns:p14="http://schemas.microsoft.com/office/powerpoint/2010/main" val="30257568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Refleksjonsspørsmål</a:t>
            </a:r>
          </a:p>
        </p:txBody>
      </p:sp>
      <p:sp>
        <p:nvSpPr>
          <p:cNvPr id="3" name="Plassholder for innhold 2"/>
          <p:cNvSpPr>
            <a:spLocks noGrp="1"/>
          </p:cNvSpPr>
          <p:nvPr>
            <p:ph idx="1"/>
          </p:nvPr>
        </p:nvSpPr>
        <p:spPr/>
        <p:txBody>
          <a:bodyPr/>
          <a:lstStyle/>
          <a:p>
            <a:r>
              <a:rPr lang="nb-NO" sz="2400" dirty="0"/>
              <a:t>Hvilke erfaringer har </a:t>
            </a:r>
            <a:r>
              <a:rPr lang="nb-NO" sz="2400" dirty="0" smtClean="0"/>
              <a:t>dere med</a:t>
            </a:r>
          </a:p>
          <a:p>
            <a:pPr marL="0" indent="0">
              <a:buNone/>
            </a:pPr>
            <a:r>
              <a:rPr lang="nb-NO" sz="2400" dirty="0"/>
              <a:t> </a:t>
            </a:r>
            <a:r>
              <a:rPr lang="nb-NO" sz="2400" dirty="0" smtClean="0"/>
              <a:t>  </a:t>
            </a:r>
            <a:r>
              <a:rPr lang="nb-NO" sz="2400" dirty="0"/>
              <a:t>å bruke kartleggingsverktøy?</a:t>
            </a:r>
          </a:p>
          <a:p>
            <a:pPr marL="0" indent="0">
              <a:buNone/>
            </a:pPr>
            <a:endParaRPr lang="nb-NO" dirty="0"/>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09305BD-5F70-424C-81AC-F5FFE723C7D3}" type="slidenum">
              <a:rPr lang="nb-NO" smtClean="0"/>
              <a:pPr/>
              <a:t>19</a:t>
            </a:fld>
            <a:endParaRPr lang="nb-NO"/>
          </a:p>
        </p:txBody>
      </p:sp>
      <p:pic>
        <p:nvPicPr>
          <p:cNvPr id="7" name="Bilde 6"/>
          <p:cNvPicPr>
            <a:picLocks noChangeAspect="1"/>
          </p:cNvPicPr>
          <p:nvPr/>
        </p:nvPicPr>
        <p:blipFill>
          <a:blip r:embed="rId3"/>
          <a:stretch>
            <a:fillRect/>
          </a:stretch>
        </p:blipFill>
        <p:spPr>
          <a:xfrm rot="5400000">
            <a:off x="3609837" y="1294819"/>
            <a:ext cx="6604846" cy="4248472"/>
          </a:xfrm>
          <a:prstGeom prst="rect">
            <a:avLst/>
          </a:prstGeom>
        </p:spPr>
      </p:pic>
    </p:spTree>
    <p:extLst>
      <p:ext uri="{BB962C8B-B14F-4D97-AF65-F5344CB8AC3E}">
        <p14:creationId xmlns:p14="http://schemas.microsoft.com/office/powerpoint/2010/main" val="36555358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Kompetanse på smertebehandling</a:t>
            </a:r>
            <a:endParaRPr lang="nb-NO" dirty="0"/>
          </a:p>
        </p:txBody>
      </p:sp>
      <p:sp>
        <p:nvSpPr>
          <p:cNvPr id="3" name="Plassholder for innhold 2"/>
          <p:cNvSpPr>
            <a:spLocks noGrp="1"/>
          </p:cNvSpPr>
          <p:nvPr>
            <p:ph idx="1"/>
          </p:nvPr>
        </p:nvSpPr>
        <p:spPr>
          <a:xfrm>
            <a:off x="628650" y="1825625"/>
            <a:ext cx="4303390" cy="4351338"/>
          </a:xfrm>
        </p:spPr>
        <p:txBody>
          <a:bodyPr/>
          <a:lstStyle/>
          <a:p>
            <a:endParaRPr lang="nb-NO" dirty="0" smtClean="0"/>
          </a:p>
          <a:p>
            <a:endParaRPr lang="nb-NO" dirty="0"/>
          </a:p>
          <a:p>
            <a:r>
              <a:rPr lang="nb-NO" dirty="0" smtClean="0"/>
              <a:t>60-80</a:t>
            </a:r>
            <a:r>
              <a:rPr lang="nb-NO" dirty="0"/>
              <a:t>% av kreftpasientene </a:t>
            </a:r>
            <a:r>
              <a:rPr lang="nb-NO" dirty="0" smtClean="0"/>
              <a:t>har</a:t>
            </a:r>
          </a:p>
          <a:p>
            <a:pPr marL="0" indent="0">
              <a:buNone/>
            </a:pPr>
            <a:r>
              <a:rPr lang="nb-NO" dirty="0" smtClean="0"/>
              <a:t>   </a:t>
            </a:r>
            <a:r>
              <a:rPr lang="nb-NO" dirty="0"/>
              <a:t>betydelig smerte i sin siste livsfase</a:t>
            </a:r>
          </a:p>
          <a:p>
            <a:r>
              <a:rPr lang="nb-NO" dirty="0"/>
              <a:t>50-70% hos personer med </a:t>
            </a:r>
            <a:r>
              <a:rPr lang="nb-NO" dirty="0" smtClean="0"/>
              <a:t>demens</a:t>
            </a:r>
          </a:p>
          <a:p>
            <a:pPr marL="0" indent="0">
              <a:buNone/>
            </a:pPr>
            <a:r>
              <a:rPr lang="nb-NO" dirty="0"/>
              <a:t> </a:t>
            </a:r>
            <a:r>
              <a:rPr lang="nb-NO" dirty="0" smtClean="0"/>
              <a:t>   </a:t>
            </a:r>
            <a:r>
              <a:rPr lang="nb-NO" dirty="0"/>
              <a:t>har kroniske smerter</a:t>
            </a:r>
          </a:p>
          <a:p>
            <a:endParaRPr lang="nb-NO" dirty="0"/>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09305BD-5F70-424C-81AC-F5FFE723C7D3}" type="slidenum">
              <a:rPr lang="nb-NO" smtClean="0"/>
              <a:pPr/>
              <a:t>2</a:t>
            </a:fld>
            <a:endParaRPr lang="nb-NO"/>
          </a:p>
        </p:txBody>
      </p:sp>
      <p:pic>
        <p:nvPicPr>
          <p:cNvPr id="1026" name="Picture 2" descr="Får bedre smertebehandl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2080" y="2008121"/>
            <a:ext cx="3024336" cy="2858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88555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a:t>Lykke til </a:t>
            </a:r>
            <a:r>
              <a:rPr lang="nb-NO" dirty="0" smtClean="0"/>
              <a:t>videre med</a:t>
            </a:r>
            <a:br>
              <a:rPr lang="nb-NO" dirty="0" smtClean="0"/>
            </a:br>
            <a:r>
              <a:rPr lang="nb-NO" dirty="0" smtClean="0"/>
              <a:t>den </a:t>
            </a:r>
            <a:r>
              <a:rPr lang="nb-NO" dirty="0"/>
              <a:t>viktige </a:t>
            </a:r>
            <a:r>
              <a:rPr lang="nb-NO" dirty="0" smtClean="0"/>
              <a:t>jobben</a:t>
            </a:r>
            <a:br>
              <a:rPr lang="nb-NO" dirty="0" smtClean="0"/>
            </a:br>
            <a:r>
              <a:rPr lang="nb-NO" dirty="0" smtClean="0"/>
              <a:t>dere </a:t>
            </a:r>
            <a:r>
              <a:rPr lang="nb-NO" dirty="0"/>
              <a:t>gjør!</a:t>
            </a:r>
          </a:p>
        </p:txBody>
      </p:sp>
      <p:pic>
        <p:nvPicPr>
          <p:cNvPr id="6" name="Plassholder for innhold 5"/>
          <p:cNvPicPr>
            <a:picLocks noGrp="1" noChangeAspect="1"/>
          </p:cNvPicPr>
          <p:nvPr>
            <p:ph idx="1"/>
          </p:nvPr>
        </p:nvPicPr>
        <p:blipFill>
          <a:blip r:embed="rId3"/>
          <a:stretch>
            <a:fillRect/>
          </a:stretch>
        </p:blipFill>
        <p:spPr>
          <a:xfrm>
            <a:off x="493417" y="1992584"/>
            <a:ext cx="3310415" cy="3310415"/>
          </a:xfrm>
          <a:prstGeom prst="rect">
            <a:avLst/>
          </a:prstGeom>
        </p:spPr>
      </p:pic>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09305BD-5F70-424C-81AC-F5FFE723C7D3}" type="slidenum">
              <a:rPr lang="nb-NO" smtClean="0"/>
              <a:pPr/>
              <a:t>20</a:t>
            </a:fld>
            <a:endParaRPr lang="nb-NO"/>
          </a:p>
        </p:txBody>
      </p:sp>
      <p:pic>
        <p:nvPicPr>
          <p:cNvPr id="7" name="Bilde 6"/>
          <p:cNvPicPr>
            <a:picLocks noChangeAspect="1"/>
          </p:cNvPicPr>
          <p:nvPr/>
        </p:nvPicPr>
        <p:blipFill>
          <a:blip r:embed="rId4"/>
          <a:stretch>
            <a:fillRect/>
          </a:stretch>
        </p:blipFill>
        <p:spPr>
          <a:xfrm rot="5400000">
            <a:off x="3594071" y="878537"/>
            <a:ext cx="6104762" cy="4580952"/>
          </a:xfrm>
          <a:prstGeom prst="rect">
            <a:avLst/>
          </a:prstGeom>
        </p:spPr>
      </p:pic>
    </p:spTree>
    <p:extLst>
      <p:ext uri="{BB962C8B-B14F-4D97-AF65-F5344CB8AC3E}">
        <p14:creationId xmlns:p14="http://schemas.microsoft.com/office/powerpoint/2010/main" val="961427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467544" y="1701404"/>
            <a:ext cx="8352927" cy="1777410"/>
          </a:xfrm>
          <a:prstGeom prst="rect">
            <a:avLst/>
          </a:prstGeom>
          <a:noFill/>
          <a:ln w="9525">
            <a:noFill/>
            <a:miter lim="800000"/>
            <a:headEnd/>
            <a:tailEnd/>
          </a:ln>
          <a:effectLst/>
        </p:spPr>
        <p:txBody>
          <a:bodyPr wrap="square">
            <a:spAutoFit/>
          </a:bodyPr>
          <a:lstStyle/>
          <a:p>
            <a:pPr marL="342900" indent="-342900">
              <a:buFont typeface="Arial" panose="020B0604020202020204" pitchFamily="34" charset="0"/>
              <a:buChar char="•"/>
              <a:defRPr/>
            </a:pPr>
            <a:endParaRPr lang="nb-NO" sz="2400" b="1" dirty="0" smtClean="0">
              <a:latin typeface="+mj-lt"/>
            </a:endParaRPr>
          </a:p>
          <a:p>
            <a:pPr marL="342900" indent="-342900">
              <a:buFont typeface="Arial" panose="020B0604020202020204" pitchFamily="34" charset="0"/>
              <a:buChar char="•"/>
              <a:defRPr/>
            </a:pPr>
            <a:r>
              <a:rPr lang="nb-NO" sz="2400" b="1" dirty="0" smtClean="0">
                <a:latin typeface="+mj-lt"/>
              </a:rPr>
              <a:t>Hvis </a:t>
            </a:r>
            <a:r>
              <a:rPr lang="nb-NO" sz="2400" b="1" dirty="0">
                <a:latin typeface="+mj-lt"/>
              </a:rPr>
              <a:t>det oppleves som smerte,</a:t>
            </a:r>
          </a:p>
          <a:p>
            <a:pPr>
              <a:defRPr/>
            </a:pPr>
            <a:r>
              <a:rPr lang="nb-NO" sz="2400" b="1" dirty="0" smtClean="0">
                <a:latin typeface="+mj-lt"/>
              </a:rPr>
              <a:t>     bør </a:t>
            </a:r>
            <a:r>
              <a:rPr lang="nb-NO" sz="2400" b="1" dirty="0">
                <a:latin typeface="+mj-lt"/>
              </a:rPr>
              <a:t>det aksepteres som smerte!</a:t>
            </a:r>
          </a:p>
          <a:p>
            <a:pPr>
              <a:defRPr/>
            </a:pPr>
            <a:endParaRPr lang="nb-NO" sz="1350" dirty="0">
              <a:latin typeface="Arial" charset="0"/>
            </a:endParaRPr>
          </a:p>
          <a:p>
            <a:pPr>
              <a:defRPr/>
            </a:pPr>
            <a:r>
              <a:rPr lang="nb-NO" sz="2400" b="1" dirty="0" smtClean="0">
                <a:latin typeface="+mj-lt"/>
              </a:rPr>
              <a:t>  </a:t>
            </a:r>
            <a:endParaRPr lang="nb-NO" sz="1350" b="1" dirty="0">
              <a:latin typeface="Arial" charset="0"/>
            </a:endParaRPr>
          </a:p>
        </p:txBody>
      </p:sp>
      <p:pic>
        <p:nvPicPr>
          <p:cNvPr id="2" name="Bilde 1"/>
          <p:cNvPicPr>
            <a:picLocks noChangeAspect="1"/>
          </p:cNvPicPr>
          <p:nvPr/>
        </p:nvPicPr>
        <p:blipFill>
          <a:blip r:embed="rId3"/>
          <a:stretch>
            <a:fillRect/>
          </a:stretch>
        </p:blipFill>
        <p:spPr>
          <a:xfrm>
            <a:off x="4644007" y="3140968"/>
            <a:ext cx="3655318" cy="2343547"/>
          </a:xfrm>
          <a:prstGeom prst="rect">
            <a:avLst/>
          </a:prstGeom>
        </p:spPr>
      </p:pic>
      <p:sp>
        <p:nvSpPr>
          <p:cNvPr id="5" name="Tittel 4"/>
          <p:cNvSpPr>
            <a:spLocks noGrp="1"/>
          </p:cNvSpPr>
          <p:nvPr>
            <p:ph type="title"/>
          </p:nvPr>
        </p:nvSpPr>
        <p:spPr/>
        <p:txBody>
          <a:bodyPr/>
          <a:lstStyle/>
          <a:p>
            <a:r>
              <a:rPr lang="nb-NO" b="1" dirty="0" smtClean="0"/>
              <a:t>Smerte er det som pasienten sier gjør vondt!</a:t>
            </a:r>
            <a:endParaRPr lang="nb-NO" b="1" dirty="0"/>
          </a:p>
        </p:txBody>
      </p:sp>
    </p:spTree>
    <p:extLst>
      <p:ext uri="{BB962C8B-B14F-4D97-AF65-F5344CB8AC3E}">
        <p14:creationId xmlns:p14="http://schemas.microsoft.com/office/powerpoint/2010/main" val="31313858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b="1" dirty="0" smtClean="0"/>
              <a:t>NRS -  </a:t>
            </a:r>
            <a:r>
              <a:rPr lang="nb-NO" b="1" dirty="0" err="1" smtClean="0"/>
              <a:t>Numeric</a:t>
            </a:r>
            <a:r>
              <a:rPr lang="nb-NO" b="1" dirty="0" smtClean="0"/>
              <a:t> </a:t>
            </a:r>
            <a:r>
              <a:rPr lang="nb-NO" b="1" dirty="0" err="1" smtClean="0"/>
              <a:t>rating</a:t>
            </a:r>
            <a:r>
              <a:rPr lang="nb-NO" b="1" dirty="0" smtClean="0"/>
              <a:t> </a:t>
            </a:r>
            <a:r>
              <a:rPr lang="nb-NO" b="1" dirty="0" err="1" smtClean="0"/>
              <a:t>scale</a:t>
            </a:r>
            <a:r>
              <a:rPr lang="nb-NO" b="1" dirty="0" smtClean="0"/>
              <a:t> </a:t>
            </a:r>
            <a:r>
              <a:rPr lang="nb-NO" b="1" dirty="0"/>
              <a:t>	 </a:t>
            </a:r>
            <a:br>
              <a:rPr lang="nb-NO" b="1" dirty="0"/>
            </a:br>
            <a:r>
              <a:rPr lang="nb-NO" b="1" dirty="0" smtClean="0"/>
              <a:t>VAS  -  Visuell </a:t>
            </a:r>
            <a:r>
              <a:rPr lang="nb-NO" b="1" dirty="0"/>
              <a:t>Analog Skala</a:t>
            </a:r>
            <a:endParaRPr lang="nb-NO" dirty="0"/>
          </a:p>
        </p:txBody>
      </p:sp>
      <p:sp>
        <p:nvSpPr>
          <p:cNvPr id="4" name="Plassholder for innhold 3"/>
          <p:cNvSpPr>
            <a:spLocks noGrp="1"/>
          </p:cNvSpPr>
          <p:nvPr>
            <p:ph sz="half" idx="2"/>
          </p:nvPr>
        </p:nvSpPr>
        <p:spPr>
          <a:xfrm>
            <a:off x="4499992" y="1484785"/>
            <a:ext cx="4392488" cy="4680520"/>
          </a:xfrm>
        </p:spPr>
        <p:txBody>
          <a:bodyPr>
            <a:normAutofit/>
          </a:bodyPr>
          <a:lstStyle/>
          <a:p>
            <a:r>
              <a:rPr lang="nb-NO" dirty="0" smtClean="0">
                <a:solidFill>
                  <a:srgbClr val="000000"/>
                </a:solidFill>
                <a:latin typeface="Arial" panose="020B0604020202020204"/>
                <a:cs typeface="Times New Roman" panose="02020603050405020304" pitchFamily="18" charset="0"/>
              </a:rPr>
              <a:t>NRS og VAS </a:t>
            </a:r>
            <a:r>
              <a:rPr lang="nb-NO" dirty="0">
                <a:solidFill>
                  <a:srgbClr val="000000"/>
                </a:solidFill>
                <a:latin typeface="Arial" panose="020B0604020202020204"/>
                <a:cs typeface="Times New Roman" panose="02020603050405020304" pitchFamily="18" charset="0"/>
              </a:rPr>
              <a:t>brukes til å angi nivået av ulike typer plager og anvendes ofte</a:t>
            </a:r>
            <a:r>
              <a:rPr lang="nb-NO" dirty="0" smtClean="0">
                <a:solidFill>
                  <a:srgbClr val="000000"/>
                </a:solidFill>
                <a:latin typeface="Arial" panose="020B0604020202020204"/>
                <a:cs typeface="Times New Roman" panose="02020603050405020304" pitchFamily="18" charset="0"/>
              </a:rPr>
              <a:t>.</a:t>
            </a:r>
            <a:endParaRPr lang="nb-NO" dirty="0">
              <a:solidFill>
                <a:srgbClr val="000000"/>
              </a:solidFill>
              <a:latin typeface="Arial" panose="020B0604020202020204"/>
              <a:cs typeface="Times New Roman" panose="02020603050405020304" pitchFamily="18" charset="0"/>
            </a:endParaRPr>
          </a:p>
          <a:p>
            <a:r>
              <a:rPr lang="nb-NO" dirty="0" smtClean="0">
                <a:solidFill>
                  <a:srgbClr val="000000"/>
                </a:solidFill>
                <a:latin typeface="Arial" panose="020B0604020202020204"/>
                <a:cs typeface="Times New Roman" panose="02020603050405020304" pitchFamily="18" charset="0"/>
              </a:rPr>
              <a:t>NRS er en </a:t>
            </a:r>
            <a:r>
              <a:rPr lang="nb-NO" dirty="0">
                <a:solidFill>
                  <a:srgbClr val="000000"/>
                </a:solidFill>
                <a:latin typeface="Arial" panose="020B0604020202020204"/>
                <a:cs typeface="Times New Roman" panose="02020603050405020304" pitchFamily="18" charset="0"/>
              </a:rPr>
              <a:t>skala </a:t>
            </a:r>
            <a:r>
              <a:rPr lang="nb-NO" dirty="0" smtClean="0">
                <a:solidFill>
                  <a:srgbClr val="000000"/>
                </a:solidFill>
                <a:latin typeface="Arial" panose="020B0604020202020204"/>
                <a:cs typeface="Times New Roman" panose="02020603050405020304" pitchFamily="18" charset="0"/>
              </a:rPr>
              <a:t>gradert med tall fra 0 -</a:t>
            </a:r>
            <a:r>
              <a:rPr lang="nb-NO" dirty="0">
                <a:solidFill>
                  <a:srgbClr val="000000"/>
                </a:solidFill>
                <a:latin typeface="Arial" panose="020B0604020202020204"/>
                <a:cs typeface="Times New Roman" panose="02020603050405020304" pitchFamily="18" charset="0"/>
              </a:rPr>
              <a:t>10, der 0 kan angi «ingen smerter» og 10 «verst tenkelige smerter</a:t>
            </a:r>
            <a:r>
              <a:rPr lang="nb-NO" dirty="0" smtClean="0">
                <a:solidFill>
                  <a:srgbClr val="000000"/>
                </a:solidFill>
                <a:latin typeface="Arial" panose="020B0604020202020204"/>
                <a:cs typeface="Times New Roman" panose="02020603050405020304" pitchFamily="18" charset="0"/>
              </a:rPr>
              <a:t>».</a:t>
            </a:r>
          </a:p>
          <a:p>
            <a:endParaRPr lang="nb-NO" dirty="0">
              <a:solidFill>
                <a:srgbClr val="000000"/>
              </a:solidFill>
              <a:latin typeface="Arial" panose="020B0604020202020204"/>
              <a:cs typeface="Times New Roman" panose="02020603050405020304" pitchFamily="18" charset="0"/>
            </a:endParaRPr>
          </a:p>
          <a:p>
            <a:r>
              <a:rPr lang="nb-NO" dirty="0" smtClean="0">
                <a:solidFill>
                  <a:srgbClr val="000000"/>
                </a:solidFill>
                <a:latin typeface="Arial" panose="020B0604020202020204"/>
                <a:cs typeface="Times New Roman" panose="02020603050405020304" pitchFamily="18" charset="0"/>
              </a:rPr>
              <a:t>VAS skalaen finnes i ulike varianter </a:t>
            </a:r>
            <a:r>
              <a:rPr lang="nb-NO" dirty="0">
                <a:solidFill>
                  <a:srgbClr val="000000"/>
                </a:solidFill>
                <a:latin typeface="Arial" panose="020B0604020202020204"/>
                <a:cs typeface="Times New Roman" panose="02020603050405020304" pitchFamily="18" charset="0"/>
              </a:rPr>
              <a:t>med ansiktsuttrykk, farger eller andre graderingsformer langs linjen, noe som kan gjøre det lettere for blant annet barn å angi sine plager.</a:t>
            </a:r>
          </a:p>
          <a:p>
            <a:endParaRPr lang="nb-NO" dirty="0"/>
          </a:p>
        </p:txBody>
      </p:sp>
      <p:pic>
        <p:nvPicPr>
          <p:cNvPr id="5" name="Picture 3"/>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395536" y="2420888"/>
            <a:ext cx="3565922" cy="2330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38614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K</a:t>
            </a:r>
            <a:r>
              <a:rPr lang="nb-NO" dirty="0" smtClean="0"/>
              <a:t>artleggingsverktøy</a:t>
            </a:r>
            <a:endParaRPr lang="nb-NO" dirty="0"/>
          </a:p>
        </p:txBody>
      </p:sp>
      <p:sp>
        <p:nvSpPr>
          <p:cNvPr id="3" name="Plassholder for innhold 2"/>
          <p:cNvSpPr>
            <a:spLocks noGrp="1"/>
          </p:cNvSpPr>
          <p:nvPr>
            <p:ph idx="1"/>
          </p:nvPr>
        </p:nvSpPr>
        <p:spPr>
          <a:xfrm>
            <a:off x="628650" y="1825625"/>
            <a:ext cx="4087366" cy="4351338"/>
          </a:xfrm>
        </p:spPr>
        <p:txBody>
          <a:bodyPr/>
          <a:lstStyle/>
          <a:p>
            <a:pPr marL="0" indent="0">
              <a:buNone/>
            </a:pPr>
            <a:r>
              <a:rPr lang="nb-NO" sz="2400" dirty="0">
                <a:solidFill>
                  <a:prstClr val="black"/>
                </a:solidFill>
              </a:rPr>
              <a:t>Forskning viser at </a:t>
            </a:r>
            <a:r>
              <a:rPr lang="nb-NO" sz="2400" dirty="0" smtClean="0">
                <a:solidFill>
                  <a:prstClr val="black"/>
                </a:solidFill>
              </a:rPr>
              <a:t>systematisk</a:t>
            </a:r>
          </a:p>
          <a:p>
            <a:pPr marL="0" indent="0">
              <a:buNone/>
            </a:pPr>
            <a:r>
              <a:rPr lang="nb-NO" sz="2400" dirty="0" smtClean="0">
                <a:solidFill>
                  <a:prstClr val="black"/>
                </a:solidFill>
              </a:rPr>
              <a:t>bruk </a:t>
            </a:r>
            <a:r>
              <a:rPr lang="nb-NO" sz="2400" dirty="0">
                <a:solidFill>
                  <a:prstClr val="black"/>
                </a:solidFill>
              </a:rPr>
              <a:t>av kartleggingsverktøy </a:t>
            </a:r>
            <a:endParaRPr lang="nb-NO" sz="2400" dirty="0" smtClean="0">
              <a:solidFill>
                <a:prstClr val="black"/>
              </a:solidFill>
            </a:endParaRPr>
          </a:p>
          <a:p>
            <a:pPr marL="0" indent="0">
              <a:buNone/>
            </a:pPr>
            <a:r>
              <a:rPr lang="nb-NO" sz="2400" dirty="0" smtClean="0">
                <a:solidFill>
                  <a:prstClr val="black"/>
                </a:solidFill>
              </a:rPr>
              <a:t>fanger </a:t>
            </a:r>
            <a:r>
              <a:rPr lang="nb-NO" sz="2400" dirty="0">
                <a:solidFill>
                  <a:prstClr val="black"/>
                </a:solidFill>
              </a:rPr>
              <a:t>opp flere symptomer </a:t>
            </a:r>
            <a:endParaRPr lang="nb-NO" sz="2400" dirty="0" smtClean="0">
              <a:solidFill>
                <a:prstClr val="black"/>
              </a:solidFill>
            </a:endParaRPr>
          </a:p>
          <a:p>
            <a:pPr marL="0" indent="0">
              <a:buNone/>
            </a:pPr>
            <a:r>
              <a:rPr lang="nb-NO" sz="2400" dirty="0" smtClean="0">
                <a:solidFill>
                  <a:prstClr val="black"/>
                </a:solidFill>
              </a:rPr>
              <a:t>og </a:t>
            </a:r>
            <a:r>
              <a:rPr lang="nb-NO" sz="2400" dirty="0">
                <a:solidFill>
                  <a:prstClr val="black"/>
                </a:solidFill>
              </a:rPr>
              <a:t>fører til </a:t>
            </a:r>
            <a:r>
              <a:rPr lang="nb-NO" sz="2400" dirty="0" smtClean="0">
                <a:solidFill>
                  <a:prstClr val="black"/>
                </a:solidFill>
              </a:rPr>
              <a:t>bedre</a:t>
            </a:r>
          </a:p>
          <a:p>
            <a:pPr marL="0" indent="0">
              <a:buNone/>
            </a:pPr>
            <a:r>
              <a:rPr lang="nb-NO" sz="2400" dirty="0" smtClean="0">
                <a:solidFill>
                  <a:prstClr val="black"/>
                </a:solidFill>
              </a:rPr>
              <a:t>symptomlindring</a:t>
            </a:r>
            <a:endParaRPr lang="nb-NO" sz="2400" dirty="0">
              <a:solidFill>
                <a:prstClr val="black"/>
              </a:solidFill>
            </a:endParaRPr>
          </a:p>
          <a:p>
            <a:endParaRPr lang="nb-NO" dirty="0"/>
          </a:p>
        </p:txBody>
      </p:sp>
      <p:pic>
        <p:nvPicPr>
          <p:cNvPr id="6" name="Plassholder for innhold 3" descr="USH Hovedlogo CMYK.jpg"/>
          <p:cNvPicPr>
            <a:picLocks noGrp="1" noChangeAspect="1"/>
          </p:cNvPicPr>
          <p:nvPr/>
        </p:nvPicPr>
        <p:blipFill>
          <a:blip r:embed="rId3" cstate="print">
            <a:extLst>
              <a:ext uri="{28A0092B-C50C-407E-A947-70E740481C1C}">
                <a14:useLocalDpi xmlns:a14="http://schemas.microsoft.com/office/drawing/2010/main" val="0"/>
              </a:ext>
            </a:extLst>
          </a:blip>
          <a:srcRect t="-50641" b="-50641"/>
          <a:stretch>
            <a:fillRect/>
          </a:stretch>
        </p:blipFill>
        <p:spPr bwMode="auto">
          <a:xfrm>
            <a:off x="7205369" y="4916972"/>
            <a:ext cx="1674340" cy="1146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Bilde 3"/>
          <p:cNvPicPr>
            <a:picLocks noChangeAspect="1"/>
          </p:cNvPicPr>
          <p:nvPr/>
        </p:nvPicPr>
        <p:blipFill>
          <a:blip r:embed="rId4"/>
          <a:stretch>
            <a:fillRect/>
          </a:stretch>
        </p:blipFill>
        <p:spPr>
          <a:xfrm>
            <a:off x="4716016" y="243930"/>
            <a:ext cx="4307709" cy="5943699"/>
          </a:xfrm>
          <a:prstGeom prst="rect">
            <a:avLst/>
          </a:prstGeom>
        </p:spPr>
      </p:pic>
    </p:spTree>
    <p:extLst>
      <p:ext uri="{BB962C8B-B14F-4D97-AF65-F5344CB8AC3E}">
        <p14:creationId xmlns:p14="http://schemas.microsoft.com/office/powerpoint/2010/main" val="2711016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Systematisk symptomkartlegging fører til:</a:t>
            </a:r>
            <a:endParaRPr lang="nb-NO" dirty="0"/>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09305BD-5F70-424C-81AC-F5FFE723C7D3}" type="slidenum">
              <a:rPr lang="nb-NO" smtClean="0"/>
              <a:pPr/>
              <a:t>6</a:t>
            </a:fld>
            <a:endParaRPr lang="nb-NO"/>
          </a:p>
        </p:txBody>
      </p:sp>
      <p:sp>
        <p:nvSpPr>
          <p:cNvPr id="7" name="Plassholder for innhold 6"/>
          <p:cNvSpPr>
            <a:spLocks noGrp="1"/>
          </p:cNvSpPr>
          <p:nvPr>
            <p:ph idx="1"/>
          </p:nvPr>
        </p:nvSpPr>
        <p:spPr/>
        <p:txBody>
          <a:bodyPr>
            <a:normAutofit/>
          </a:bodyPr>
          <a:lstStyle/>
          <a:p>
            <a:r>
              <a:rPr lang="nb-NO" sz="2400" dirty="0" smtClean="0"/>
              <a:t>Bedre symptombehandling</a:t>
            </a:r>
          </a:p>
          <a:p>
            <a:pPr lvl="1"/>
            <a:r>
              <a:rPr lang="nb-NO" sz="2100" dirty="0" smtClean="0"/>
              <a:t>Bedrer symptombyrde og stress</a:t>
            </a:r>
          </a:p>
          <a:p>
            <a:pPr lvl="1"/>
            <a:r>
              <a:rPr lang="nb-NO" sz="2100" dirty="0" smtClean="0"/>
              <a:t>Bedrer/opprettholder funksjonsnivå</a:t>
            </a:r>
          </a:p>
          <a:p>
            <a:pPr lvl="1"/>
            <a:r>
              <a:rPr lang="nb-NO" sz="2100" dirty="0" smtClean="0"/>
              <a:t>Bedrer pasientens livskvalitet</a:t>
            </a:r>
          </a:p>
          <a:p>
            <a:r>
              <a:rPr lang="nb-NO" sz="2400" dirty="0" smtClean="0"/>
              <a:t>Bedre kommunikasjon mellom pasient og helsepersonell</a:t>
            </a:r>
          </a:p>
          <a:p>
            <a:pPr lvl="1"/>
            <a:r>
              <a:rPr lang="nb-NO" sz="2100" dirty="0" smtClean="0"/>
              <a:t>Øker pasient og pårørendes tilfredshet</a:t>
            </a:r>
          </a:p>
          <a:p>
            <a:r>
              <a:rPr lang="nb-NO" sz="2400" dirty="0" smtClean="0"/>
              <a:t>Færre ø-hjelp besøk/innleggelser</a:t>
            </a:r>
          </a:p>
          <a:p>
            <a:r>
              <a:rPr lang="nb-NO" sz="2400" dirty="0" smtClean="0"/>
              <a:t>Høyere etterlevelse i behandlingsforløp</a:t>
            </a:r>
          </a:p>
          <a:p>
            <a:pPr lvl="1"/>
            <a:r>
              <a:rPr lang="nb-NO" sz="2100" dirty="0" smtClean="0"/>
              <a:t>Tåler bedre kreftbehandling, og får derfor lengre medikamentell kreftbehandling</a:t>
            </a:r>
          </a:p>
          <a:p>
            <a:r>
              <a:rPr lang="nb-NO" sz="2400" dirty="0" smtClean="0"/>
              <a:t>Lengre overlevelse</a:t>
            </a:r>
          </a:p>
          <a:p>
            <a:pPr marL="342900" lvl="1" indent="0">
              <a:buNone/>
            </a:pPr>
            <a:endParaRPr lang="nb-NO" sz="2100" dirty="0" smtClean="0"/>
          </a:p>
        </p:txBody>
      </p:sp>
      <p:pic>
        <p:nvPicPr>
          <p:cNvPr id="8" name="Bilde 7"/>
          <p:cNvPicPr>
            <a:picLocks noChangeAspect="1"/>
          </p:cNvPicPr>
          <p:nvPr/>
        </p:nvPicPr>
        <p:blipFill>
          <a:blip r:embed="rId3"/>
          <a:stretch>
            <a:fillRect/>
          </a:stretch>
        </p:blipFill>
        <p:spPr>
          <a:xfrm>
            <a:off x="6413661" y="1196752"/>
            <a:ext cx="2145978" cy="2139881"/>
          </a:xfrm>
          <a:prstGeom prst="rect">
            <a:avLst/>
          </a:prstGeom>
        </p:spPr>
      </p:pic>
    </p:spTree>
    <p:extLst>
      <p:ext uri="{BB962C8B-B14F-4D97-AF65-F5344CB8AC3E}">
        <p14:creationId xmlns:p14="http://schemas.microsoft.com/office/powerpoint/2010/main" val="5659119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Edmonton Symptom Assessment System-</a:t>
            </a:r>
            <a:r>
              <a:rPr lang="nb-NO" dirty="0" err="1" smtClean="0"/>
              <a:t>revised</a:t>
            </a:r>
            <a:endParaRPr lang="nb-NO" dirty="0"/>
          </a:p>
        </p:txBody>
      </p:sp>
      <p:sp>
        <p:nvSpPr>
          <p:cNvPr id="3" name="Plassholder for innhold 2"/>
          <p:cNvSpPr>
            <a:spLocks noGrp="1"/>
          </p:cNvSpPr>
          <p:nvPr>
            <p:ph idx="1"/>
          </p:nvPr>
        </p:nvSpPr>
        <p:spPr/>
        <p:txBody>
          <a:bodyPr>
            <a:normAutofit/>
          </a:bodyPr>
          <a:lstStyle/>
          <a:p>
            <a:r>
              <a:rPr lang="nb-NO" sz="2400" b="1" dirty="0" smtClean="0"/>
              <a:t>   ESAS-r</a:t>
            </a:r>
            <a:r>
              <a:rPr lang="nb-NO" sz="2400" dirty="0" smtClean="0"/>
              <a:t> anbefales som standard</a:t>
            </a:r>
          </a:p>
          <a:p>
            <a:pPr marL="0" indent="0">
              <a:buNone/>
            </a:pPr>
            <a:r>
              <a:rPr lang="nb-NO" sz="2400" dirty="0"/>
              <a:t> </a:t>
            </a:r>
            <a:r>
              <a:rPr lang="nb-NO" sz="2400" dirty="0" smtClean="0"/>
              <a:t>     kartleggingsverktøy i palliativ virksomhet </a:t>
            </a:r>
          </a:p>
          <a:p>
            <a:pPr marL="0" indent="0">
              <a:buNone/>
            </a:pPr>
            <a:r>
              <a:rPr lang="nb-NO" sz="2400" dirty="0"/>
              <a:t> </a:t>
            </a:r>
            <a:r>
              <a:rPr lang="nb-NO" sz="2400" dirty="0" smtClean="0"/>
              <a:t>     i Norge  -både </a:t>
            </a:r>
            <a:r>
              <a:rPr lang="nb-NO" sz="2400" dirty="0"/>
              <a:t>i </a:t>
            </a:r>
            <a:r>
              <a:rPr lang="nb-NO" sz="2400" dirty="0" smtClean="0"/>
              <a:t>spesialist- </a:t>
            </a:r>
            <a:r>
              <a:rPr lang="nb-NO" sz="2400" dirty="0"/>
              <a:t>og </a:t>
            </a:r>
            <a:r>
              <a:rPr lang="nb-NO" sz="2400" dirty="0" smtClean="0"/>
              <a:t>kommunehelsetjenesten</a:t>
            </a:r>
          </a:p>
          <a:p>
            <a:r>
              <a:rPr lang="nb-NO" b="1" dirty="0" smtClean="0"/>
              <a:t>   ESAS-r er diagnoseuavhengig, aktuell for alle med alvorlig sykdom</a:t>
            </a:r>
          </a:p>
          <a:p>
            <a:r>
              <a:rPr lang="nb-NO" b="1" dirty="0" smtClean="0"/>
              <a:t>   Raskt å fylle ut (&lt;2 min)</a:t>
            </a:r>
            <a:endParaRPr lang="nb-NO" b="1" dirty="0"/>
          </a:p>
          <a:p>
            <a:pPr marL="0" indent="0">
              <a:buNone/>
            </a:pPr>
            <a:r>
              <a:rPr lang="nb-NO" dirty="0" smtClean="0"/>
              <a:t>     </a:t>
            </a:r>
          </a:p>
          <a:p>
            <a:pPr marL="0" indent="0">
              <a:buNone/>
            </a:pPr>
            <a:endParaRPr lang="nb-NO" dirty="0"/>
          </a:p>
          <a:p>
            <a:pPr marL="0" indent="0">
              <a:buNone/>
            </a:pPr>
            <a:endParaRPr lang="nb-NO" dirty="0" smtClean="0"/>
          </a:p>
          <a:p>
            <a:pPr marL="0" indent="0">
              <a:buNone/>
            </a:pPr>
            <a:endParaRPr lang="nb-NO" dirty="0"/>
          </a:p>
          <a:p>
            <a:pPr marL="0" indent="0">
              <a:buNone/>
            </a:pPr>
            <a:r>
              <a:rPr lang="nb-NO" dirty="0" smtClean="0"/>
              <a:t>(NPF</a:t>
            </a:r>
            <a:r>
              <a:rPr lang="nb-NO" dirty="0"/>
              <a:t>, NFPM 2012) </a:t>
            </a:r>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09305BD-5F70-424C-81AC-F5FFE723C7D3}" type="slidenum">
              <a:rPr lang="nb-NO" smtClean="0"/>
              <a:pPr/>
              <a:t>7</a:t>
            </a:fld>
            <a:endParaRPr lang="nb-NO"/>
          </a:p>
        </p:txBody>
      </p:sp>
      <p:pic>
        <p:nvPicPr>
          <p:cNvPr id="6" name="Bilde 5"/>
          <p:cNvPicPr>
            <a:picLocks noChangeAspect="1"/>
          </p:cNvPicPr>
          <p:nvPr/>
        </p:nvPicPr>
        <p:blipFill>
          <a:blip r:embed="rId3"/>
          <a:stretch>
            <a:fillRect/>
          </a:stretch>
        </p:blipFill>
        <p:spPr>
          <a:xfrm>
            <a:off x="3894183" y="3573016"/>
            <a:ext cx="4617735" cy="2424311"/>
          </a:xfrm>
          <a:prstGeom prst="rect">
            <a:avLst/>
          </a:prstGeom>
        </p:spPr>
      </p:pic>
    </p:spTree>
    <p:extLst>
      <p:ext uri="{BB962C8B-B14F-4D97-AF65-F5344CB8AC3E}">
        <p14:creationId xmlns:p14="http://schemas.microsoft.com/office/powerpoint/2010/main" val="26050159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Hvordan fylle ut </a:t>
            </a:r>
            <a:br>
              <a:rPr lang="nb-NO" dirty="0"/>
            </a:br>
            <a:r>
              <a:rPr lang="nb-NO" dirty="0"/>
              <a:t>ESAS</a:t>
            </a:r>
          </a:p>
        </p:txBody>
      </p:sp>
      <p:sp>
        <p:nvSpPr>
          <p:cNvPr id="3" name="Plassholder for innhold 2"/>
          <p:cNvSpPr>
            <a:spLocks noGrp="1"/>
          </p:cNvSpPr>
          <p:nvPr>
            <p:ph idx="1"/>
          </p:nvPr>
        </p:nvSpPr>
        <p:spPr>
          <a:xfrm>
            <a:off x="742050" y="1844651"/>
            <a:ext cx="7886700" cy="4351338"/>
          </a:xfrm>
        </p:spPr>
        <p:txBody>
          <a:bodyPr/>
          <a:lstStyle/>
          <a:p>
            <a:r>
              <a:rPr lang="nb-NO" dirty="0"/>
              <a:t>Hvem fyller ut skjemaet?</a:t>
            </a:r>
          </a:p>
          <a:p>
            <a:r>
              <a:rPr lang="nb-NO" dirty="0"/>
              <a:t>Når skal ESAS benyttes?</a:t>
            </a:r>
          </a:p>
          <a:p>
            <a:endParaRPr lang="nb-NO" dirty="0"/>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09305BD-5F70-424C-81AC-F5FFE723C7D3}" type="slidenum">
              <a:rPr lang="nb-NO" smtClean="0"/>
              <a:pPr/>
              <a:t>8</a:t>
            </a:fld>
            <a:endParaRPr lang="nb-NO"/>
          </a:p>
        </p:txBody>
      </p:sp>
      <p:pic>
        <p:nvPicPr>
          <p:cNvPr id="6" name="Bilde 5"/>
          <p:cNvPicPr>
            <a:picLocks noChangeAspect="1"/>
          </p:cNvPicPr>
          <p:nvPr/>
        </p:nvPicPr>
        <p:blipFill>
          <a:blip r:embed="rId3"/>
          <a:stretch>
            <a:fillRect/>
          </a:stretch>
        </p:blipFill>
        <p:spPr>
          <a:xfrm>
            <a:off x="6263665" y="614348"/>
            <a:ext cx="2139881" cy="2139881"/>
          </a:xfrm>
          <a:prstGeom prst="rect">
            <a:avLst/>
          </a:prstGeom>
        </p:spPr>
      </p:pic>
      <p:pic>
        <p:nvPicPr>
          <p:cNvPr id="2050" name="Picture 2" descr="Sykepleieres bruk av Edmonton Symptom Assessment Scale (ESA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19672" y="2852936"/>
            <a:ext cx="4608585" cy="3073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85021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bunntekst 1"/>
          <p:cNvSpPr>
            <a:spLocks noGrp="1"/>
          </p:cNvSpPr>
          <p:nvPr>
            <p:ph type="ftr" sz="quarter" idx="11"/>
          </p:nvPr>
        </p:nvSpPr>
        <p:spPr/>
        <p:txBody>
          <a:bodyPr/>
          <a:lstStyle/>
          <a:p>
            <a:pPr>
              <a:defRPr/>
            </a:pPr>
            <a:endParaRPr lang="nb-NO"/>
          </a:p>
        </p:txBody>
      </p:sp>
      <p:sp>
        <p:nvSpPr>
          <p:cNvPr id="3" name="Plassholder for lysbildenummer 2"/>
          <p:cNvSpPr>
            <a:spLocks noGrp="1"/>
          </p:cNvSpPr>
          <p:nvPr>
            <p:ph type="sldNum" sz="quarter" idx="12"/>
          </p:nvPr>
        </p:nvSpPr>
        <p:spPr/>
        <p:txBody>
          <a:bodyPr/>
          <a:lstStyle/>
          <a:p>
            <a:pPr>
              <a:defRPr/>
            </a:pPr>
            <a:fld id="{821C53E2-218E-444F-95A4-6C9C8A155D64}" type="slidenum">
              <a:rPr lang="nb-NO" smtClean="0"/>
              <a:pPr>
                <a:defRPr/>
              </a:pPr>
              <a:t>9</a:t>
            </a:fld>
            <a:endParaRPr lang="nb-NO"/>
          </a:p>
        </p:txBody>
      </p:sp>
      <p:pic>
        <p:nvPicPr>
          <p:cNvPr id="4" name="Bilde 3"/>
          <p:cNvPicPr>
            <a:picLocks noChangeAspect="1"/>
          </p:cNvPicPr>
          <p:nvPr/>
        </p:nvPicPr>
        <p:blipFill>
          <a:blip r:embed="rId3"/>
          <a:stretch>
            <a:fillRect/>
          </a:stretch>
        </p:blipFill>
        <p:spPr>
          <a:xfrm>
            <a:off x="107504" y="116632"/>
            <a:ext cx="4700423" cy="6610572"/>
          </a:xfrm>
          <a:prstGeom prst="rect">
            <a:avLst/>
          </a:prstGeom>
        </p:spPr>
      </p:pic>
      <p:pic>
        <p:nvPicPr>
          <p:cNvPr id="5" name="Bilde 4"/>
          <p:cNvPicPr>
            <a:picLocks noChangeAspect="1"/>
          </p:cNvPicPr>
          <p:nvPr/>
        </p:nvPicPr>
        <p:blipFill>
          <a:blip r:embed="rId4"/>
          <a:stretch>
            <a:fillRect/>
          </a:stretch>
        </p:blipFill>
        <p:spPr>
          <a:xfrm>
            <a:off x="4572001" y="116632"/>
            <a:ext cx="4464495" cy="6604844"/>
          </a:xfrm>
          <a:prstGeom prst="rect">
            <a:avLst/>
          </a:prstGeom>
        </p:spPr>
      </p:pic>
    </p:spTree>
    <p:extLst>
      <p:ext uri="{BB962C8B-B14F-4D97-AF65-F5344CB8AC3E}">
        <p14:creationId xmlns:p14="http://schemas.microsoft.com/office/powerpoint/2010/main" val="36665832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0 Mal USHT Agder øst lys grønn kant" id="{466A8C11-7F8B-4E54-876D-D87585340031}" vid="{4E4A0AE3-A939-4319-A6F0-A90C921644E9}"/>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4AB28F5D6109043A371D76DDCE5F4A3" ma:contentTypeVersion="9" ma:contentTypeDescription="Create a new document." ma:contentTypeScope="" ma:versionID="d7788bb777d1a10fe89264dc4f6a781c">
  <xsd:schema xmlns:xsd="http://www.w3.org/2001/XMLSchema" xmlns:xs="http://www.w3.org/2001/XMLSchema" xmlns:p="http://schemas.microsoft.com/office/2006/metadata/properties" xmlns:ns2="5a8e2673-320a-4353-8df9-b9109451eda4" targetNamespace="http://schemas.microsoft.com/office/2006/metadata/properties" ma:root="true" ma:fieldsID="d322fda73d94cf65a05087e487179c14" ns2:_="">
    <xsd:import namespace="5a8e2673-320a-4353-8df9-b9109451eda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8e2673-320a-4353-8df9-b9109451eda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6F2AF6B-85E6-4C9F-95D6-C3AC2933C2BF}">
  <ds:schemaRefs>
    <ds:schemaRef ds:uri="dd6ae98b-d757-4243-b624-d69f223b0b9a"/>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http://schemas.microsoft.com/office/infopath/2007/PartnerControls"/>
    <ds:schemaRef ds:uri="http://purl.org/dc/terms/"/>
    <ds:schemaRef ds:uri="471ba1f3-2b39-4494-ab42-8c38d523faee"/>
    <ds:schemaRef ds:uri="http://www.w3.org/XML/1998/namespace"/>
    <ds:schemaRef ds:uri="http://purl.org/dc/dcmitype/"/>
  </ds:schemaRefs>
</ds:datastoreItem>
</file>

<file path=customXml/itemProps2.xml><?xml version="1.0" encoding="utf-8"?>
<ds:datastoreItem xmlns:ds="http://schemas.openxmlformats.org/officeDocument/2006/customXml" ds:itemID="{B8CB806E-5E34-4603-B140-78B9C1F0637C}"/>
</file>

<file path=customXml/itemProps3.xml><?xml version="1.0" encoding="utf-8"?>
<ds:datastoreItem xmlns:ds="http://schemas.openxmlformats.org/officeDocument/2006/customXml" ds:itemID="{9E8F46FE-886F-4C0D-82FF-CFE92A227EC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2020 Mal USHT Agder øst lys grønn kant</Template>
  <TotalTime>2208</TotalTime>
  <Words>2142</Words>
  <Application>Microsoft Office PowerPoint</Application>
  <PresentationFormat>Skjermfremvisning (4:3)</PresentationFormat>
  <Paragraphs>209</Paragraphs>
  <Slides>20</Slides>
  <Notes>20</Notes>
  <HiddenSlides>0</HiddenSlides>
  <MMClips>0</MMClips>
  <ScaleCrop>false</ScaleCrop>
  <HeadingPairs>
    <vt:vector size="6" baseType="variant">
      <vt:variant>
        <vt:lpstr>Brukte skrifter</vt:lpstr>
      </vt:variant>
      <vt:variant>
        <vt:i4>7</vt:i4>
      </vt:variant>
      <vt:variant>
        <vt:lpstr>Tema</vt:lpstr>
      </vt:variant>
      <vt:variant>
        <vt:i4>1</vt:i4>
      </vt:variant>
      <vt:variant>
        <vt:lpstr>Lysbildetitler</vt:lpstr>
      </vt:variant>
      <vt:variant>
        <vt:i4>20</vt:i4>
      </vt:variant>
    </vt:vector>
  </HeadingPairs>
  <TitlesOfParts>
    <vt:vector size="28" baseType="lpstr">
      <vt:lpstr>Arial</vt:lpstr>
      <vt:lpstr>Arial Black</vt:lpstr>
      <vt:lpstr>Calibri</vt:lpstr>
      <vt:lpstr>Calibri Light</vt:lpstr>
      <vt:lpstr>Cambria</vt:lpstr>
      <vt:lpstr>Times New Roman</vt:lpstr>
      <vt:lpstr>Wingdings</vt:lpstr>
      <vt:lpstr>Office-tema</vt:lpstr>
      <vt:lpstr>Symptomkartlegging</vt:lpstr>
      <vt:lpstr>Kompetanse på smertebehandling</vt:lpstr>
      <vt:lpstr>Smerte er det som pasienten sier gjør vondt!</vt:lpstr>
      <vt:lpstr>NRS -  Numeric rating scale    VAS  -  Visuell Analog Skala</vt:lpstr>
      <vt:lpstr>Kartleggingsverktøy</vt:lpstr>
      <vt:lpstr>Systematisk symptomkartlegging fører til:</vt:lpstr>
      <vt:lpstr>Edmonton Symptom Assessment System-revised</vt:lpstr>
      <vt:lpstr>Hvordan fylle ut  ESAS</vt:lpstr>
      <vt:lpstr>PowerPoint-presentasjon</vt:lpstr>
      <vt:lpstr>PowerPoint-presentasjon</vt:lpstr>
      <vt:lpstr>Rutiner for informasjon og oppfølging</vt:lpstr>
      <vt:lpstr>PowerPoint-presentasjon</vt:lpstr>
      <vt:lpstr>Hvordan tolke skårene</vt:lpstr>
      <vt:lpstr>Har vi et verktøy tilsvarende ESAS  for personer med demens?</vt:lpstr>
      <vt:lpstr>Kartleggingsverktøy</vt:lpstr>
      <vt:lpstr>PowerPoint-presentasjon</vt:lpstr>
      <vt:lpstr>PowerPoint-presentasjon</vt:lpstr>
      <vt:lpstr>Kartlegging av smerter hos personer med demens</vt:lpstr>
      <vt:lpstr>Refleksjonsspørsmål</vt:lpstr>
      <vt:lpstr>Lykke til videre med den viktige jobben dere gjør!</vt:lpstr>
    </vt:vector>
  </TitlesOfParts>
  <Company>IKT-Agder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Sætra, Pia</dc:creator>
  <cp:lastModifiedBy>Sætra, Pia</cp:lastModifiedBy>
  <cp:revision>172</cp:revision>
  <dcterms:created xsi:type="dcterms:W3CDTF">2020-07-07T10:57:02Z</dcterms:created>
  <dcterms:modified xsi:type="dcterms:W3CDTF">2022-05-30T07:37:14Z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0x01010054AB28F5D6109043A371D76DDCE5F4A3</vt:lpwstr>
  </property>
</Properties>
</file>