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700" r:id="rId4"/>
  </p:sldMasterIdLst>
  <p:notesMasterIdLst>
    <p:notesMasterId r:id="rId11"/>
  </p:notesMasterIdLst>
  <p:sldIdLst>
    <p:sldId id="303" r:id="rId5"/>
    <p:sldId id="268" r:id="rId6"/>
    <p:sldId id="281" r:id="rId7"/>
    <p:sldId id="263" r:id="rId8"/>
    <p:sldId id="282" r:id="rId9"/>
    <p:sldId id="304" r:id="rId10"/>
  </p:sldIdLst>
  <p:sldSz cx="9144000" cy="6858000" type="screen4x3"/>
  <p:notesSz cx="6858000" cy="9945688"/>
  <p:defaultTextStyle>
    <a:defPPr>
      <a:defRPr lang="nb-N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430"/>
    <a:srgbClr val="00863D"/>
    <a:srgbClr val="00A44A"/>
    <a:srgbClr val="00C85A"/>
    <a:srgbClr val="0092C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ddels stil 2 – utheving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75131" autoAdjust="0"/>
  </p:normalViewPr>
  <p:slideViewPr>
    <p:cSldViewPr snapToGrid="0">
      <p:cViewPr varScale="1">
        <p:scale>
          <a:sx n="50" d="100"/>
          <a:sy n="50" d="100"/>
        </p:scale>
        <p:origin x="1740" y="3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microsoft.com/office/2016/11/relationships/changesInfo" Target="changesInfos/changesInfo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15" Type="http://schemas.openxmlformats.org/officeDocument/2006/relationships/tableStyles" Target="tableStyle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Cathrine Humlen Ruud" userId="76f5405a-73a5-41d7-993b-014d8474016d" providerId="ADAL" clId="{A7953689-3C3B-4760-BCA6-99A31807DD91}"/>
    <pc:docChg chg="delSld">
      <pc:chgData name="Cathrine Humlen Ruud" userId="76f5405a-73a5-41d7-993b-014d8474016d" providerId="ADAL" clId="{A7953689-3C3B-4760-BCA6-99A31807DD91}" dt="2022-06-01T12:38:27.123" v="1" actId="2696"/>
      <pc:docMkLst>
        <pc:docMk/>
      </pc:docMkLst>
      <pc:sldChg chg="del">
        <pc:chgData name="Cathrine Humlen Ruud" userId="76f5405a-73a5-41d7-993b-014d8474016d" providerId="ADAL" clId="{A7953689-3C3B-4760-BCA6-99A31807DD91}" dt="2022-06-01T12:38:14.063" v="0" actId="2696"/>
        <pc:sldMkLst>
          <pc:docMk/>
          <pc:sldMk cId="459861210" sldId="260"/>
        </pc:sldMkLst>
      </pc:sldChg>
      <pc:sldChg chg="del">
        <pc:chgData name="Cathrine Humlen Ruud" userId="76f5405a-73a5-41d7-993b-014d8474016d" providerId="ADAL" clId="{A7953689-3C3B-4760-BCA6-99A31807DD91}" dt="2022-06-01T12:38:14.063" v="0" actId="2696"/>
        <pc:sldMkLst>
          <pc:docMk/>
          <pc:sldMk cId="83694451" sldId="261"/>
        </pc:sldMkLst>
      </pc:sldChg>
      <pc:sldChg chg="del">
        <pc:chgData name="Cathrine Humlen Ruud" userId="76f5405a-73a5-41d7-993b-014d8474016d" providerId="ADAL" clId="{A7953689-3C3B-4760-BCA6-99A31807DD91}" dt="2022-06-01T12:38:14.063" v="0" actId="2696"/>
        <pc:sldMkLst>
          <pc:docMk/>
          <pc:sldMk cId="2387033056" sldId="262"/>
        </pc:sldMkLst>
      </pc:sldChg>
      <pc:sldChg chg="del">
        <pc:chgData name="Cathrine Humlen Ruud" userId="76f5405a-73a5-41d7-993b-014d8474016d" providerId="ADAL" clId="{A7953689-3C3B-4760-BCA6-99A31807DD91}" dt="2022-06-01T12:38:27.123" v="1" actId="2696"/>
        <pc:sldMkLst>
          <pc:docMk/>
          <pc:sldMk cId="3995115753" sldId="264"/>
        </pc:sldMkLst>
      </pc:sldChg>
      <pc:sldChg chg="del">
        <pc:chgData name="Cathrine Humlen Ruud" userId="76f5405a-73a5-41d7-993b-014d8474016d" providerId="ADAL" clId="{A7953689-3C3B-4760-BCA6-99A31807DD91}" dt="2022-06-01T12:38:27.123" v="1" actId="2696"/>
        <pc:sldMkLst>
          <pc:docMk/>
          <pc:sldMk cId="479634494" sldId="265"/>
        </pc:sldMkLst>
      </pc:sldChg>
      <pc:sldChg chg="del">
        <pc:chgData name="Cathrine Humlen Ruud" userId="76f5405a-73a5-41d7-993b-014d8474016d" providerId="ADAL" clId="{A7953689-3C3B-4760-BCA6-99A31807DD91}" dt="2022-06-01T12:38:27.123" v="1" actId="2696"/>
        <pc:sldMkLst>
          <pc:docMk/>
          <pc:sldMk cId="262154583" sldId="266"/>
        </pc:sldMkLst>
      </pc:sldChg>
      <pc:sldChg chg="del">
        <pc:chgData name="Cathrine Humlen Ruud" userId="76f5405a-73a5-41d7-993b-014d8474016d" providerId="ADAL" clId="{A7953689-3C3B-4760-BCA6-99A31807DD91}" dt="2022-06-01T12:38:27.123" v="1" actId="2696"/>
        <pc:sldMkLst>
          <pc:docMk/>
          <pc:sldMk cId="29309585" sldId="267"/>
        </pc:sldMkLst>
      </pc:sldChg>
      <pc:sldChg chg="del">
        <pc:chgData name="Cathrine Humlen Ruud" userId="76f5405a-73a5-41d7-993b-014d8474016d" providerId="ADAL" clId="{A7953689-3C3B-4760-BCA6-99A31807DD91}" dt="2022-06-01T12:38:27.123" v="1" actId="2696"/>
        <pc:sldMkLst>
          <pc:docMk/>
          <pc:sldMk cId="4286477113" sldId="269"/>
        </pc:sldMkLst>
      </pc:sldChg>
      <pc:sldChg chg="del">
        <pc:chgData name="Cathrine Humlen Ruud" userId="76f5405a-73a5-41d7-993b-014d8474016d" providerId="ADAL" clId="{A7953689-3C3B-4760-BCA6-99A31807DD91}" dt="2022-06-01T12:38:27.123" v="1" actId="2696"/>
        <pc:sldMkLst>
          <pc:docMk/>
          <pc:sldMk cId="252821065" sldId="270"/>
        </pc:sldMkLst>
      </pc:sldChg>
      <pc:sldChg chg="del">
        <pc:chgData name="Cathrine Humlen Ruud" userId="76f5405a-73a5-41d7-993b-014d8474016d" providerId="ADAL" clId="{A7953689-3C3B-4760-BCA6-99A31807DD91}" dt="2022-06-01T12:38:27.123" v="1" actId="2696"/>
        <pc:sldMkLst>
          <pc:docMk/>
          <pc:sldMk cId="1362365656" sldId="271"/>
        </pc:sldMkLst>
      </pc:sldChg>
      <pc:sldChg chg="del">
        <pc:chgData name="Cathrine Humlen Ruud" userId="76f5405a-73a5-41d7-993b-014d8474016d" providerId="ADAL" clId="{A7953689-3C3B-4760-BCA6-99A31807DD91}" dt="2022-06-01T12:38:27.123" v="1" actId="2696"/>
        <pc:sldMkLst>
          <pc:docMk/>
          <pc:sldMk cId="1685875568" sldId="272"/>
        </pc:sldMkLst>
      </pc:sldChg>
      <pc:sldChg chg="del">
        <pc:chgData name="Cathrine Humlen Ruud" userId="76f5405a-73a5-41d7-993b-014d8474016d" providerId="ADAL" clId="{A7953689-3C3B-4760-BCA6-99A31807DD91}" dt="2022-06-01T12:38:27.123" v="1" actId="2696"/>
        <pc:sldMkLst>
          <pc:docMk/>
          <pc:sldMk cId="155029317" sldId="273"/>
        </pc:sldMkLst>
      </pc:sldChg>
      <pc:sldChg chg="del">
        <pc:chgData name="Cathrine Humlen Ruud" userId="76f5405a-73a5-41d7-993b-014d8474016d" providerId="ADAL" clId="{A7953689-3C3B-4760-BCA6-99A31807DD91}" dt="2022-06-01T12:38:27.123" v="1" actId="2696"/>
        <pc:sldMkLst>
          <pc:docMk/>
          <pc:sldMk cId="715492620" sldId="274"/>
        </pc:sldMkLst>
      </pc:sldChg>
      <pc:sldChg chg="del">
        <pc:chgData name="Cathrine Humlen Ruud" userId="76f5405a-73a5-41d7-993b-014d8474016d" providerId="ADAL" clId="{A7953689-3C3B-4760-BCA6-99A31807DD91}" dt="2022-06-01T12:38:27.123" v="1" actId="2696"/>
        <pc:sldMkLst>
          <pc:docMk/>
          <pc:sldMk cId="1148338151" sldId="275"/>
        </pc:sldMkLst>
      </pc:sldChg>
      <pc:sldChg chg="del">
        <pc:chgData name="Cathrine Humlen Ruud" userId="76f5405a-73a5-41d7-993b-014d8474016d" providerId="ADAL" clId="{A7953689-3C3B-4760-BCA6-99A31807DD91}" dt="2022-06-01T12:38:27.123" v="1" actId="2696"/>
        <pc:sldMkLst>
          <pc:docMk/>
          <pc:sldMk cId="1801925116" sldId="276"/>
        </pc:sldMkLst>
      </pc:sldChg>
      <pc:sldChg chg="del">
        <pc:chgData name="Cathrine Humlen Ruud" userId="76f5405a-73a5-41d7-993b-014d8474016d" providerId="ADAL" clId="{A7953689-3C3B-4760-BCA6-99A31807DD91}" dt="2022-06-01T12:38:27.123" v="1" actId="2696"/>
        <pc:sldMkLst>
          <pc:docMk/>
          <pc:sldMk cId="4134922153" sldId="277"/>
        </pc:sldMkLst>
      </pc:sldChg>
      <pc:sldChg chg="del">
        <pc:chgData name="Cathrine Humlen Ruud" userId="76f5405a-73a5-41d7-993b-014d8474016d" providerId="ADAL" clId="{A7953689-3C3B-4760-BCA6-99A31807DD91}" dt="2022-06-01T12:38:27.123" v="1" actId="2696"/>
        <pc:sldMkLst>
          <pc:docMk/>
          <pc:sldMk cId="3533556799" sldId="279"/>
        </pc:sldMkLst>
      </pc:sldChg>
      <pc:sldChg chg="del">
        <pc:chgData name="Cathrine Humlen Ruud" userId="76f5405a-73a5-41d7-993b-014d8474016d" providerId="ADAL" clId="{A7953689-3C3B-4760-BCA6-99A31807DD91}" dt="2022-06-01T12:38:27.123" v="1" actId="2696"/>
        <pc:sldMkLst>
          <pc:docMk/>
          <pc:sldMk cId="2102847239" sldId="280"/>
        </pc:sldMkLst>
      </pc:sldChg>
      <pc:sldChg chg="del">
        <pc:chgData name="Cathrine Humlen Ruud" userId="76f5405a-73a5-41d7-993b-014d8474016d" providerId="ADAL" clId="{A7953689-3C3B-4760-BCA6-99A31807DD91}" dt="2022-06-01T12:38:27.123" v="1" actId="2696"/>
        <pc:sldMkLst>
          <pc:docMk/>
          <pc:sldMk cId="2228929076" sldId="283"/>
        </pc:sldMkLst>
      </pc:sldChg>
      <pc:sldChg chg="del">
        <pc:chgData name="Cathrine Humlen Ruud" userId="76f5405a-73a5-41d7-993b-014d8474016d" providerId="ADAL" clId="{A7953689-3C3B-4760-BCA6-99A31807DD91}" dt="2022-06-01T12:38:27.123" v="1" actId="2696"/>
        <pc:sldMkLst>
          <pc:docMk/>
          <pc:sldMk cId="2001592281" sldId="284"/>
        </pc:sldMkLst>
      </pc:sldChg>
      <pc:sldChg chg="del">
        <pc:chgData name="Cathrine Humlen Ruud" userId="76f5405a-73a5-41d7-993b-014d8474016d" providerId="ADAL" clId="{A7953689-3C3B-4760-BCA6-99A31807DD91}" dt="2022-06-01T12:38:27.123" v="1" actId="2696"/>
        <pc:sldMkLst>
          <pc:docMk/>
          <pc:sldMk cId="2430352569" sldId="285"/>
        </pc:sldMkLst>
      </pc:sldChg>
      <pc:sldChg chg="del">
        <pc:chgData name="Cathrine Humlen Ruud" userId="76f5405a-73a5-41d7-993b-014d8474016d" providerId="ADAL" clId="{A7953689-3C3B-4760-BCA6-99A31807DD91}" dt="2022-06-01T12:38:27.123" v="1" actId="2696"/>
        <pc:sldMkLst>
          <pc:docMk/>
          <pc:sldMk cId="1637539589" sldId="286"/>
        </pc:sldMkLst>
      </pc:sldChg>
      <pc:sldChg chg="del">
        <pc:chgData name="Cathrine Humlen Ruud" userId="76f5405a-73a5-41d7-993b-014d8474016d" providerId="ADAL" clId="{A7953689-3C3B-4760-BCA6-99A31807DD91}" dt="2022-06-01T12:38:27.123" v="1" actId="2696"/>
        <pc:sldMkLst>
          <pc:docMk/>
          <pc:sldMk cId="1759471513" sldId="287"/>
        </pc:sldMkLst>
      </pc:sldChg>
      <pc:sldChg chg="del">
        <pc:chgData name="Cathrine Humlen Ruud" userId="76f5405a-73a5-41d7-993b-014d8474016d" providerId="ADAL" clId="{A7953689-3C3B-4760-BCA6-99A31807DD91}" dt="2022-06-01T12:38:27.123" v="1" actId="2696"/>
        <pc:sldMkLst>
          <pc:docMk/>
          <pc:sldMk cId="1784540154" sldId="288"/>
        </pc:sldMkLst>
      </pc:sldChg>
      <pc:sldChg chg="del">
        <pc:chgData name="Cathrine Humlen Ruud" userId="76f5405a-73a5-41d7-993b-014d8474016d" providerId="ADAL" clId="{A7953689-3C3B-4760-BCA6-99A31807DD91}" dt="2022-06-01T12:38:27.123" v="1" actId="2696"/>
        <pc:sldMkLst>
          <pc:docMk/>
          <pc:sldMk cId="1943701888" sldId="290"/>
        </pc:sldMkLst>
      </pc:sldChg>
      <pc:sldChg chg="del">
        <pc:chgData name="Cathrine Humlen Ruud" userId="76f5405a-73a5-41d7-993b-014d8474016d" providerId="ADAL" clId="{A7953689-3C3B-4760-BCA6-99A31807DD91}" dt="2022-06-01T12:38:27.123" v="1" actId="2696"/>
        <pc:sldMkLst>
          <pc:docMk/>
          <pc:sldMk cId="3434232530" sldId="292"/>
        </pc:sldMkLst>
      </pc:sldChg>
      <pc:sldChg chg="del">
        <pc:chgData name="Cathrine Humlen Ruud" userId="76f5405a-73a5-41d7-993b-014d8474016d" providerId="ADAL" clId="{A7953689-3C3B-4760-BCA6-99A31807DD91}" dt="2022-06-01T12:38:27.123" v="1" actId="2696"/>
        <pc:sldMkLst>
          <pc:docMk/>
          <pc:sldMk cId="2980067015" sldId="293"/>
        </pc:sldMkLst>
      </pc:sldChg>
      <pc:sldChg chg="del">
        <pc:chgData name="Cathrine Humlen Ruud" userId="76f5405a-73a5-41d7-993b-014d8474016d" providerId="ADAL" clId="{A7953689-3C3B-4760-BCA6-99A31807DD91}" dt="2022-06-01T12:38:27.123" v="1" actId="2696"/>
        <pc:sldMkLst>
          <pc:docMk/>
          <pc:sldMk cId="3589971302" sldId="294"/>
        </pc:sldMkLst>
      </pc:sldChg>
      <pc:sldChg chg="del">
        <pc:chgData name="Cathrine Humlen Ruud" userId="76f5405a-73a5-41d7-993b-014d8474016d" providerId="ADAL" clId="{A7953689-3C3B-4760-BCA6-99A31807DD91}" dt="2022-06-01T12:38:27.123" v="1" actId="2696"/>
        <pc:sldMkLst>
          <pc:docMk/>
          <pc:sldMk cId="3085768259" sldId="295"/>
        </pc:sldMkLst>
      </pc:sldChg>
      <pc:sldChg chg="del">
        <pc:chgData name="Cathrine Humlen Ruud" userId="76f5405a-73a5-41d7-993b-014d8474016d" providerId="ADAL" clId="{A7953689-3C3B-4760-BCA6-99A31807DD91}" dt="2022-06-01T12:38:27.123" v="1" actId="2696"/>
        <pc:sldMkLst>
          <pc:docMk/>
          <pc:sldMk cId="3204306469" sldId="296"/>
        </pc:sldMkLst>
      </pc:sldChg>
      <pc:sldChg chg="del">
        <pc:chgData name="Cathrine Humlen Ruud" userId="76f5405a-73a5-41d7-993b-014d8474016d" providerId="ADAL" clId="{A7953689-3C3B-4760-BCA6-99A31807DD91}" dt="2022-06-01T12:38:14.063" v="0" actId="2696"/>
        <pc:sldMkLst>
          <pc:docMk/>
          <pc:sldMk cId="1077553230" sldId="297"/>
        </pc:sldMkLst>
      </pc:sldChg>
      <pc:sldChg chg="del">
        <pc:chgData name="Cathrine Humlen Ruud" userId="76f5405a-73a5-41d7-993b-014d8474016d" providerId="ADAL" clId="{A7953689-3C3B-4760-BCA6-99A31807DD91}" dt="2022-06-01T12:38:27.123" v="1" actId="2696"/>
        <pc:sldMkLst>
          <pc:docMk/>
          <pc:sldMk cId="3398288894" sldId="298"/>
        </pc:sldMkLst>
      </pc:sldChg>
      <pc:sldChg chg="del">
        <pc:chgData name="Cathrine Humlen Ruud" userId="76f5405a-73a5-41d7-993b-014d8474016d" providerId="ADAL" clId="{A7953689-3C3B-4760-BCA6-99A31807DD91}" dt="2022-06-01T12:38:27.123" v="1" actId="2696"/>
        <pc:sldMkLst>
          <pc:docMk/>
          <pc:sldMk cId="4172919356" sldId="299"/>
        </pc:sldMkLst>
      </pc:sldChg>
      <pc:sldChg chg="del">
        <pc:chgData name="Cathrine Humlen Ruud" userId="76f5405a-73a5-41d7-993b-014d8474016d" providerId="ADAL" clId="{A7953689-3C3B-4760-BCA6-99A31807DD91}" dt="2022-06-01T12:38:27.123" v="1" actId="2696"/>
        <pc:sldMkLst>
          <pc:docMk/>
          <pc:sldMk cId="319506996" sldId="300"/>
        </pc:sldMkLst>
      </pc:sldChg>
      <pc:sldChg chg="del">
        <pc:chgData name="Cathrine Humlen Ruud" userId="76f5405a-73a5-41d7-993b-014d8474016d" providerId="ADAL" clId="{A7953689-3C3B-4760-BCA6-99A31807DD91}" dt="2022-06-01T12:38:27.123" v="1" actId="2696"/>
        <pc:sldMkLst>
          <pc:docMk/>
          <pc:sldMk cId="1009958381" sldId="301"/>
        </pc:sldMkLst>
      </pc:sldChg>
      <pc:sldChg chg="del">
        <pc:chgData name="Cathrine Humlen Ruud" userId="76f5405a-73a5-41d7-993b-014d8474016d" providerId="ADAL" clId="{A7953689-3C3B-4760-BCA6-99A31807DD91}" dt="2022-06-01T12:38:27.123" v="1" actId="2696"/>
        <pc:sldMkLst>
          <pc:docMk/>
          <pc:sldMk cId="2464474045" sldId="305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op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9728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3" name="Plassholder for dato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9728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7610EBE-C1F3-4489-ADA6-3348326769BD}" type="datetimeFigureOut">
              <a:rPr lang="nb-NO" smtClean="0"/>
              <a:pPr/>
              <a:t>01.06.2022</a:t>
            </a:fld>
            <a:endParaRPr lang="nb-NO"/>
          </a:p>
        </p:txBody>
      </p:sp>
      <p:sp>
        <p:nvSpPr>
          <p:cNvPr id="4" name="Plassholder for lysbilde 3"/>
          <p:cNvSpPr>
            <a:spLocks noGrp="1" noRot="1" noChangeAspect="1"/>
          </p:cNvSpPr>
          <p:nvPr>
            <p:ph type="sldImg" idx="2"/>
          </p:nvPr>
        </p:nvSpPr>
        <p:spPr>
          <a:xfrm>
            <a:off x="942975" y="746125"/>
            <a:ext cx="4972050" cy="372903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b-NO"/>
          </a:p>
        </p:txBody>
      </p:sp>
      <p:sp>
        <p:nvSpPr>
          <p:cNvPr id="5" name="Plassholder for notater 4"/>
          <p:cNvSpPr>
            <a:spLocks noGrp="1"/>
          </p:cNvSpPr>
          <p:nvPr>
            <p:ph type="body" sz="quarter" idx="3"/>
          </p:nvPr>
        </p:nvSpPr>
        <p:spPr>
          <a:xfrm>
            <a:off x="685800" y="4724202"/>
            <a:ext cx="5486400" cy="44755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4"/>
          </p:nvPr>
        </p:nvSpPr>
        <p:spPr>
          <a:xfrm>
            <a:off x="0" y="9446678"/>
            <a:ext cx="2971800" cy="49728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5"/>
          </p:nvPr>
        </p:nvSpPr>
        <p:spPr>
          <a:xfrm>
            <a:off x="3884613" y="9446678"/>
            <a:ext cx="2971800" cy="49728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652DB7C-4B8E-46DF-A618-A5E30AAFF4C8}" type="slidenum">
              <a:rPr lang="nb-NO" smtClean="0"/>
              <a:pPr/>
              <a:t>‹#›</a:t>
            </a:fld>
            <a:endParaRPr lang="nb-NO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 dirty="0"/>
              <a:t>9.10-9.30</a:t>
            </a:r>
          </a:p>
          <a:p>
            <a:r>
              <a:rPr lang="nb-NO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Formålet med rådene er å bidra til tidlig gjenkjennelse av en forverret somatisk tilstand og iverksette adekvate tiltak som sikrer en god og forsvarlig pasientbehandling.</a:t>
            </a:r>
          </a:p>
          <a:p>
            <a:r>
              <a:rPr lang="nb-NO" dirty="0"/>
              <a:t>Viktigste elementene for å følge de faglige</a:t>
            </a:r>
            <a:r>
              <a:rPr lang="nb-NO" baseline="0" dirty="0"/>
              <a:t> rådene er….</a:t>
            </a:r>
          </a:p>
          <a:p>
            <a:r>
              <a:rPr lang="nb-NO" baseline="0" dirty="0"/>
              <a:t>Rådene har bakgrunn i </a:t>
            </a:r>
            <a:r>
              <a:rPr lang="nb-NO" b="1" baseline="0" dirty="0"/>
              <a:t>Helsepersonell  loven- </a:t>
            </a:r>
            <a:r>
              <a:rPr lang="nb-NO" baseline="0" dirty="0"/>
              <a:t>har plikt til å yte helsehjelp når det er påtrengende nødvendig.  Kompetanse innen Observasjonskompetanse og vurderingsevne støtter dette </a:t>
            </a:r>
          </a:p>
          <a:p>
            <a:r>
              <a:rPr lang="nb-NO" b="1" baseline="0" dirty="0"/>
              <a:t>Den største motivasjonen bør uansett være:</a:t>
            </a:r>
          </a:p>
          <a:p>
            <a:r>
              <a:rPr lang="nb-NO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En tredjedel av unødige dødsfall er relatert til følgende årsaker, dels i kombinasjon;</a:t>
            </a:r>
          </a:p>
          <a:p>
            <a:r>
              <a:rPr lang="nb-NO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manglende eller for sen oppdagelse av forverret somatisk tilstand</a:t>
            </a:r>
          </a:p>
          <a:p>
            <a:r>
              <a:rPr lang="nb-NO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mangelfull observasjon av pasienten</a:t>
            </a:r>
          </a:p>
          <a:p>
            <a:r>
              <a:rPr lang="nb-NO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svikt og/eller misforståelser i kommunikasjon mellom helsepersonell</a:t>
            </a:r>
          </a:p>
          <a:p>
            <a:endParaRPr lang="nb-NO" dirty="0"/>
          </a:p>
          <a:p>
            <a:r>
              <a:rPr lang="nb-NO" dirty="0"/>
              <a:t>USHT</a:t>
            </a:r>
            <a:r>
              <a:rPr lang="nb-NO" baseline="0" dirty="0"/>
              <a:t> Agder jobber etter nasjonale faglige råd og legge til rette for at dere kan følge rådene ved å gi dere undervisning, ressurser på kompetanseheving, materialet og øvelser på </a:t>
            </a:r>
            <a:r>
              <a:rPr lang="nb-NO" baseline="0" dirty="0" err="1"/>
              <a:t>scenarior</a:t>
            </a:r>
            <a:r>
              <a:rPr lang="nb-NO" baseline="0" dirty="0"/>
              <a:t> for å bli bedre</a:t>
            </a:r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652DB7C-4B8E-46DF-A618-A5E30AAFF4C8}" type="slidenum">
              <a:rPr lang="nb-NO" smtClean="0"/>
              <a:pPr/>
              <a:t>2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7416563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KlinObsKommune</a:t>
            </a:r>
            <a:r>
              <a:rPr lang="nb-NO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er en trinnvis kompetansemodell for å øke klinisk observasjonskompetanse blant helsepersonell i kommunale helse- og omsorgstjenester.</a:t>
            </a:r>
          </a:p>
          <a:p>
            <a:r>
              <a:rPr lang="nb-NO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Utviklet av fire samarbeidene USHT. Vi i USHT har benyttet</a:t>
            </a:r>
            <a:r>
              <a:rPr lang="nb-NO" sz="1200" b="0" i="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oss av fagmateriale som ligger tilgjengelig på trinn 1. </a:t>
            </a:r>
          </a:p>
          <a:p>
            <a:endParaRPr lang="nb-NO" sz="1200" b="0" i="0" kern="1200" baseline="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nb-NO" sz="1200" b="0" i="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Utover  det støtter vi den pedagogiske oppbygningen. Men i og med at det ikke ligger materialet på trinn 2, kun en anbefaling. Dette gjøres ulikt i kommunene og det er heller ingen nasjonal anbefaling hvordan dette skal gjøres.  Det ligger heller ingen konkrete retning for hvordan gjennomføre trinn 4&amp;5</a:t>
            </a:r>
          </a:p>
          <a:p>
            <a:r>
              <a:rPr lang="nb-NO" sz="1200" b="1" i="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Derfor har vi i USHT Agder valgt å lage vår egen trapp</a:t>
            </a:r>
            <a:r>
              <a:rPr lang="nb-NO" sz="1200" b="1" i="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sym typeface="Wingdings" panose="05000000000000000000" pitchFamily="2" charset="2"/>
              </a:rPr>
              <a:t></a:t>
            </a:r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52DB7C-4B8E-46DF-A618-A5E30AAFF4C8}" type="slidenum">
              <a:rPr lang="nb-NO" smtClean="0"/>
              <a:pPr/>
              <a:t>3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14912144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52DB7C-4B8E-46DF-A618-A5E30AAFF4C8}" type="slidenum">
              <a:rPr lang="nb-NO" smtClean="0"/>
              <a:pPr/>
              <a:t>4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76181349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 dirty="0"/>
              <a:t>Nytt innhold på nettsiden, </a:t>
            </a:r>
          </a:p>
          <a:p>
            <a:r>
              <a:rPr lang="nb-NO" dirty="0"/>
              <a:t> Hva har vi innenfor de ulike trinnene: Nytt innhold </a:t>
            </a:r>
            <a:r>
              <a:rPr lang="nb-NO" b="1" dirty="0"/>
              <a:t>ABCDE mer innenfor hver bokstav</a:t>
            </a:r>
            <a:r>
              <a:rPr lang="nb-NO" dirty="0"/>
              <a:t>, </a:t>
            </a:r>
          </a:p>
          <a:p>
            <a:r>
              <a:rPr lang="nb-NO" dirty="0"/>
              <a:t>Presentere støtteverktøy for instruktører </a:t>
            </a:r>
            <a:r>
              <a:rPr lang="nb-NO" dirty="0" err="1"/>
              <a:t>pp</a:t>
            </a:r>
            <a:r>
              <a:rPr lang="nb-NO" dirty="0"/>
              <a:t> ,samt kompendium fra </a:t>
            </a:r>
            <a:r>
              <a:rPr lang="nb-NO" dirty="0" err="1"/>
              <a:t>klinobs</a:t>
            </a:r>
            <a:r>
              <a:rPr lang="nb-NO" dirty="0"/>
              <a:t> kommune.</a:t>
            </a:r>
          </a:p>
          <a:p>
            <a:r>
              <a:rPr lang="nb-NO" dirty="0"/>
              <a:t> </a:t>
            </a:r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52DB7C-4B8E-46DF-A618-A5E30AAFF4C8}" type="slidenum">
              <a:rPr lang="nb-NO" smtClean="0"/>
              <a:pPr/>
              <a:t>5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11984219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b-NO" dirty="0"/>
              <a:t>Kort presentasjon av PEVS og ønske om PEVS instruktører i Agde</a:t>
            </a:r>
            <a:r>
              <a:rPr lang="nb-NO" b="1" dirty="0"/>
              <a:t>r, nettverk- ressurser på nettside </a:t>
            </a:r>
            <a:endParaRPr lang="nb-NO" dirty="0"/>
          </a:p>
          <a:p>
            <a:r>
              <a:rPr lang="nb-NO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PEVS eller </a:t>
            </a:r>
            <a:r>
              <a:rPr lang="nb-NO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Pediatric</a:t>
            </a:r>
            <a:r>
              <a:rPr lang="nb-NO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early</a:t>
            </a:r>
            <a:r>
              <a:rPr lang="nb-NO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warning</a:t>
            </a:r>
            <a:r>
              <a:rPr lang="nb-NO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scores (PEWS) er skåringssystemer som basert på alder og parameter som respirasjonsfrekvens, oksygenmetning, puls, blodtrykk, temperatur og bevissthetsnivå identifiserer pasienter i fare for klinisk forverring.  Dersom de målte parameterne i økende grad avviker fra normalverdier for alderen øker skåren. Skåren for alle de ulike parameterne legges sammen til en tallverdi som, avhengig av </a:t>
            </a:r>
            <a:r>
              <a:rPr lang="nb-NO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cutoff</a:t>
            </a:r>
            <a:r>
              <a:rPr lang="nb-NO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-nivå bestemmer pasientens risiko for klinisk forverring.</a:t>
            </a:r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52DB7C-4B8E-46DF-A618-A5E30AAFF4C8}" type="slidenum">
              <a:rPr lang="nb-NO" smtClean="0"/>
              <a:pPr/>
              <a:t>6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90322041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tellysbil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2771800" y="1122363"/>
            <a:ext cx="54006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Undertittel 2"/>
          <p:cNvSpPr>
            <a:spLocks noGrp="1"/>
          </p:cNvSpPr>
          <p:nvPr>
            <p:ph type="subTitle" idx="1"/>
          </p:nvPr>
        </p:nvSpPr>
        <p:spPr>
          <a:xfrm>
            <a:off x="2771800" y="3602038"/>
            <a:ext cx="54006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nb-NO"/>
              <a:t>Klikk for å redigere undertittelstil i malen</a:t>
            </a:r>
          </a:p>
        </p:txBody>
      </p:sp>
    </p:spTree>
    <p:extLst>
      <p:ext uri="{BB962C8B-B14F-4D97-AF65-F5344CB8AC3E}">
        <p14:creationId xmlns:p14="http://schemas.microsoft.com/office/powerpoint/2010/main" val="32272303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Loddret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loddrett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>
          <a:xfrm>
            <a:off x="1259632" y="6356351"/>
            <a:ext cx="1426418" cy="365125"/>
          </a:xfrm>
          <a:prstGeom prst="rect">
            <a:avLst/>
          </a:prstGeom>
        </p:spPr>
        <p:txBody>
          <a:bodyPr/>
          <a:lstStyle>
            <a:lvl1pPr>
              <a:defRPr sz="1400"/>
            </a:lvl1pPr>
          </a:lstStyle>
          <a:p>
            <a:pPr>
              <a:defRPr/>
            </a:pPr>
            <a:fld id="{D19DC18E-7A8E-49CC-96E7-44A5F6E25AC9}" type="datetime1">
              <a:rPr lang="nb-NO" smtClean="0"/>
              <a:pPr>
                <a:defRPr/>
              </a:pPr>
              <a:t>01.06.2022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400A061-D62E-48F8-B399-210210C401E6}" type="slidenum">
              <a:rPr lang="nb-NO" smtClean="0"/>
              <a:pPr>
                <a:defRPr/>
              </a:pPr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0701020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drett tit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drett tittel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loddrett tekst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>
          <a:xfrm>
            <a:off x="1259632" y="6356351"/>
            <a:ext cx="1426418" cy="365125"/>
          </a:xfrm>
          <a:prstGeom prst="rect">
            <a:avLst/>
          </a:prstGeom>
        </p:spPr>
        <p:txBody>
          <a:bodyPr/>
          <a:lstStyle>
            <a:lvl1pPr>
              <a:defRPr sz="1400"/>
            </a:lvl1pPr>
          </a:lstStyle>
          <a:p>
            <a:pPr>
              <a:defRPr/>
            </a:pPr>
            <a:fld id="{CE0A39F6-A6DF-4FEF-85B3-57E6334C2621}" type="datetime1">
              <a:rPr lang="nb-NO" smtClean="0"/>
              <a:pPr>
                <a:defRPr/>
              </a:pPr>
              <a:t>01.06.2022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D8E55CA-E820-47EB-A37E-9590C4F9063A}" type="slidenum">
              <a:rPr lang="nb-NO" smtClean="0"/>
              <a:pPr>
                <a:defRPr/>
              </a:pPr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1146788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aseline="0">
                <a:solidFill>
                  <a:srgbClr val="006430"/>
                </a:solidFill>
              </a:defRPr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>
          <a:xfrm>
            <a:off x="1259632" y="6356351"/>
            <a:ext cx="1426418" cy="365125"/>
          </a:xfrm>
          <a:prstGeom prst="rect">
            <a:avLst/>
          </a:prstGeom>
        </p:spPr>
        <p:txBody>
          <a:bodyPr/>
          <a:lstStyle>
            <a:lvl1pPr>
              <a:defRPr sz="1400"/>
            </a:lvl1pPr>
          </a:lstStyle>
          <a:p>
            <a:fld id="{B0A37C93-EC45-4669-A5B4-F9E8E04B52A5}" type="datetime1">
              <a:rPr lang="nb-NO" smtClean="0"/>
              <a:pPr/>
              <a:t>01.06.2022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9305BD-5F70-424C-81AC-F5FFE723C7D3}" type="slidenum">
              <a:rPr lang="nb-NO" smtClean="0"/>
              <a:pPr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2097799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Del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>
                <a:solidFill>
                  <a:srgbClr val="006430"/>
                </a:solidFill>
              </a:defRPr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/>
              <a:t>Rediger tekststiler i malen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>
          <a:xfrm>
            <a:off x="1259632" y="6356351"/>
            <a:ext cx="1426418" cy="365125"/>
          </a:xfrm>
          <a:prstGeom prst="rect">
            <a:avLst/>
          </a:prstGeom>
        </p:spPr>
        <p:txBody>
          <a:bodyPr/>
          <a:lstStyle>
            <a:lvl1pPr>
              <a:defRPr sz="1400"/>
            </a:lvl1pPr>
          </a:lstStyle>
          <a:p>
            <a:fld id="{856A69B2-2FE8-453D-AA5E-C97677098F4B}" type="datetime1">
              <a:rPr lang="nb-NO" smtClean="0"/>
              <a:pPr/>
              <a:t>01.06.2022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9305BD-5F70-424C-81AC-F5FFE723C7D3}" type="slidenum">
              <a:rPr lang="nb-NO" smtClean="0"/>
              <a:pPr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854329079"/>
      </p:ext>
    </p:extLst>
  </p:cSld>
  <p:clrMapOvr>
    <a:masterClrMapping/>
  </p:clrMapOvr>
  <p:hf hd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006430"/>
                </a:solidFill>
              </a:defRPr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>
          <a:xfrm>
            <a:off x="1259632" y="6356351"/>
            <a:ext cx="1426418" cy="365125"/>
          </a:xfrm>
          <a:prstGeom prst="rect">
            <a:avLst/>
          </a:prstGeom>
        </p:spPr>
        <p:txBody>
          <a:bodyPr/>
          <a:lstStyle>
            <a:lvl1pPr>
              <a:defRPr sz="1400"/>
            </a:lvl1pPr>
          </a:lstStyle>
          <a:p>
            <a:pPr>
              <a:defRPr/>
            </a:pPr>
            <a:fld id="{2161C00C-FC6A-4A83-A85F-49413368D753}" type="datetime1">
              <a:rPr lang="nb-NO" smtClean="0"/>
              <a:pPr>
                <a:defRPr/>
              </a:pPr>
              <a:t>01.06.2022</a:t>
            </a:fld>
            <a:endParaRPr lang="nb-NO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A4C95B4-112B-4244-8593-27014CA3559C}" type="slidenum">
              <a:rPr lang="nb-NO" smtClean="0"/>
              <a:pPr>
                <a:defRPr/>
              </a:pPr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8124302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>
            <a:lvl1pPr>
              <a:defRPr>
                <a:solidFill>
                  <a:srgbClr val="006430"/>
                </a:solidFill>
              </a:defRPr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nb-NO"/>
              <a:t>Rediger tekststiler i malen</a:t>
            </a:r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5" name="Plassholder for tekst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nb-NO"/>
              <a:t>Rediger tekststiler i malen</a:t>
            </a:r>
          </a:p>
        </p:txBody>
      </p:sp>
      <p:sp>
        <p:nvSpPr>
          <p:cNvPr id="6" name="Plassholder for innhold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7" name="Plassholder for dato 6"/>
          <p:cNvSpPr>
            <a:spLocks noGrp="1"/>
          </p:cNvSpPr>
          <p:nvPr>
            <p:ph type="dt" sz="half" idx="10"/>
          </p:nvPr>
        </p:nvSpPr>
        <p:spPr>
          <a:xfrm>
            <a:off x="1259632" y="6356350"/>
            <a:ext cx="1656184" cy="365125"/>
          </a:xfrm>
          <a:prstGeom prst="rect">
            <a:avLst/>
          </a:prstGeom>
        </p:spPr>
        <p:txBody>
          <a:bodyPr/>
          <a:lstStyle>
            <a:lvl1pPr>
              <a:defRPr sz="1400"/>
            </a:lvl1pPr>
          </a:lstStyle>
          <a:p>
            <a:pPr>
              <a:defRPr/>
            </a:pPr>
            <a:fld id="{E920F756-E517-4EDF-9966-820F9D1DA786}" type="datetime1">
              <a:rPr lang="nb-NO" smtClean="0"/>
              <a:pPr>
                <a:defRPr/>
              </a:pPr>
              <a:t>01.06.2022</a:t>
            </a:fld>
            <a:endParaRPr lang="nb-NO"/>
          </a:p>
        </p:txBody>
      </p:sp>
      <p:sp>
        <p:nvSpPr>
          <p:cNvPr id="8" name="Plassholder for bunn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nb-NO"/>
          </a:p>
        </p:txBody>
      </p:sp>
      <p:sp>
        <p:nvSpPr>
          <p:cNvPr id="9" name="Plassholder for lysbilde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84B83DD-9E0C-4019-AF30-F6668CDACC63}" type="slidenum">
              <a:rPr lang="nb-NO" smtClean="0"/>
              <a:pPr>
                <a:defRPr/>
              </a:pPr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1069892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dato 2"/>
          <p:cNvSpPr>
            <a:spLocks noGrp="1"/>
          </p:cNvSpPr>
          <p:nvPr>
            <p:ph type="dt" sz="half" idx="10"/>
          </p:nvPr>
        </p:nvSpPr>
        <p:spPr>
          <a:xfrm>
            <a:off x="1259632" y="6356351"/>
            <a:ext cx="1426418" cy="365125"/>
          </a:xfrm>
          <a:prstGeom prst="rect">
            <a:avLst/>
          </a:prstGeom>
        </p:spPr>
        <p:txBody>
          <a:bodyPr/>
          <a:lstStyle>
            <a:lvl1pPr>
              <a:defRPr sz="1400"/>
            </a:lvl1pPr>
          </a:lstStyle>
          <a:p>
            <a:pPr>
              <a:defRPr/>
            </a:pPr>
            <a:fld id="{BD2AEDB1-1ABA-49E8-963C-82CE4CA94051}" type="datetime1">
              <a:rPr lang="nb-NO" smtClean="0"/>
              <a:pPr>
                <a:defRPr/>
              </a:pPr>
              <a:t>01.06.2022</a:t>
            </a:fld>
            <a:endParaRPr lang="nb-NO"/>
          </a:p>
        </p:txBody>
      </p:sp>
      <p:sp>
        <p:nvSpPr>
          <p:cNvPr id="4" name="Plassholder for bunn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nb-NO"/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2D15CE3-FFC9-4F4D-90A5-93027274077C}" type="slidenum">
              <a:rPr lang="nb-NO" smtClean="0"/>
              <a:pPr>
                <a:defRPr/>
              </a:pPr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6233497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dato 1"/>
          <p:cNvSpPr>
            <a:spLocks noGrp="1"/>
          </p:cNvSpPr>
          <p:nvPr>
            <p:ph type="dt" sz="half" idx="10"/>
          </p:nvPr>
        </p:nvSpPr>
        <p:spPr>
          <a:xfrm>
            <a:off x="1259632" y="6356351"/>
            <a:ext cx="1426418" cy="365125"/>
          </a:xfrm>
          <a:prstGeom prst="rect">
            <a:avLst/>
          </a:prstGeom>
        </p:spPr>
        <p:txBody>
          <a:bodyPr/>
          <a:lstStyle>
            <a:lvl1pPr>
              <a:defRPr sz="1400"/>
            </a:lvl1pPr>
          </a:lstStyle>
          <a:p>
            <a:pPr>
              <a:defRPr/>
            </a:pPr>
            <a:fld id="{B71E69BE-A3AA-40F2-92FF-9F05F0D305B9}" type="datetime1">
              <a:rPr lang="nb-NO" smtClean="0"/>
              <a:pPr>
                <a:defRPr/>
              </a:pPr>
              <a:t>01.06.2022</a:t>
            </a:fld>
            <a:endParaRPr lang="nb-NO"/>
          </a:p>
        </p:txBody>
      </p:sp>
      <p:sp>
        <p:nvSpPr>
          <p:cNvPr id="3" name="Plassholder for bunn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nb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21C53E2-218E-444F-95A4-6C9C8A155D64}" type="slidenum">
              <a:rPr lang="nb-NO" smtClean="0"/>
              <a:pPr>
                <a:defRPr/>
              </a:pPr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7306743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hold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nb-NO"/>
              <a:t>Rediger tekststiler i malen</a:t>
            </a:r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>
          <a:xfrm>
            <a:off x="1259632" y="6356351"/>
            <a:ext cx="1426418" cy="365125"/>
          </a:xfrm>
          <a:prstGeom prst="rect">
            <a:avLst/>
          </a:prstGeom>
        </p:spPr>
        <p:txBody>
          <a:bodyPr/>
          <a:lstStyle>
            <a:lvl1pPr>
              <a:defRPr sz="1400"/>
            </a:lvl1pPr>
          </a:lstStyle>
          <a:p>
            <a:pPr>
              <a:defRPr/>
            </a:pPr>
            <a:fld id="{5F411A8C-0396-496B-BD12-FB4C2F7A3BB4}" type="datetime1">
              <a:rPr lang="nb-NO" smtClean="0"/>
              <a:pPr>
                <a:defRPr/>
              </a:pPr>
              <a:t>01.06.2022</a:t>
            </a:fld>
            <a:endParaRPr lang="nb-NO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548E067-0E37-4FF5-B1E5-3C6B294BBCFE}" type="slidenum">
              <a:rPr lang="nb-NO" smtClean="0"/>
              <a:pPr>
                <a:defRPr/>
              </a:pPr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8143958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e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bilde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nb-NO"/>
              <a:t>Klikk ikonet for å legge til et bilde</a:t>
            </a:r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nb-NO"/>
              <a:t>Rediger tekststiler i malen</a:t>
            </a:r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>
          <a:xfrm>
            <a:off x="1259632" y="6356351"/>
            <a:ext cx="1426418" cy="365125"/>
          </a:xfrm>
          <a:prstGeom prst="rect">
            <a:avLst/>
          </a:prstGeom>
        </p:spPr>
        <p:txBody>
          <a:bodyPr/>
          <a:lstStyle>
            <a:lvl1pPr>
              <a:defRPr sz="1400"/>
            </a:lvl1pPr>
          </a:lstStyle>
          <a:p>
            <a:pPr>
              <a:defRPr/>
            </a:pPr>
            <a:fld id="{C757FC7D-EF6F-4308-9302-DE7319B33643}" type="datetime1">
              <a:rPr lang="nb-NO" smtClean="0"/>
              <a:pPr>
                <a:defRPr/>
              </a:pPr>
              <a:t>01.06.2022</a:t>
            </a:fld>
            <a:endParaRPr lang="nb-NO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CE114DD-B155-4D32-8C94-656D45E1ABC6}" type="slidenum">
              <a:rPr lang="nb-NO" smtClean="0"/>
              <a:pPr>
                <a:defRPr/>
              </a:pPr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6548054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ittel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4"/>
          </p:nvPr>
        </p:nvSpPr>
        <p:spPr>
          <a:xfrm>
            <a:off x="8515350" y="6356351"/>
            <a:ext cx="37713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09305BD-5F70-424C-81AC-F5FFE723C7D3}" type="slidenum">
              <a:rPr lang="nb-NO" smtClean="0"/>
              <a:pPr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1872261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1" r:id="rId1"/>
    <p:sldLayoutId id="2147483702" r:id="rId2"/>
    <p:sldLayoutId id="2147483703" r:id="rId3"/>
    <p:sldLayoutId id="2147483704" r:id="rId4"/>
    <p:sldLayoutId id="2147483705" r:id="rId5"/>
    <p:sldLayoutId id="2147483706" r:id="rId6"/>
    <p:sldLayoutId id="2147483707" r:id="rId7"/>
    <p:sldLayoutId id="2147483708" r:id="rId8"/>
    <p:sldLayoutId id="2147483709" r:id="rId9"/>
    <p:sldLayoutId id="2147483710" r:id="rId10"/>
    <p:sldLayoutId id="2147483711" r:id="rId11"/>
  </p:sldLayoutIdLst>
  <p:hf hd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rgbClr val="006430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Clr>
          <a:srgbClr val="50AF31"/>
        </a:buClr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Clr>
          <a:srgbClr val="006430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Clr>
          <a:srgbClr val="50AF31"/>
        </a:buClr>
        <a:buFont typeface="Wingdings" panose="05000000000000000000" pitchFamily="2" charset="2"/>
        <a:buChar char="§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Clr>
          <a:srgbClr val="006430"/>
        </a:buClr>
        <a:buFont typeface="Courier New" panose="02070309020205020404" pitchFamily="49" charset="0"/>
        <a:buChar char="o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helsedirektoratet.no/faglige-rad/tidlig-oppdagelse-og-rask-respons-ved-forverret-somatisk-tilstand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rimstad.kommune.no/tjenester/helse-omsorg-og-sosiale-tjenester/kompetanse-og-praksis-i-helsesektoren/news2/opplaringspakke-i-news2.28278.aspx#abcde-metodikk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www.kristiansand.kommune.no/tema/usht/simulering/" TargetMode="External"/><Relationship Id="rId4" Type="http://schemas.openxmlformats.org/officeDocument/2006/relationships/hyperlink" Target="https://www.grimstad.kommune.no/tjenester/helse-omsorg-og-sosiale-tjenester/kompetanse-og-praksis-i-helsesektoren/news2/opplaringspakke-i-news2.28278.aspx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rimstad.kommune.no/tjenester/helse-omsorg-og-sosiale-tjenester/kompetanse-og-praksis-i-helsesektoren/news2/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hyperlink" Target="https://www.kristiansand.kommune.no/news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grimstad.kommune.no/tjenester/helse-omsorg-og-sosiale-tjenester/kompetanse-og-praksis-i-helsesektoren/news2/pevs-pediatric-early-warning-score.28313.aspx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2771800" y="1122363"/>
            <a:ext cx="6372200" cy="2387600"/>
          </a:xfrm>
        </p:spPr>
        <p:txBody>
          <a:bodyPr/>
          <a:lstStyle/>
          <a:p>
            <a:r>
              <a:rPr lang="nb-NO" dirty="0"/>
              <a:t>Observasjonskompetanse på Agder</a:t>
            </a:r>
          </a:p>
        </p:txBody>
      </p:sp>
      <p:sp>
        <p:nvSpPr>
          <p:cNvPr id="3" name="Undertittel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nb-NO" dirty="0"/>
              <a:t>Merethe A. Land</a:t>
            </a:r>
          </a:p>
          <a:p>
            <a:r>
              <a:rPr lang="nb-NO" dirty="0"/>
              <a:t>Fagkoordinator USHT Agder øst</a:t>
            </a:r>
          </a:p>
        </p:txBody>
      </p:sp>
    </p:spTree>
    <p:extLst>
      <p:ext uri="{BB962C8B-B14F-4D97-AF65-F5344CB8AC3E}">
        <p14:creationId xmlns:p14="http://schemas.microsoft.com/office/powerpoint/2010/main" val="371007650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230038" y="28484"/>
            <a:ext cx="7886700" cy="1325563"/>
          </a:xfrm>
        </p:spPr>
        <p:txBody>
          <a:bodyPr>
            <a:normAutofit fontScale="90000"/>
          </a:bodyPr>
          <a:lstStyle/>
          <a:p>
            <a:br>
              <a:rPr lang="nb-NO" dirty="0"/>
            </a:br>
            <a:r>
              <a:rPr lang="nb-NO" dirty="0"/>
              <a:t>Nasjonale faglige råd: tidlig oppdagelse og rask respons ved forverret somatisk helsetilstand</a:t>
            </a:r>
            <a:br>
              <a:rPr lang="nb-NO" dirty="0"/>
            </a:b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230038" y="1354047"/>
            <a:ext cx="7888497" cy="5184776"/>
          </a:xfrm>
        </p:spPr>
        <p:txBody>
          <a:bodyPr>
            <a:normAutofit/>
          </a:bodyPr>
          <a:lstStyle/>
          <a:p>
            <a:r>
              <a:rPr lang="nb-NO" dirty="0"/>
              <a:t>Utdanning og opplæring som sikrer rett kompetanse hos helsepersonell</a:t>
            </a:r>
          </a:p>
          <a:p>
            <a:r>
              <a:rPr lang="nb-NO" dirty="0" err="1"/>
              <a:t>Monitorering</a:t>
            </a:r>
            <a:r>
              <a:rPr lang="nb-NO" dirty="0"/>
              <a:t> av pasientenes vitale funksjoner </a:t>
            </a:r>
          </a:p>
          <a:p>
            <a:r>
              <a:rPr lang="nb-NO" dirty="0"/>
              <a:t>Gjenkjenning av forverret tilstand og adekvat respons </a:t>
            </a:r>
          </a:p>
          <a:p>
            <a:r>
              <a:rPr lang="nb-NO" dirty="0"/>
              <a:t>Rutiner som sikrer tydelig kommunikasjon og rask hjelp ved mistanke om en forverret tilstand </a:t>
            </a:r>
          </a:p>
          <a:p>
            <a:pPr marL="0" indent="0">
              <a:buNone/>
            </a:pPr>
            <a:endParaRPr lang="nb-NO" dirty="0"/>
          </a:p>
          <a:p>
            <a:pPr marL="0" indent="0">
              <a:buNone/>
            </a:pPr>
            <a:r>
              <a:rPr lang="nb-NO" dirty="0"/>
              <a:t>De faglige rådene har best effekt dersom alle rådene implementeres og ses i sammenheng.</a:t>
            </a:r>
          </a:p>
          <a:p>
            <a:pPr marL="0" indent="0">
              <a:buNone/>
            </a:pPr>
            <a:br>
              <a:rPr lang="nb-NO" dirty="0"/>
            </a:br>
            <a:endParaRPr lang="nb-NO" dirty="0"/>
          </a:p>
          <a:p>
            <a:r>
              <a:rPr lang="nb-NO" dirty="0">
                <a:hlinkClick r:id="rId3"/>
              </a:rPr>
              <a:t>Tidlig oppdagelse og rask respons ved forverret somatisk tilstand - Helsedirektoratet</a:t>
            </a:r>
            <a:endParaRPr lang="nb-NO" dirty="0"/>
          </a:p>
        </p:txBody>
      </p:sp>
      <p:sp>
        <p:nvSpPr>
          <p:cNvPr id="4" name="Plassholder for bunn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9305BD-5F70-424C-81AC-F5FFE723C7D3}" type="slidenum">
              <a:rPr lang="nb-NO" smtClean="0"/>
              <a:pPr/>
              <a:t>2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32782632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err="1"/>
              <a:t>Klinobskommune</a:t>
            </a:r>
            <a:br>
              <a:rPr lang="nb-NO" dirty="0"/>
            </a:br>
            <a:endParaRPr lang="nb-NO" dirty="0"/>
          </a:p>
        </p:txBody>
      </p:sp>
      <p:sp>
        <p:nvSpPr>
          <p:cNvPr id="4" name="Plassholder for bunn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9305BD-5F70-424C-81AC-F5FFE723C7D3}" type="slidenum">
              <a:rPr lang="nb-NO" smtClean="0"/>
              <a:pPr/>
              <a:t>3</a:t>
            </a:fld>
            <a:endParaRPr lang="nb-NO"/>
          </a:p>
        </p:txBody>
      </p:sp>
      <p:sp>
        <p:nvSpPr>
          <p:cNvPr id="3" name="AutoShape 2" descr="Klinisk observasjonskompetanse i kommunehelsetjenesten"/>
          <p:cNvSpPr>
            <a:spLocks noChangeAspect="1" noChangeArrowheads="1"/>
          </p:cNvSpPr>
          <p:nvPr/>
        </p:nvSpPr>
        <p:spPr bwMode="auto">
          <a:xfrm>
            <a:off x="1007345" y="10905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b-NO"/>
          </a:p>
        </p:txBody>
      </p:sp>
      <p:pic>
        <p:nvPicPr>
          <p:cNvPr id="1030" name="Picture 6" descr="Klinisk observasjonskompetanse i kommunehelsetjeneste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2039" y="1830887"/>
            <a:ext cx="8343311" cy="27912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623736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153921" y="366710"/>
            <a:ext cx="7886700" cy="1325563"/>
          </a:xfrm>
        </p:spPr>
        <p:txBody>
          <a:bodyPr/>
          <a:lstStyle/>
          <a:p>
            <a:r>
              <a:rPr lang="nb-NO" dirty="0"/>
              <a:t>Observasjonskompetanse på Agder</a:t>
            </a:r>
          </a:p>
        </p:txBody>
      </p:sp>
      <p:sp>
        <p:nvSpPr>
          <p:cNvPr id="4" name="Plassholder for bunn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9305BD-5F70-424C-81AC-F5FFE723C7D3}" type="slidenum">
              <a:rPr lang="nb-NO" smtClean="0"/>
              <a:pPr/>
              <a:t>4</a:t>
            </a:fld>
            <a:endParaRPr lang="nb-NO"/>
          </a:p>
        </p:txBody>
      </p:sp>
      <p:sp>
        <p:nvSpPr>
          <p:cNvPr id="7" name="Rektangel 6"/>
          <p:cNvSpPr/>
          <p:nvPr/>
        </p:nvSpPr>
        <p:spPr>
          <a:xfrm>
            <a:off x="153921" y="3539039"/>
            <a:ext cx="2673350" cy="28448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5715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nb-NO" sz="1400" b="1" u="sng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Trinn 1</a:t>
            </a:r>
            <a:r>
              <a:rPr lang="nb-NO" sz="1400" u="sng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nb-NO" sz="1100" u="sng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nb-NO" sz="1400" b="1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Observasjonskompetanse</a:t>
            </a:r>
            <a:endParaRPr lang="nb-NO" sz="11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nb-NO" sz="11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Teoretisk ABCDE grunnopplæring fra NEWS </a:t>
            </a:r>
            <a:r>
              <a:rPr lang="nb-NO" sz="1100" u="sng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  <a:hlinkClick r:id="rId3"/>
              </a:rPr>
              <a:t>nettside</a:t>
            </a:r>
            <a:r>
              <a:rPr lang="nb-NO" sz="11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til faglærte</a:t>
            </a:r>
            <a:endParaRPr lang="nb-NO" sz="11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nb-NO" sz="11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Ufaglærte får opplæringsmateriell hentet fra Aldring og helse</a:t>
            </a:r>
            <a:endParaRPr lang="nb-NO" sz="11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b-NO" sz="11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Instruktører får tilsendt </a:t>
            </a:r>
            <a:r>
              <a:rPr lang="nb-NO" sz="11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pp</a:t>
            </a:r>
            <a:r>
              <a:rPr lang="nb-NO" sz="11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utarbeidet av USHT Agder for bruk i undervisning.</a:t>
            </a:r>
            <a:endParaRPr lang="nb-NO" sz="11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b-NO" sz="11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Observasjonskompetanse og ABCDE er tema på fagdager for observasjons- og News instruktører</a:t>
            </a:r>
            <a:endParaRPr lang="nb-NO" sz="11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nb-NO" sz="11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</p:txBody>
      </p:sp>
      <p:sp>
        <p:nvSpPr>
          <p:cNvPr id="8" name="Rektangel 7"/>
          <p:cNvSpPr/>
          <p:nvPr/>
        </p:nvSpPr>
        <p:spPr>
          <a:xfrm>
            <a:off x="2827271" y="2523876"/>
            <a:ext cx="3867150" cy="29083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5715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nb-NO" sz="1400" b="1" u="sng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Trinn 2</a:t>
            </a:r>
            <a:endParaRPr lang="nb-NO" sz="1100" u="sng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nb-NO" sz="1400" b="1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NEWS2 / ISBAR</a:t>
            </a:r>
            <a:endParaRPr lang="nb-NO" sz="11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b-NO" sz="11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Alle ansatte går i gjennom opplæringspakken som ligger tilgjengelig på </a:t>
            </a:r>
            <a:r>
              <a:rPr lang="nb-NO" sz="1100" u="sng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  <a:hlinkClick r:id="rId4"/>
              </a:rPr>
              <a:t>nettsiden</a:t>
            </a:r>
            <a:endParaRPr lang="nb-NO" sz="11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b-NO" sz="11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Instruktører får tilsendt </a:t>
            </a:r>
            <a:r>
              <a:rPr lang="nb-NO" sz="11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pp</a:t>
            </a:r>
            <a:r>
              <a:rPr lang="nb-NO" sz="11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utarbeidet av USHT Agder for bruk i undervisning.</a:t>
            </a:r>
            <a:endParaRPr lang="nb-NO" sz="11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b-NO" sz="11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NEWS2 og ISBAR er tema på fagdager for observasjons- og News instruktører</a:t>
            </a:r>
            <a:endParaRPr lang="nb-NO" sz="11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b-NO" sz="11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Nye instruktører blir invitert til oppstartsmøte og får tilsendt informasjonsmail</a:t>
            </a:r>
            <a:endParaRPr lang="nb-NO" sz="11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9" name="Rektangel 8"/>
          <p:cNvSpPr/>
          <p:nvPr/>
        </p:nvSpPr>
        <p:spPr>
          <a:xfrm>
            <a:off x="6694421" y="909885"/>
            <a:ext cx="2571750" cy="32893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5715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nb-NO" sz="1400" b="1" u="sng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Trinn 3</a:t>
            </a:r>
            <a:endParaRPr lang="nb-NO" sz="1100" u="sng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nb-NO" sz="1400" b="1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Simulering </a:t>
            </a:r>
            <a:endParaRPr lang="nb-NO" sz="11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nb-NO" sz="11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Fagdag for observasjons- og News instruktører med simulering som metode </a:t>
            </a:r>
            <a:endParaRPr lang="nb-NO" sz="11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nb-NO" sz="11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Instruktører blir tilbudt </a:t>
            </a:r>
            <a:r>
              <a:rPr lang="nb-NO" sz="11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fasilitatorkurs</a:t>
            </a:r>
            <a:r>
              <a:rPr lang="nb-NO" sz="11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, deltakelse i </a:t>
            </a:r>
            <a:r>
              <a:rPr lang="nb-NO" sz="11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fasiltatornettverk</a:t>
            </a:r>
            <a:r>
              <a:rPr lang="nb-NO" sz="11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og tilgang til scenariobank på </a:t>
            </a:r>
            <a:r>
              <a:rPr lang="nb-NO" sz="1100" u="sng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  <a:hlinkClick r:id="rId5"/>
              </a:rPr>
              <a:t>nettside</a:t>
            </a:r>
            <a:endParaRPr lang="nb-NO" sz="11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797800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115083" y="132750"/>
            <a:ext cx="7886700" cy="1325563"/>
          </a:xfrm>
        </p:spPr>
        <p:txBody>
          <a:bodyPr/>
          <a:lstStyle/>
          <a:p>
            <a:r>
              <a:rPr lang="nb-NO" dirty="0"/>
              <a:t>Observasjonskompetanse og NEWS2 på Agder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nb-NO" dirty="0">
              <a:hlinkClick r:id="rId3"/>
            </a:endParaRPr>
          </a:p>
          <a:p>
            <a:pPr marL="0" indent="0">
              <a:buNone/>
            </a:pPr>
            <a:r>
              <a:rPr lang="nb-NO" dirty="0">
                <a:hlinkClick r:id="rId4"/>
              </a:rPr>
              <a:t>Kristiansand kommune - NEWS2</a:t>
            </a:r>
            <a:endParaRPr lang="nb-NO" dirty="0">
              <a:hlinkClick r:id="rId3"/>
            </a:endParaRPr>
          </a:p>
          <a:p>
            <a:r>
              <a:rPr lang="nb-NO" dirty="0">
                <a:hlinkClick r:id="rId3"/>
              </a:rPr>
              <a:t>NEWS2 Agder øst - Grimstad kommune</a:t>
            </a:r>
            <a:endParaRPr lang="nb-NO" dirty="0"/>
          </a:p>
        </p:txBody>
      </p:sp>
      <p:sp>
        <p:nvSpPr>
          <p:cNvPr id="4" name="Plassholder for bunn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9305BD-5F70-424C-81AC-F5FFE723C7D3}" type="slidenum">
              <a:rPr lang="nb-NO" smtClean="0"/>
              <a:pPr/>
              <a:t>5</a:t>
            </a:fld>
            <a:endParaRPr lang="nb-NO"/>
          </a:p>
        </p:txBody>
      </p:sp>
      <p:pic>
        <p:nvPicPr>
          <p:cNvPr id="6" name="Bild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969165" y="1189217"/>
            <a:ext cx="3318294" cy="49877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246775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err="1"/>
              <a:t>Pediatric</a:t>
            </a:r>
            <a:r>
              <a:rPr lang="nb-NO" dirty="0"/>
              <a:t> </a:t>
            </a:r>
            <a:r>
              <a:rPr lang="nb-NO" dirty="0" err="1"/>
              <a:t>Early</a:t>
            </a:r>
            <a:r>
              <a:rPr lang="nb-NO" dirty="0"/>
              <a:t> </a:t>
            </a:r>
            <a:r>
              <a:rPr lang="nb-NO" dirty="0" err="1"/>
              <a:t>Warning</a:t>
            </a:r>
            <a:r>
              <a:rPr lang="nb-NO" dirty="0"/>
              <a:t> score- PEVS</a:t>
            </a:r>
          </a:p>
        </p:txBody>
      </p:sp>
      <p:sp>
        <p:nvSpPr>
          <p:cNvPr id="4" name="Plassholder for bunn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9305BD-5F70-424C-81AC-F5FFE723C7D3}" type="slidenum">
              <a:rPr lang="nb-NO" smtClean="0"/>
              <a:pPr/>
              <a:t>6</a:t>
            </a:fld>
            <a:endParaRPr lang="nb-NO"/>
          </a:p>
        </p:txBody>
      </p:sp>
      <p:pic>
        <p:nvPicPr>
          <p:cNvPr id="6" name="Picture 2" descr="Pediatrisk tidlig varslingsskår, triage og kommunikasjon -  Pediatriveiledere fra Norsk barnelegeforening - Helsebiblioteket.no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8587" y="1917188"/>
            <a:ext cx="8358935" cy="23917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ktangel 6"/>
          <p:cNvSpPr/>
          <p:nvPr/>
        </p:nvSpPr>
        <p:spPr>
          <a:xfrm>
            <a:off x="1897693" y="4866769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>
                <a:hlinkClick r:id="rId4"/>
              </a:rPr>
              <a:t>PEVS - Pediatric Early Warning Score - Grimstad kommune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48223555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al USHT 2020 ny logo [Skrivebeskyttet]" id="{D51FB295-8125-4B86-A82E-3944E8DB0FEB}" vid="{0FD0350A-6059-4483-AF4C-48B29FDBCF6D}"/>
    </a:ext>
  </a:extLst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54AB28F5D6109043A371D76DDCE5F4A3" ma:contentTypeVersion="9" ma:contentTypeDescription="Create a new document." ma:contentTypeScope="" ma:versionID="d7788bb777d1a10fe89264dc4f6a781c">
  <xsd:schema xmlns:xsd="http://www.w3.org/2001/XMLSchema" xmlns:xs="http://www.w3.org/2001/XMLSchema" xmlns:p="http://schemas.microsoft.com/office/2006/metadata/properties" xmlns:ns2="5a8e2673-320a-4353-8df9-b9109451eda4" targetNamespace="http://schemas.microsoft.com/office/2006/metadata/properties" ma:root="true" ma:fieldsID="d322fda73d94cf65a05087e487179c14" ns2:_="">
    <xsd:import namespace="5a8e2673-320a-4353-8df9-b9109451eda4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a8e2673-320a-4353-8df9-b9109451eda4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OCR" ma:index="12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5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6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42AF33C5-5729-4C73-9D7E-A1AD5BF0ECD8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21862F15-397B-4486-8C4F-6E3B8FC4935C}">
  <ds:schemaRefs>
    <ds:schemaRef ds:uri="5a8e2673-320a-4353-8df9-b9109451eda4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3.xml><?xml version="1.0" encoding="utf-8"?>
<ds:datastoreItem xmlns:ds="http://schemas.openxmlformats.org/officeDocument/2006/customXml" ds:itemID="{2398FA19-95AC-4E67-AB44-C265A8F4BCE7}">
  <ds:schemaRefs>
    <ds:schemaRef ds:uri="http://schemas.microsoft.com/office/2006/documentManagement/types"/>
    <ds:schemaRef ds:uri="http://schemas.microsoft.com/office/infopath/2007/PartnerControls"/>
    <ds:schemaRef ds:uri="http://purl.org/dc/elements/1.1/"/>
    <ds:schemaRef ds:uri="http://schemas.microsoft.com/office/2006/metadata/properties"/>
    <ds:schemaRef ds:uri="http://purl.org/dc/terms/"/>
    <ds:schemaRef ds:uri="http://schemas.openxmlformats.org/package/2006/metadata/core-properties"/>
    <ds:schemaRef ds:uri="5a8e2673-320a-4353-8df9-b9109451eda4"/>
    <ds:schemaRef ds:uri="http://www.w3.org/XML/1998/namespace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Mal USHT 2020 ny logo</Template>
  <TotalTime>1134</TotalTime>
  <Words>628</Words>
  <Application>Microsoft Office PowerPoint</Application>
  <PresentationFormat>Skjermfremvisning (4:3)</PresentationFormat>
  <Paragraphs>69</Paragraphs>
  <Slides>6</Slides>
  <Notes>5</Notes>
  <HiddenSlides>0</HiddenSlides>
  <MMClips>0</MMClips>
  <ScaleCrop>false</ScaleCrop>
  <HeadingPairs>
    <vt:vector size="6" baseType="variant">
      <vt:variant>
        <vt:lpstr>Brukte skrifter</vt:lpstr>
      </vt:variant>
      <vt:variant>
        <vt:i4>5</vt:i4>
      </vt:variant>
      <vt:variant>
        <vt:lpstr>Tema</vt:lpstr>
      </vt:variant>
      <vt:variant>
        <vt:i4>1</vt:i4>
      </vt:variant>
      <vt:variant>
        <vt:lpstr>Lysbildetitler</vt:lpstr>
      </vt:variant>
      <vt:variant>
        <vt:i4>6</vt:i4>
      </vt:variant>
    </vt:vector>
  </HeadingPairs>
  <TitlesOfParts>
    <vt:vector size="12" baseType="lpstr">
      <vt:lpstr>Arial</vt:lpstr>
      <vt:lpstr>Calibri</vt:lpstr>
      <vt:lpstr>Calibri Light</vt:lpstr>
      <vt:lpstr>Courier New</vt:lpstr>
      <vt:lpstr>Wingdings</vt:lpstr>
      <vt:lpstr>Office-tema</vt:lpstr>
      <vt:lpstr>Observasjonskompetanse på Agder</vt:lpstr>
      <vt:lpstr> Nasjonale faglige råd: tidlig oppdagelse og rask respons ved forverret somatisk helsetilstand </vt:lpstr>
      <vt:lpstr>Klinobskommune </vt:lpstr>
      <vt:lpstr>Observasjonskompetanse på Agder</vt:lpstr>
      <vt:lpstr>Observasjonskompetanse og NEWS2 på Agder</vt:lpstr>
      <vt:lpstr>Pediatric Early Warning score- PEVS</vt:lpstr>
    </vt:vector>
  </TitlesOfParts>
  <Company>IKT-Agder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Fagdag for observasjons -og NEWS instruktører på Agder</dc:title>
  <dc:creator>Land, Merethe A</dc:creator>
  <cp:lastModifiedBy>Cathrine Humlen Ruud</cp:lastModifiedBy>
  <cp:revision>21</cp:revision>
  <cp:lastPrinted>2022-05-23T19:56:35Z</cp:lastPrinted>
  <dcterms:created xsi:type="dcterms:W3CDTF">2022-05-10T09:32:13Z</dcterms:created>
  <dcterms:modified xsi:type="dcterms:W3CDTF">2022-06-01T12:38:33Z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0x01010054AB28F5D6109043A371D76DDCE5F4A3</vt:lpwstr>
  </property>
</Properties>
</file>