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0" r:id="rId4"/>
  </p:sldMasterIdLst>
  <p:notesMasterIdLst>
    <p:notesMasterId r:id="rId12"/>
  </p:notesMasterIdLst>
  <p:sldIdLst>
    <p:sldId id="271" r:id="rId5"/>
    <p:sldId id="272" r:id="rId6"/>
    <p:sldId id="273" r:id="rId7"/>
    <p:sldId id="274" r:id="rId8"/>
    <p:sldId id="275" r:id="rId9"/>
    <p:sldId id="276" r:id="rId10"/>
    <p:sldId id="277" r:id="rId11"/>
  </p:sldIdLst>
  <p:sldSz cx="9144000" cy="6858000" type="screen4x3"/>
  <p:notesSz cx="6858000" cy="994568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430"/>
    <a:srgbClr val="00863D"/>
    <a:srgbClr val="00A44A"/>
    <a:srgbClr val="00C85A"/>
    <a:srgbClr val="0092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5131" autoAdjust="0"/>
  </p:normalViewPr>
  <p:slideViewPr>
    <p:cSldViewPr snapToGrid="0">
      <p:cViewPr varScale="1">
        <p:scale>
          <a:sx n="50" d="100"/>
          <a:sy n="50" d="100"/>
        </p:scale>
        <p:origin x="1740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thrine Humlen Ruud" userId="76f5405a-73a5-41d7-993b-014d8474016d" providerId="ADAL" clId="{A8D5E2D7-F335-41C9-8919-D3DA18489D6E}"/>
    <pc:docChg chg="delSld">
      <pc:chgData name="Cathrine Humlen Ruud" userId="76f5405a-73a5-41d7-993b-014d8474016d" providerId="ADAL" clId="{A8D5E2D7-F335-41C9-8919-D3DA18489D6E}" dt="2022-06-02T11:08:57.603" v="1" actId="2696"/>
      <pc:docMkLst>
        <pc:docMk/>
      </pc:docMkLst>
      <pc:sldChg chg="del">
        <pc:chgData name="Cathrine Humlen Ruud" userId="76f5405a-73a5-41d7-993b-014d8474016d" providerId="ADAL" clId="{A8D5E2D7-F335-41C9-8919-D3DA18489D6E}" dt="2022-06-02T11:08:46.406" v="0" actId="2696"/>
        <pc:sldMkLst>
          <pc:docMk/>
          <pc:sldMk cId="459861210" sldId="260"/>
        </pc:sldMkLst>
      </pc:sldChg>
      <pc:sldChg chg="del">
        <pc:chgData name="Cathrine Humlen Ruud" userId="76f5405a-73a5-41d7-993b-014d8474016d" providerId="ADAL" clId="{A8D5E2D7-F335-41C9-8919-D3DA18489D6E}" dt="2022-06-02T11:08:46.406" v="0" actId="2696"/>
        <pc:sldMkLst>
          <pc:docMk/>
          <pc:sldMk cId="83694451" sldId="261"/>
        </pc:sldMkLst>
      </pc:sldChg>
      <pc:sldChg chg="del">
        <pc:chgData name="Cathrine Humlen Ruud" userId="76f5405a-73a5-41d7-993b-014d8474016d" providerId="ADAL" clId="{A8D5E2D7-F335-41C9-8919-D3DA18489D6E}" dt="2022-06-02T11:08:46.406" v="0" actId="2696"/>
        <pc:sldMkLst>
          <pc:docMk/>
          <pc:sldMk cId="2387033056" sldId="262"/>
        </pc:sldMkLst>
      </pc:sldChg>
      <pc:sldChg chg="del">
        <pc:chgData name="Cathrine Humlen Ruud" userId="76f5405a-73a5-41d7-993b-014d8474016d" providerId="ADAL" clId="{A8D5E2D7-F335-41C9-8919-D3DA18489D6E}" dt="2022-06-02T11:08:46.406" v="0" actId="2696"/>
        <pc:sldMkLst>
          <pc:docMk/>
          <pc:sldMk cId="397978003" sldId="263"/>
        </pc:sldMkLst>
      </pc:sldChg>
      <pc:sldChg chg="del">
        <pc:chgData name="Cathrine Humlen Ruud" userId="76f5405a-73a5-41d7-993b-014d8474016d" providerId="ADAL" clId="{A8D5E2D7-F335-41C9-8919-D3DA18489D6E}" dt="2022-06-02T11:08:46.406" v="0" actId="2696"/>
        <pc:sldMkLst>
          <pc:docMk/>
          <pc:sldMk cId="3995115753" sldId="264"/>
        </pc:sldMkLst>
      </pc:sldChg>
      <pc:sldChg chg="del">
        <pc:chgData name="Cathrine Humlen Ruud" userId="76f5405a-73a5-41d7-993b-014d8474016d" providerId="ADAL" clId="{A8D5E2D7-F335-41C9-8919-D3DA18489D6E}" dt="2022-06-02T11:08:46.406" v="0" actId="2696"/>
        <pc:sldMkLst>
          <pc:docMk/>
          <pc:sldMk cId="479634494" sldId="265"/>
        </pc:sldMkLst>
      </pc:sldChg>
      <pc:sldChg chg="del">
        <pc:chgData name="Cathrine Humlen Ruud" userId="76f5405a-73a5-41d7-993b-014d8474016d" providerId="ADAL" clId="{A8D5E2D7-F335-41C9-8919-D3DA18489D6E}" dt="2022-06-02T11:08:46.406" v="0" actId="2696"/>
        <pc:sldMkLst>
          <pc:docMk/>
          <pc:sldMk cId="262154583" sldId="266"/>
        </pc:sldMkLst>
      </pc:sldChg>
      <pc:sldChg chg="del">
        <pc:chgData name="Cathrine Humlen Ruud" userId="76f5405a-73a5-41d7-993b-014d8474016d" providerId="ADAL" clId="{A8D5E2D7-F335-41C9-8919-D3DA18489D6E}" dt="2022-06-02T11:08:57.603" v="1" actId="2696"/>
        <pc:sldMkLst>
          <pc:docMk/>
          <pc:sldMk cId="29309585" sldId="267"/>
        </pc:sldMkLst>
      </pc:sldChg>
      <pc:sldChg chg="del">
        <pc:chgData name="Cathrine Humlen Ruud" userId="76f5405a-73a5-41d7-993b-014d8474016d" providerId="ADAL" clId="{A8D5E2D7-F335-41C9-8919-D3DA18489D6E}" dt="2022-06-02T11:08:46.406" v="0" actId="2696"/>
        <pc:sldMkLst>
          <pc:docMk/>
          <pc:sldMk cId="1327826325" sldId="268"/>
        </pc:sldMkLst>
      </pc:sldChg>
      <pc:sldChg chg="del">
        <pc:chgData name="Cathrine Humlen Ruud" userId="76f5405a-73a5-41d7-993b-014d8474016d" providerId="ADAL" clId="{A8D5E2D7-F335-41C9-8919-D3DA18489D6E}" dt="2022-06-02T11:08:46.406" v="0" actId="2696"/>
        <pc:sldMkLst>
          <pc:docMk/>
          <pc:sldMk cId="4286477113" sldId="269"/>
        </pc:sldMkLst>
      </pc:sldChg>
      <pc:sldChg chg="del">
        <pc:chgData name="Cathrine Humlen Ruud" userId="76f5405a-73a5-41d7-993b-014d8474016d" providerId="ADAL" clId="{A8D5E2D7-F335-41C9-8919-D3DA18489D6E}" dt="2022-06-02T11:08:57.603" v="1" actId="2696"/>
        <pc:sldMkLst>
          <pc:docMk/>
          <pc:sldMk cId="252821065" sldId="270"/>
        </pc:sldMkLst>
      </pc:sldChg>
      <pc:sldChg chg="del">
        <pc:chgData name="Cathrine Humlen Ruud" userId="76f5405a-73a5-41d7-993b-014d8474016d" providerId="ADAL" clId="{A8D5E2D7-F335-41C9-8919-D3DA18489D6E}" dt="2022-06-02T11:08:46.406" v="0" actId="2696"/>
        <pc:sldMkLst>
          <pc:docMk/>
          <pc:sldMk cId="3533556799" sldId="279"/>
        </pc:sldMkLst>
      </pc:sldChg>
      <pc:sldChg chg="del">
        <pc:chgData name="Cathrine Humlen Ruud" userId="76f5405a-73a5-41d7-993b-014d8474016d" providerId="ADAL" clId="{A8D5E2D7-F335-41C9-8919-D3DA18489D6E}" dt="2022-06-02T11:08:46.406" v="0" actId="2696"/>
        <pc:sldMkLst>
          <pc:docMk/>
          <pc:sldMk cId="2102847239" sldId="280"/>
        </pc:sldMkLst>
      </pc:sldChg>
      <pc:sldChg chg="del">
        <pc:chgData name="Cathrine Humlen Ruud" userId="76f5405a-73a5-41d7-993b-014d8474016d" providerId="ADAL" clId="{A8D5E2D7-F335-41C9-8919-D3DA18489D6E}" dt="2022-06-02T11:08:46.406" v="0" actId="2696"/>
        <pc:sldMkLst>
          <pc:docMk/>
          <pc:sldMk cId="266237367" sldId="281"/>
        </pc:sldMkLst>
      </pc:sldChg>
      <pc:sldChg chg="del">
        <pc:chgData name="Cathrine Humlen Ruud" userId="76f5405a-73a5-41d7-993b-014d8474016d" providerId="ADAL" clId="{A8D5E2D7-F335-41C9-8919-D3DA18489D6E}" dt="2022-06-02T11:08:46.406" v="0" actId="2696"/>
        <pc:sldMkLst>
          <pc:docMk/>
          <pc:sldMk cId="1252467756" sldId="282"/>
        </pc:sldMkLst>
      </pc:sldChg>
      <pc:sldChg chg="del">
        <pc:chgData name="Cathrine Humlen Ruud" userId="76f5405a-73a5-41d7-993b-014d8474016d" providerId="ADAL" clId="{A8D5E2D7-F335-41C9-8919-D3DA18489D6E}" dt="2022-06-02T11:08:46.406" v="0" actId="2696"/>
        <pc:sldMkLst>
          <pc:docMk/>
          <pc:sldMk cId="2228929076" sldId="283"/>
        </pc:sldMkLst>
      </pc:sldChg>
      <pc:sldChg chg="del">
        <pc:chgData name="Cathrine Humlen Ruud" userId="76f5405a-73a5-41d7-993b-014d8474016d" providerId="ADAL" clId="{A8D5E2D7-F335-41C9-8919-D3DA18489D6E}" dt="2022-06-02T11:08:46.406" v="0" actId="2696"/>
        <pc:sldMkLst>
          <pc:docMk/>
          <pc:sldMk cId="2001592281" sldId="284"/>
        </pc:sldMkLst>
      </pc:sldChg>
      <pc:sldChg chg="del">
        <pc:chgData name="Cathrine Humlen Ruud" userId="76f5405a-73a5-41d7-993b-014d8474016d" providerId="ADAL" clId="{A8D5E2D7-F335-41C9-8919-D3DA18489D6E}" dt="2022-06-02T11:08:46.406" v="0" actId="2696"/>
        <pc:sldMkLst>
          <pc:docMk/>
          <pc:sldMk cId="2430352569" sldId="285"/>
        </pc:sldMkLst>
      </pc:sldChg>
      <pc:sldChg chg="del">
        <pc:chgData name="Cathrine Humlen Ruud" userId="76f5405a-73a5-41d7-993b-014d8474016d" providerId="ADAL" clId="{A8D5E2D7-F335-41C9-8919-D3DA18489D6E}" dt="2022-06-02T11:08:46.406" v="0" actId="2696"/>
        <pc:sldMkLst>
          <pc:docMk/>
          <pc:sldMk cId="1637539589" sldId="286"/>
        </pc:sldMkLst>
      </pc:sldChg>
      <pc:sldChg chg="del">
        <pc:chgData name="Cathrine Humlen Ruud" userId="76f5405a-73a5-41d7-993b-014d8474016d" providerId="ADAL" clId="{A8D5E2D7-F335-41C9-8919-D3DA18489D6E}" dt="2022-06-02T11:08:46.406" v="0" actId="2696"/>
        <pc:sldMkLst>
          <pc:docMk/>
          <pc:sldMk cId="1759471513" sldId="287"/>
        </pc:sldMkLst>
      </pc:sldChg>
      <pc:sldChg chg="del">
        <pc:chgData name="Cathrine Humlen Ruud" userId="76f5405a-73a5-41d7-993b-014d8474016d" providerId="ADAL" clId="{A8D5E2D7-F335-41C9-8919-D3DA18489D6E}" dt="2022-06-02T11:08:46.406" v="0" actId="2696"/>
        <pc:sldMkLst>
          <pc:docMk/>
          <pc:sldMk cId="1784540154" sldId="288"/>
        </pc:sldMkLst>
      </pc:sldChg>
      <pc:sldChg chg="del">
        <pc:chgData name="Cathrine Humlen Ruud" userId="76f5405a-73a5-41d7-993b-014d8474016d" providerId="ADAL" clId="{A8D5E2D7-F335-41C9-8919-D3DA18489D6E}" dt="2022-06-02T11:08:46.406" v="0" actId="2696"/>
        <pc:sldMkLst>
          <pc:docMk/>
          <pc:sldMk cId="1943701888" sldId="290"/>
        </pc:sldMkLst>
      </pc:sldChg>
      <pc:sldChg chg="del">
        <pc:chgData name="Cathrine Humlen Ruud" userId="76f5405a-73a5-41d7-993b-014d8474016d" providerId="ADAL" clId="{A8D5E2D7-F335-41C9-8919-D3DA18489D6E}" dt="2022-06-02T11:08:46.406" v="0" actId="2696"/>
        <pc:sldMkLst>
          <pc:docMk/>
          <pc:sldMk cId="3434232530" sldId="292"/>
        </pc:sldMkLst>
      </pc:sldChg>
      <pc:sldChg chg="del">
        <pc:chgData name="Cathrine Humlen Ruud" userId="76f5405a-73a5-41d7-993b-014d8474016d" providerId="ADAL" clId="{A8D5E2D7-F335-41C9-8919-D3DA18489D6E}" dt="2022-06-02T11:08:46.406" v="0" actId="2696"/>
        <pc:sldMkLst>
          <pc:docMk/>
          <pc:sldMk cId="2980067015" sldId="293"/>
        </pc:sldMkLst>
      </pc:sldChg>
      <pc:sldChg chg="del">
        <pc:chgData name="Cathrine Humlen Ruud" userId="76f5405a-73a5-41d7-993b-014d8474016d" providerId="ADAL" clId="{A8D5E2D7-F335-41C9-8919-D3DA18489D6E}" dt="2022-06-02T11:08:46.406" v="0" actId="2696"/>
        <pc:sldMkLst>
          <pc:docMk/>
          <pc:sldMk cId="3589971302" sldId="294"/>
        </pc:sldMkLst>
      </pc:sldChg>
      <pc:sldChg chg="del">
        <pc:chgData name="Cathrine Humlen Ruud" userId="76f5405a-73a5-41d7-993b-014d8474016d" providerId="ADAL" clId="{A8D5E2D7-F335-41C9-8919-D3DA18489D6E}" dt="2022-06-02T11:08:57.603" v="1" actId="2696"/>
        <pc:sldMkLst>
          <pc:docMk/>
          <pc:sldMk cId="3085768259" sldId="295"/>
        </pc:sldMkLst>
      </pc:sldChg>
      <pc:sldChg chg="del">
        <pc:chgData name="Cathrine Humlen Ruud" userId="76f5405a-73a5-41d7-993b-014d8474016d" providerId="ADAL" clId="{A8D5E2D7-F335-41C9-8919-D3DA18489D6E}" dt="2022-06-02T11:08:57.603" v="1" actId="2696"/>
        <pc:sldMkLst>
          <pc:docMk/>
          <pc:sldMk cId="3204306469" sldId="296"/>
        </pc:sldMkLst>
      </pc:sldChg>
      <pc:sldChg chg="del">
        <pc:chgData name="Cathrine Humlen Ruud" userId="76f5405a-73a5-41d7-993b-014d8474016d" providerId="ADAL" clId="{A8D5E2D7-F335-41C9-8919-D3DA18489D6E}" dt="2022-06-02T11:08:46.406" v="0" actId="2696"/>
        <pc:sldMkLst>
          <pc:docMk/>
          <pc:sldMk cId="1077553230" sldId="297"/>
        </pc:sldMkLst>
      </pc:sldChg>
      <pc:sldChg chg="del">
        <pc:chgData name="Cathrine Humlen Ruud" userId="76f5405a-73a5-41d7-993b-014d8474016d" providerId="ADAL" clId="{A8D5E2D7-F335-41C9-8919-D3DA18489D6E}" dt="2022-06-02T11:08:46.406" v="0" actId="2696"/>
        <pc:sldMkLst>
          <pc:docMk/>
          <pc:sldMk cId="3398288894" sldId="298"/>
        </pc:sldMkLst>
      </pc:sldChg>
      <pc:sldChg chg="del">
        <pc:chgData name="Cathrine Humlen Ruud" userId="76f5405a-73a5-41d7-993b-014d8474016d" providerId="ADAL" clId="{A8D5E2D7-F335-41C9-8919-D3DA18489D6E}" dt="2022-06-02T11:08:46.406" v="0" actId="2696"/>
        <pc:sldMkLst>
          <pc:docMk/>
          <pc:sldMk cId="4172919356" sldId="299"/>
        </pc:sldMkLst>
      </pc:sldChg>
      <pc:sldChg chg="del">
        <pc:chgData name="Cathrine Humlen Ruud" userId="76f5405a-73a5-41d7-993b-014d8474016d" providerId="ADAL" clId="{A8D5E2D7-F335-41C9-8919-D3DA18489D6E}" dt="2022-06-02T11:08:46.406" v="0" actId="2696"/>
        <pc:sldMkLst>
          <pc:docMk/>
          <pc:sldMk cId="319506996" sldId="300"/>
        </pc:sldMkLst>
      </pc:sldChg>
      <pc:sldChg chg="del">
        <pc:chgData name="Cathrine Humlen Ruud" userId="76f5405a-73a5-41d7-993b-014d8474016d" providerId="ADAL" clId="{A8D5E2D7-F335-41C9-8919-D3DA18489D6E}" dt="2022-06-02T11:08:46.406" v="0" actId="2696"/>
        <pc:sldMkLst>
          <pc:docMk/>
          <pc:sldMk cId="1009958381" sldId="301"/>
        </pc:sldMkLst>
      </pc:sldChg>
      <pc:sldChg chg="del">
        <pc:chgData name="Cathrine Humlen Ruud" userId="76f5405a-73a5-41d7-993b-014d8474016d" providerId="ADAL" clId="{A8D5E2D7-F335-41C9-8919-D3DA18489D6E}" dt="2022-06-02T11:08:46.406" v="0" actId="2696"/>
        <pc:sldMkLst>
          <pc:docMk/>
          <pc:sldMk cId="3710076502" sldId="303"/>
        </pc:sldMkLst>
      </pc:sldChg>
      <pc:sldChg chg="del">
        <pc:chgData name="Cathrine Humlen Ruud" userId="76f5405a-73a5-41d7-993b-014d8474016d" providerId="ADAL" clId="{A8D5E2D7-F335-41C9-8919-D3DA18489D6E}" dt="2022-06-02T11:08:46.406" v="0" actId="2696"/>
        <pc:sldMkLst>
          <pc:docMk/>
          <pc:sldMk cId="2482235559" sldId="304"/>
        </pc:sldMkLst>
      </pc:sldChg>
      <pc:sldChg chg="del">
        <pc:chgData name="Cathrine Humlen Ruud" userId="76f5405a-73a5-41d7-993b-014d8474016d" providerId="ADAL" clId="{A8D5E2D7-F335-41C9-8919-D3DA18489D6E}" dt="2022-06-02T11:08:57.603" v="1" actId="2696"/>
        <pc:sldMkLst>
          <pc:docMk/>
          <pc:sldMk cId="2464474045" sldId="30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610EBE-C1F3-4489-ADA6-3348326769BD}" type="datetimeFigureOut">
              <a:rPr lang="nb-NO" smtClean="0"/>
              <a:pPr/>
              <a:t>02.06.2022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52DB7C-4B8E-46DF-A618-A5E30AAFF4C8}" type="slidenum">
              <a:rPr lang="nb-NO" smtClean="0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93B5C-1149-43A2-B174-9FC319B2C21E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814597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/>
              <a:t>Janne: Initiativ fra flere avdelinger, Noen har hatt opplæring, noen har hatt egen og noen har kjøpt inn. Har vært variasjon i sektoren.</a:t>
            </a:r>
            <a:r>
              <a:rPr lang="nb-NO" baseline="0"/>
              <a:t> </a:t>
            </a:r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93B5C-1149-43A2-B174-9FC319B2C21E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563812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93B5C-1149-43A2-B174-9FC319B2C21E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976283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/>
              <a:t>Merethe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93B5C-1149-43A2-B174-9FC319B2C21E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037584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Merethe</a:t>
            </a:r>
          </a:p>
          <a:p>
            <a:r>
              <a:rPr lang="nb-NO" dirty="0"/>
              <a:t>Hvorfor avhengighet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93B5C-1149-43A2-B174-9FC319B2C21E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330541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>
                <a:sym typeface="Wingdings" panose="05000000000000000000" pitchFamily="2" charset="2"/>
              </a:rPr>
              <a:t>Inger</a:t>
            </a:r>
          </a:p>
          <a:p>
            <a:endParaRPr lang="nb-NO"/>
          </a:p>
          <a:p>
            <a:endParaRPr lang="nb-NO"/>
          </a:p>
          <a:p>
            <a:endParaRPr lang="nb-NO"/>
          </a:p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93B5C-1149-43A2-B174-9FC319B2C21E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76191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2771800" y="1122363"/>
            <a:ext cx="54006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2771800" y="3602038"/>
            <a:ext cx="54006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b-NO"/>
              <a:t>Klikk for å redigere undertittelstil i malen</a:t>
            </a:r>
          </a:p>
        </p:txBody>
      </p:sp>
    </p:spTree>
    <p:extLst>
      <p:ext uri="{BB962C8B-B14F-4D97-AF65-F5344CB8AC3E}">
        <p14:creationId xmlns:p14="http://schemas.microsoft.com/office/powerpoint/2010/main" val="3227230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1259632" y="6356351"/>
            <a:ext cx="1426418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D19DC18E-7A8E-49CC-96E7-44A5F6E25AC9}" type="datetime1">
              <a:rPr lang="nb-NO" smtClean="0"/>
              <a:pPr>
                <a:defRPr/>
              </a:pPr>
              <a:t>02.06.2022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00A061-D62E-48F8-B399-210210C401E6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70102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1259632" y="6356351"/>
            <a:ext cx="1426418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CE0A39F6-A6DF-4FEF-85B3-57E6334C2621}" type="datetime1">
              <a:rPr lang="nb-NO" smtClean="0"/>
              <a:pPr>
                <a:defRPr/>
              </a:pPr>
              <a:t>02.06.2022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8E55CA-E820-47EB-A37E-9590C4F9063A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14678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rgbClr val="006430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1259632" y="6356351"/>
            <a:ext cx="1426418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B0A37C93-EC45-4669-A5B4-F9E8E04B52A5}" type="datetime1">
              <a:rPr lang="nb-NO" smtClean="0"/>
              <a:pPr/>
              <a:t>02.06.2022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305BD-5F70-424C-81AC-F5FFE723C7D3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09779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>
                <a:solidFill>
                  <a:srgbClr val="006430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1259632" y="6356351"/>
            <a:ext cx="1426418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856A69B2-2FE8-453D-AA5E-C97677098F4B}" type="datetime1">
              <a:rPr lang="nb-NO" smtClean="0"/>
              <a:pPr/>
              <a:t>02.06.2022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305BD-5F70-424C-81AC-F5FFE723C7D3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54329079"/>
      </p:ext>
    </p:extLst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6430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>
          <a:xfrm>
            <a:off x="1259632" y="6356351"/>
            <a:ext cx="1426418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2161C00C-FC6A-4A83-A85F-49413368D753}" type="datetime1">
              <a:rPr lang="nb-NO" smtClean="0"/>
              <a:pPr>
                <a:defRPr/>
              </a:pPr>
              <a:t>02.06.2022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4C95B4-112B-4244-8593-27014CA3559C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12430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>
            <a:lvl1pPr>
              <a:defRPr>
                <a:solidFill>
                  <a:srgbClr val="006430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>
          <a:xfrm>
            <a:off x="1259632" y="6356350"/>
            <a:ext cx="1656184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E920F756-E517-4EDF-9966-820F9D1DA786}" type="datetime1">
              <a:rPr lang="nb-NO" smtClean="0"/>
              <a:pPr>
                <a:defRPr/>
              </a:pPr>
              <a:t>02.06.2022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4B83DD-9E0C-4019-AF30-F6668CDACC63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06989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>
          <a:xfrm>
            <a:off x="1259632" y="6356351"/>
            <a:ext cx="1426418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BD2AEDB1-1ABA-49E8-963C-82CE4CA94051}" type="datetime1">
              <a:rPr lang="nb-NO" smtClean="0"/>
              <a:pPr>
                <a:defRPr/>
              </a:pPr>
              <a:t>02.06.2022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D15CE3-FFC9-4F4D-90A5-93027274077C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23349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>
          <a:xfrm>
            <a:off x="1259632" y="6356351"/>
            <a:ext cx="1426418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B71E69BE-A3AA-40F2-92FF-9F05F0D305B9}" type="datetime1">
              <a:rPr lang="nb-NO" smtClean="0"/>
              <a:pPr>
                <a:defRPr/>
              </a:pPr>
              <a:t>02.06.2022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1C53E2-218E-444F-95A4-6C9C8A155D64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30674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>
          <a:xfrm>
            <a:off x="1259632" y="6356351"/>
            <a:ext cx="1426418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5F411A8C-0396-496B-BD12-FB4C2F7A3BB4}" type="datetime1">
              <a:rPr lang="nb-NO" smtClean="0"/>
              <a:pPr>
                <a:defRPr/>
              </a:pPr>
              <a:t>02.06.2022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48E067-0E37-4FF5-B1E5-3C6B294BBCFE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14395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nb-NO"/>
              <a:t>Klikk ikonet for å legge til et bilde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>
          <a:xfrm>
            <a:off x="1259632" y="6356351"/>
            <a:ext cx="1426418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C757FC7D-EF6F-4308-9302-DE7319B33643}" type="datetime1">
              <a:rPr lang="nb-NO" smtClean="0"/>
              <a:pPr>
                <a:defRPr/>
              </a:pPr>
              <a:t>02.06.2022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E114DD-B155-4D32-8C94-656D45E1ABC6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54805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515350" y="6356351"/>
            <a:ext cx="3771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9305BD-5F70-424C-81AC-F5FFE723C7D3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87226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rgbClr val="006430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Clr>
          <a:srgbClr val="50AF31"/>
        </a:buClr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Clr>
          <a:srgbClr val="00643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Clr>
          <a:srgbClr val="50AF31"/>
        </a:buClr>
        <a:buFont typeface="Wingdings" panose="05000000000000000000" pitchFamily="2" charset="2"/>
        <a:buChar char="§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Clr>
          <a:srgbClr val="006430"/>
        </a:buClr>
        <a:buFont typeface="Courier New" panose="02070309020205020404" pitchFamily="49" charset="0"/>
        <a:buChar char="o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311474C-9237-0E40-A56C-9D8EA376C0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>
                <a:latin typeface="Arial"/>
                <a:cs typeface="Arial"/>
              </a:rPr>
              <a:t> Førstehjelp og HLR 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01E53EA0-7FD7-864B-A4CB-A23378C8290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68580" tIns="34290" rIns="68580" bIns="34290" rtlCol="0" anchor="t">
            <a:normAutofit/>
          </a:bodyPr>
          <a:lstStyle/>
          <a:p>
            <a:r>
              <a:rPr lang="nb-NO" dirty="0">
                <a:latin typeface="Arial"/>
                <a:cs typeface="Arial"/>
              </a:rPr>
              <a:t>Grimstad kommune</a:t>
            </a:r>
            <a:endParaRPr lang="nb-NO" dirty="0"/>
          </a:p>
          <a:p>
            <a:r>
              <a:rPr lang="nb-NO" dirty="0">
                <a:latin typeface="Arial"/>
                <a:cs typeface="Arial"/>
              </a:rPr>
              <a:t>Merethe A. Land, </a:t>
            </a:r>
          </a:p>
        </p:txBody>
      </p:sp>
    </p:spTree>
    <p:extLst>
      <p:ext uri="{BB962C8B-B14F-4D97-AF65-F5344CB8AC3E}">
        <p14:creationId xmlns:p14="http://schemas.microsoft.com/office/powerpoint/2010/main" val="1362365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BB9DE16-0357-E043-A179-5A3425F65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>
                <a:latin typeface="Arial"/>
                <a:cs typeface="Arial"/>
              </a:rPr>
              <a:t>Bakgrunn for prosjektet</a:t>
            </a:r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E3FAC84-FC02-B845-B50C-F6E5B4964C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7575" y="2226469"/>
            <a:ext cx="5073290" cy="3033175"/>
          </a:xfrm>
        </p:spPr>
        <p:txBody>
          <a:bodyPr vert="horz" lIns="68580" tIns="34290" rIns="68580" bIns="34290" rtlCol="0" anchor="t">
            <a:normAutofit fontScale="77500" lnSpcReduction="20000"/>
          </a:bodyPr>
          <a:lstStyle/>
          <a:p>
            <a:r>
              <a:rPr lang="nb-NO">
                <a:latin typeface="Arial"/>
                <a:cs typeface="Arial"/>
              </a:rPr>
              <a:t>Grimstad kommune har tidligere ikke hatt systematisk opplæring i førstehjelp og HLR. Det er behov for å organisere en systematisk opplæring for hele helse- og omsorgs sektoren. Målet er å sertifisere helsepersonell i hver enhet som kan gi opplæring til sine kollegaer. </a:t>
            </a:r>
            <a:endParaRPr lang="nb-NO"/>
          </a:p>
          <a:p>
            <a:r>
              <a:rPr lang="nb-NO">
                <a:latin typeface="Arial"/>
                <a:cs typeface="Arial"/>
              </a:rPr>
              <a:t>Jamfør </a:t>
            </a:r>
            <a:r>
              <a:rPr lang="nb-NO" err="1">
                <a:latin typeface="Arial"/>
                <a:cs typeface="Arial"/>
              </a:rPr>
              <a:t>helsepersonelloven</a:t>
            </a:r>
            <a:r>
              <a:rPr lang="nb-NO">
                <a:latin typeface="Arial"/>
                <a:cs typeface="Arial"/>
              </a:rPr>
              <a:t> har helsepersonell plikt til å yte førstehjelp og HLR ut ifra sin kompetanse.  I forskrift for kvalitet og ledelse beskrives behovet for å ansvarliggjøring for slik kompetanse. </a:t>
            </a:r>
            <a:endParaRPr lang="nb-NO"/>
          </a:p>
          <a:p>
            <a:r>
              <a:rPr lang="nb-NO">
                <a:latin typeface="Arial"/>
                <a:cs typeface="Arial"/>
              </a:rPr>
              <a:t>Ekstern kursleverandør vil bli benyttet for sertifisering av helsepersonell/ instruktører innen førstehjelp og HLR</a:t>
            </a:r>
          </a:p>
          <a:p>
            <a:r>
              <a:rPr lang="nb-NO">
                <a:latin typeface="Arial"/>
                <a:cs typeface="Arial"/>
              </a:rPr>
              <a:t>Grimstad kommunen følger retningslinjer for anbud og tilbud fra eksterne kurs leverandører </a:t>
            </a:r>
            <a:endParaRPr lang="nb-NO"/>
          </a:p>
          <a:p>
            <a:endParaRPr lang="nb-NO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6354" y="2128345"/>
            <a:ext cx="2284463" cy="3229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5875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E657B46-FE46-56AD-CCE2-4F8B2697A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>
                <a:latin typeface="Arial"/>
                <a:cs typeface="Arial"/>
              </a:rPr>
              <a:t>Søknad på midler </a:t>
            </a:r>
            <a:endParaRPr lang="nb-NO"/>
          </a:p>
        </p:txBody>
      </p:sp>
      <p:pic>
        <p:nvPicPr>
          <p:cNvPr id="4" name="Plassholder for innhold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284048" y="2261497"/>
            <a:ext cx="3510553" cy="3146822"/>
          </a:xfrm>
          <a:prstGeom prst="rect">
            <a:avLst/>
          </a:prstGeom>
        </p:spPr>
      </p:pic>
      <p:sp>
        <p:nvSpPr>
          <p:cNvPr id="3" name="TekstSylinder 2"/>
          <p:cNvSpPr txBox="1"/>
          <p:nvPr/>
        </p:nvSpPr>
        <p:spPr>
          <a:xfrm>
            <a:off x="831273" y="2353542"/>
            <a:ext cx="275012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nb-NO" sz="1350"/>
              <a:t>Sendt inn søknad på midler til prosjektet på Kommunalt kompetanse- og innovasjonstilskudd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nb-NO" sz="1350"/>
              <a:t>Midler skal gå til sertifisering av ansatte som skal ha videre undervisning med kollegaene sine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nb-NO" sz="1350"/>
              <a:t>Mulighet for egne sertifiserte «instruktører» internt i sektoren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nb-NO" sz="1350"/>
              <a:t>Totalsum på søknad 250 000,-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nb-NO" sz="1350"/>
          </a:p>
        </p:txBody>
      </p:sp>
    </p:spTree>
    <p:extLst>
      <p:ext uri="{BB962C8B-B14F-4D97-AF65-F5344CB8AC3E}">
        <p14:creationId xmlns:p14="http://schemas.microsoft.com/office/powerpoint/2010/main" val="155029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6087" y="1116278"/>
            <a:ext cx="7614846" cy="478464"/>
          </a:xfrm>
        </p:spPr>
        <p:txBody>
          <a:bodyPr>
            <a:normAutofit fontScale="90000"/>
          </a:bodyPr>
          <a:lstStyle/>
          <a:p>
            <a:r>
              <a:rPr lang="nb-NO">
                <a:latin typeface="Arial"/>
                <a:cs typeface="Arial"/>
              </a:rPr>
              <a:t>Gjennomføring  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6087" y="1594742"/>
            <a:ext cx="7614846" cy="3146747"/>
          </a:xfrm>
        </p:spPr>
        <p:txBody>
          <a:bodyPr vert="horz" lIns="68580" tIns="34290" rIns="68580" bIns="34290" rtlCol="0" anchor="t">
            <a:normAutofit/>
          </a:bodyPr>
          <a:lstStyle/>
          <a:p>
            <a:r>
              <a:rPr lang="nb-NO">
                <a:latin typeface="Arial"/>
                <a:cs typeface="Arial"/>
              </a:rPr>
              <a:t>Prosjektstart: Oktober 2022. Prosjektslutt september 2022 Kravspekk på anbud</a:t>
            </a:r>
            <a:endParaRPr lang="nb-NO"/>
          </a:p>
          <a:p>
            <a:r>
              <a:rPr lang="nb-NO">
                <a:latin typeface="Arial"/>
                <a:cs typeface="Arial"/>
              </a:rPr>
              <a:t>Involvering av Åse Liv Bjønnum, HMS rådgiver </a:t>
            </a:r>
          </a:p>
          <a:p>
            <a:r>
              <a:rPr lang="nb-NO">
                <a:latin typeface="Arial"/>
                <a:cs typeface="Arial"/>
              </a:rPr>
              <a:t>Kravspesifikasjon av 3 tilbydere innen oktober 2022</a:t>
            </a:r>
          </a:p>
          <a:p>
            <a:r>
              <a:rPr lang="nb-NO">
                <a:latin typeface="Arial"/>
                <a:cs typeface="Arial"/>
              </a:rPr>
              <a:t>Sertifisering av instruktører i enhetene av eksternt selskap</a:t>
            </a:r>
          </a:p>
          <a:p>
            <a:r>
              <a:rPr lang="nb-NO">
                <a:latin typeface="Arial"/>
                <a:cs typeface="Arial"/>
              </a:rPr>
              <a:t>Instruktører støttes av prosjektgruppe for planlegging av undervisning</a:t>
            </a:r>
          </a:p>
          <a:p>
            <a:r>
              <a:rPr lang="nb-NO">
                <a:latin typeface="Arial"/>
                <a:cs typeface="Arial"/>
              </a:rPr>
              <a:t>Instruktører inviteres inni nettverk for deling av erfaringer </a:t>
            </a:r>
          </a:p>
          <a:p>
            <a:endParaRPr lang="nb-NO">
              <a:latin typeface="Arial"/>
              <a:cs typeface="Arial"/>
            </a:endParaRPr>
          </a:p>
          <a:p>
            <a:endParaRPr lang="nb-NO" b="1">
              <a:solidFill>
                <a:srgbClr val="FF0000"/>
              </a:solidFill>
              <a:latin typeface="Arial"/>
              <a:cs typeface="Arial"/>
            </a:endParaRPr>
          </a:p>
          <a:p>
            <a:endParaRPr lang="nb-NO"/>
          </a:p>
        </p:txBody>
      </p:sp>
      <p:pic>
        <p:nvPicPr>
          <p:cNvPr id="4" name="Plassholder for innhold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1589" y="2935030"/>
            <a:ext cx="4494362" cy="3065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5492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Avhengighet til andre prosjekter </a:t>
            </a:r>
          </a:p>
        </p:txBody>
      </p:sp>
      <p:pic>
        <p:nvPicPr>
          <p:cNvPr id="4" name="Plassholder for innhold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209361" y="2226469"/>
            <a:ext cx="6992338" cy="3298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83381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21455" y="1182258"/>
            <a:ext cx="1971022" cy="500902"/>
          </a:xfrm>
        </p:spPr>
        <p:txBody>
          <a:bodyPr>
            <a:normAutofit fontScale="90000"/>
          </a:bodyPr>
          <a:lstStyle/>
          <a:p>
            <a:r>
              <a:rPr lang="nb-NO"/>
              <a:t>Budsjett</a:t>
            </a:r>
          </a:p>
        </p:txBody>
      </p:sp>
      <p:graphicFrame>
        <p:nvGraphicFramePr>
          <p:cNvPr id="3" name="Tabell 2"/>
          <p:cNvGraphicFramePr>
            <a:graphicFrameLocks noGrp="1"/>
          </p:cNvGraphicFramePr>
          <p:nvPr/>
        </p:nvGraphicFramePr>
        <p:xfrm>
          <a:off x="1743076" y="3732609"/>
          <a:ext cx="5603082" cy="1345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1011">
                  <a:extLst>
                    <a:ext uri="{9D8B030D-6E8A-4147-A177-3AD203B41FA5}">
                      <a16:colId xmlns:a16="http://schemas.microsoft.com/office/drawing/2014/main" val="193126882"/>
                    </a:ext>
                  </a:extLst>
                </a:gridCol>
                <a:gridCol w="538639">
                  <a:extLst>
                    <a:ext uri="{9D8B030D-6E8A-4147-A177-3AD203B41FA5}">
                      <a16:colId xmlns:a16="http://schemas.microsoft.com/office/drawing/2014/main" val="2356724660"/>
                    </a:ext>
                  </a:extLst>
                </a:gridCol>
                <a:gridCol w="471488">
                  <a:extLst>
                    <a:ext uri="{9D8B030D-6E8A-4147-A177-3AD203B41FA5}">
                      <a16:colId xmlns:a16="http://schemas.microsoft.com/office/drawing/2014/main" val="1096880498"/>
                    </a:ext>
                  </a:extLst>
                </a:gridCol>
                <a:gridCol w="538639">
                  <a:extLst>
                    <a:ext uri="{9D8B030D-6E8A-4147-A177-3AD203B41FA5}">
                      <a16:colId xmlns:a16="http://schemas.microsoft.com/office/drawing/2014/main" val="4023224998"/>
                    </a:ext>
                  </a:extLst>
                </a:gridCol>
                <a:gridCol w="471011">
                  <a:extLst>
                    <a:ext uri="{9D8B030D-6E8A-4147-A177-3AD203B41FA5}">
                      <a16:colId xmlns:a16="http://schemas.microsoft.com/office/drawing/2014/main" val="1354893728"/>
                    </a:ext>
                  </a:extLst>
                </a:gridCol>
                <a:gridCol w="471011">
                  <a:extLst>
                    <a:ext uri="{9D8B030D-6E8A-4147-A177-3AD203B41FA5}">
                      <a16:colId xmlns:a16="http://schemas.microsoft.com/office/drawing/2014/main" val="1936118068"/>
                    </a:ext>
                  </a:extLst>
                </a:gridCol>
                <a:gridCol w="471011">
                  <a:extLst>
                    <a:ext uri="{9D8B030D-6E8A-4147-A177-3AD203B41FA5}">
                      <a16:colId xmlns:a16="http://schemas.microsoft.com/office/drawing/2014/main" val="2573349348"/>
                    </a:ext>
                  </a:extLst>
                </a:gridCol>
                <a:gridCol w="538639">
                  <a:extLst>
                    <a:ext uri="{9D8B030D-6E8A-4147-A177-3AD203B41FA5}">
                      <a16:colId xmlns:a16="http://schemas.microsoft.com/office/drawing/2014/main" val="3302534195"/>
                    </a:ext>
                  </a:extLst>
                </a:gridCol>
                <a:gridCol w="471488">
                  <a:extLst>
                    <a:ext uri="{9D8B030D-6E8A-4147-A177-3AD203B41FA5}">
                      <a16:colId xmlns:a16="http://schemas.microsoft.com/office/drawing/2014/main" val="1275364887"/>
                    </a:ext>
                  </a:extLst>
                </a:gridCol>
                <a:gridCol w="538639">
                  <a:extLst>
                    <a:ext uri="{9D8B030D-6E8A-4147-A177-3AD203B41FA5}">
                      <a16:colId xmlns:a16="http://schemas.microsoft.com/office/drawing/2014/main" val="2203470390"/>
                    </a:ext>
                  </a:extLst>
                </a:gridCol>
                <a:gridCol w="621506">
                  <a:extLst>
                    <a:ext uri="{9D8B030D-6E8A-4147-A177-3AD203B41FA5}">
                      <a16:colId xmlns:a16="http://schemas.microsoft.com/office/drawing/2014/main" val="2337563641"/>
                    </a:ext>
                  </a:extLst>
                </a:gridCol>
              </a:tblGrid>
              <a:tr h="1345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800">
                          <a:effectLst/>
                        </a:rPr>
                        <a:t>ÅR 1</a:t>
                      </a:r>
                      <a:endParaRPr lang="nb-NO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800">
                          <a:effectLst/>
                        </a:rPr>
                        <a:t>ÅR 2</a:t>
                      </a:r>
                      <a:endParaRPr lang="nb-NO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800">
                          <a:effectLst/>
                        </a:rPr>
                        <a:t>ÅR 3</a:t>
                      </a:r>
                      <a:endParaRPr lang="nb-NO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800">
                          <a:effectLst/>
                        </a:rPr>
                        <a:t>ÅR 4</a:t>
                      </a:r>
                      <a:endParaRPr lang="nb-NO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800">
                          <a:effectLst/>
                        </a:rPr>
                        <a:t>ÅR 5</a:t>
                      </a:r>
                      <a:endParaRPr lang="nb-NO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800">
                          <a:effectLst/>
                        </a:rPr>
                        <a:t>ÅR 6</a:t>
                      </a:r>
                      <a:endParaRPr lang="nb-NO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800">
                          <a:effectLst/>
                        </a:rPr>
                        <a:t>ÅR 7</a:t>
                      </a:r>
                      <a:endParaRPr lang="nb-NO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800">
                          <a:effectLst/>
                        </a:rPr>
                        <a:t>ÅR 8</a:t>
                      </a:r>
                      <a:endParaRPr lang="nb-NO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800">
                          <a:effectLst/>
                        </a:rPr>
                        <a:t>ÅR 9</a:t>
                      </a:r>
                      <a:endParaRPr lang="nb-NO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800">
                          <a:effectLst/>
                        </a:rPr>
                        <a:t>ÅR 10</a:t>
                      </a:r>
                      <a:endParaRPr lang="nb-NO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800">
                          <a:effectLst/>
                        </a:rPr>
                        <a:t>Total sum</a:t>
                      </a:r>
                      <a:endParaRPr lang="nb-NO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426823351"/>
                  </a:ext>
                </a:extLst>
              </a:tr>
            </a:tbl>
          </a:graphicData>
        </a:graphic>
      </p:graphicFrame>
      <p:graphicFrame>
        <p:nvGraphicFramePr>
          <p:cNvPr id="4" name="Tabell 3"/>
          <p:cNvGraphicFramePr>
            <a:graphicFrameLocks noGrp="1"/>
          </p:cNvGraphicFramePr>
          <p:nvPr/>
        </p:nvGraphicFramePr>
        <p:xfrm>
          <a:off x="521456" y="2118236"/>
          <a:ext cx="6748463" cy="21391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33951">
                  <a:extLst>
                    <a:ext uri="{9D8B030D-6E8A-4147-A177-3AD203B41FA5}">
                      <a16:colId xmlns:a16="http://schemas.microsoft.com/office/drawing/2014/main" val="1750536486"/>
                    </a:ext>
                  </a:extLst>
                </a:gridCol>
                <a:gridCol w="502444">
                  <a:extLst>
                    <a:ext uri="{9D8B030D-6E8A-4147-A177-3AD203B41FA5}">
                      <a16:colId xmlns:a16="http://schemas.microsoft.com/office/drawing/2014/main" val="916850137"/>
                    </a:ext>
                  </a:extLst>
                </a:gridCol>
                <a:gridCol w="502444">
                  <a:extLst>
                    <a:ext uri="{9D8B030D-6E8A-4147-A177-3AD203B41FA5}">
                      <a16:colId xmlns:a16="http://schemas.microsoft.com/office/drawing/2014/main" val="774584790"/>
                    </a:ext>
                  </a:extLst>
                </a:gridCol>
                <a:gridCol w="502444">
                  <a:extLst>
                    <a:ext uri="{9D8B030D-6E8A-4147-A177-3AD203B41FA5}">
                      <a16:colId xmlns:a16="http://schemas.microsoft.com/office/drawing/2014/main" val="2222289440"/>
                    </a:ext>
                  </a:extLst>
                </a:gridCol>
                <a:gridCol w="502920">
                  <a:extLst>
                    <a:ext uri="{9D8B030D-6E8A-4147-A177-3AD203B41FA5}">
                      <a16:colId xmlns:a16="http://schemas.microsoft.com/office/drawing/2014/main" val="453524751"/>
                    </a:ext>
                  </a:extLst>
                </a:gridCol>
                <a:gridCol w="502920">
                  <a:extLst>
                    <a:ext uri="{9D8B030D-6E8A-4147-A177-3AD203B41FA5}">
                      <a16:colId xmlns:a16="http://schemas.microsoft.com/office/drawing/2014/main" val="2393489670"/>
                    </a:ext>
                  </a:extLst>
                </a:gridCol>
                <a:gridCol w="502920">
                  <a:extLst>
                    <a:ext uri="{9D8B030D-6E8A-4147-A177-3AD203B41FA5}">
                      <a16:colId xmlns:a16="http://schemas.microsoft.com/office/drawing/2014/main" val="4249479018"/>
                    </a:ext>
                  </a:extLst>
                </a:gridCol>
                <a:gridCol w="502920">
                  <a:extLst>
                    <a:ext uri="{9D8B030D-6E8A-4147-A177-3AD203B41FA5}">
                      <a16:colId xmlns:a16="http://schemas.microsoft.com/office/drawing/2014/main" val="3329389716"/>
                    </a:ext>
                  </a:extLst>
                </a:gridCol>
                <a:gridCol w="502920">
                  <a:extLst>
                    <a:ext uri="{9D8B030D-6E8A-4147-A177-3AD203B41FA5}">
                      <a16:colId xmlns:a16="http://schemas.microsoft.com/office/drawing/2014/main" val="1412355052"/>
                    </a:ext>
                  </a:extLst>
                </a:gridCol>
                <a:gridCol w="502920">
                  <a:extLst>
                    <a:ext uri="{9D8B030D-6E8A-4147-A177-3AD203B41FA5}">
                      <a16:colId xmlns:a16="http://schemas.microsoft.com/office/drawing/2014/main" val="450893382"/>
                    </a:ext>
                  </a:extLst>
                </a:gridCol>
                <a:gridCol w="502920">
                  <a:extLst>
                    <a:ext uri="{9D8B030D-6E8A-4147-A177-3AD203B41FA5}">
                      <a16:colId xmlns:a16="http://schemas.microsoft.com/office/drawing/2014/main" val="978572199"/>
                    </a:ext>
                  </a:extLst>
                </a:gridCol>
                <a:gridCol w="586740">
                  <a:extLst>
                    <a:ext uri="{9D8B030D-6E8A-4147-A177-3AD203B41FA5}">
                      <a16:colId xmlns:a16="http://schemas.microsoft.com/office/drawing/2014/main" val="2186895873"/>
                    </a:ext>
                  </a:extLst>
                </a:gridCol>
              </a:tblGrid>
              <a:tr h="3901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800">
                          <a:effectLst/>
                        </a:rPr>
                        <a:t>Bedriftshelsetjenesten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800">
                          <a:effectLst/>
                        </a:rPr>
                        <a:t> </a:t>
                      </a:r>
                      <a:endParaRPr lang="nb-NO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800">
                          <a:effectLst/>
                        </a:rPr>
                        <a:t>225 000</a:t>
                      </a:r>
                      <a:endParaRPr lang="nb-NO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800">
                          <a:effectLst/>
                        </a:rPr>
                        <a:t>225 000</a:t>
                      </a:r>
                      <a:endParaRPr lang="nb-NO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800">
                          <a:effectLst/>
                        </a:rPr>
                        <a:t>225 000</a:t>
                      </a:r>
                      <a:endParaRPr lang="nb-NO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800">
                          <a:effectLst/>
                        </a:rPr>
                        <a:t>225 000</a:t>
                      </a:r>
                      <a:endParaRPr lang="nb-NO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800">
                          <a:effectLst/>
                        </a:rPr>
                        <a:t>225 000</a:t>
                      </a:r>
                      <a:endParaRPr lang="nb-NO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800">
                          <a:effectLst/>
                        </a:rPr>
                        <a:t>225 000</a:t>
                      </a:r>
                      <a:endParaRPr lang="nb-NO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800">
                          <a:effectLst/>
                        </a:rPr>
                        <a:t>225 000</a:t>
                      </a:r>
                      <a:endParaRPr lang="nb-NO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800">
                          <a:effectLst/>
                        </a:rPr>
                        <a:t>225 000</a:t>
                      </a:r>
                      <a:endParaRPr lang="nb-NO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800">
                          <a:effectLst/>
                        </a:rPr>
                        <a:t>225 000</a:t>
                      </a:r>
                      <a:endParaRPr lang="nb-NO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800">
                          <a:effectLst/>
                        </a:rPr>
                        <a:t>225 000</a:t>
                      </a:r>
                      <a:endParaRPr lang="nb-NO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800">
                          <a:effectLst/>
                          <a:highlight>
                            <a:srgbClr val="FFFF00"/>
                          </a:highlight>
                        </a:rPr>
                        <a:t>2 250 000</a:t>
                      </a:r>
                      <a:endParaRPr lang="nb-NO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3426782953"/>
                  </a:ext>
                </a:extLst>
              </a:tr>
              <a:tr h="2690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8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800">
                          <a:effectLst/>
                        </a:rPr>
                        <a:t>Røde kors</a:t>
                      </a:r>
                      <a:endParaRPr lang="nb-NO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800">
                          <a:effectLst/>
                        </a:rPr>
                        <a:t>36000</a:t>
                      </a:r>
                      <a:endParaRPr lang="nb-NO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800">
                          <a:effectLst/>
                        </a:rPr>
                        <a:t> </a:t>
                      </a:r>
                      <a:endParaRPr lang="nb-NO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800">
                          <a:effectLst/>
                        </a:rPr>
                        <a:t>29 000</a:t>
                      </a:r>
                      <a:endParaRPr lang="nb-NO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800">
                          <a:effectLst/>
                        </a:rPr>
                        <a:t> </a:t>
                      </a:r>
                      <a:endParaRPr lang="nb-NO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800">
                          <a:effectLst/>
                        </a:rPr>
                        <a:t>29 000</a:t>
                      </a:r>
                      <a:endParaRPr lang="nb-NO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800">
                          <a:effectLst/>
                        </a:rPr>
                        <a:t> </a:t>
                      </a:r>
                      <a:endParaRPr lang="nb-NO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800">
                          <a:effectLst/>
                        </a:rPr>
                        <a:t>29 000</a:t>
                      </a:r>
                      <a:endParaRPr lang="nb-NO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800">
                          <a:effectLst/>
                        </a:rPr>
                        <a:t> </a:t>
                      </a:r>
                      <a:endParaRPr lang="nb-NO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800">
                          <a:effectLst/>
                        </a:rPr>
                        <a:t>29 000 </a:t>
                      </a:r>
                      <a:endParaRPr lang="nb-NO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800">
                          <a:effectLst/>
                        </a:rPr>
                        <a:t> </a:t>
                      </a:r>
                      <a:endParaRPr lang="nb-NO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800">
                          <a:effectLst/>
                        </a:rPr>
                        <a:t>152 000</a:t>
                      </a:r>
                      <a:endParaRPr lang="nb-NO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3988557329"/>
                  </a:ext>
                </a:extLst>
              </a:tr>
              <a:tr h="4036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8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800">
                          <a:effectLst/>
                        </a:rPr>
                        <a:t>Frikjøp for sertifiseringskurs</a:t>
                      </a:r>
                      <a:endParaRPr lang="nb-NO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800">
                          <a:effectLst/>
                        </a:rPr>
                        <a:t>54 000</a:t>
                      </a:r>
                      <a:endParaRPr lang="nb-NO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800">
                          <a:effectLst/>
                        </a:rPr>
                        <a:t> </a:t>
                      </a:r>
                      <a:endParaRPr lang="nb-NO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800">
                          <a:effectLst/>
                        </a:rPr>
                        <a:t>27 000</a:t>
                      </a:r>
                      <a:endParaRPr lang="nb-NO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800">
                          <a:effectLst/>
                        </a:rPr>
                        <a:t> </a:t>
                      </a:r>
                      <a:endParaRPr lang="nb-NO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800">
                          <a:effectLst/>
                        </a:rPr>
                        <a:t>27 000</a:t>
                      </a:r>
                      <a:endParaRPr lang="nb-NO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800">
                          <a:effectLst/>
                        </a:rPr>
                        <a:t> </a:t>
                      </a:r>
                      <a:endParaRPr lang="nb-NO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800">
                          <a:effectLst/>
                        </a:rPr>
                        <a:t>27 000</a:t>
                      </a:r>
                      <a:endParaRPr lang="nb-NO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800">
                          <a:effectLst/>
                        </a:rPr>
                        <a:t> </a:t>
                      </a:r>
                      <a:endParaRPr lang="nb-NO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800">
                          <a:effectLst/>
                        </a:rPr>
                        <a:t>27 000</a:t>
                      </a:r>
                      <a:endParaRPr lang="nb-NO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800">
                          <a:effectLst/>
                        </a:rPr>
                        <a:t> </a:t>
                      </a:r>
                      <a:endParaRPr lang="nb-NO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800">
                          <a:effectLst/>
                        </a:rPr>
                        <a:t>162 000</a:t>
                      </a:r>
                      <a:endParaRPr lang="nb-NO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2749841831"/>
                  </a:ext>
                </a:extLst>
              </a:tr>
              <a:tr h="2690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8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800">
                          <a:effectLst/>
                        </a:rPr>
                        <a:t>Frikjøp for å holde kurs</a:t>
                      </a:r>
                      <a:endParaRPr lang="nb-NO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800">
                          <a:effectLst/>
                        </a:rPr>
                        <a:t>81 000</a:t>
                      </a:r>
                      <a:endParaRPr lang="nb-NO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800">
                          <a:effectLst/>
                        </a:rPr>
                        <a:t>81 000</a:t>
                      </a:r>
                      <a:endParaRPr lang="nb-NO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800">
                          <a:effectLst/>
                        </a:rPr>
                        <a:t>81 000</a:t>
                      </a:r>
                      <a:endParaRPr lang="nb-NO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800">
                          <a:effectLst/>
                        </a:rPr>
                        <a:t>81 000</a:t>
                      </a:r>
                      <a:endParaRPr lang="nb-NO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800">
                          <a:effectLst/>
                        </a:rPr>
                        <a:t>81 000</a:t>
                      </a:r>
                      <a:endParaRPr lang="nb-NO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800">
                          <a:effectLst/>
                        </a:rPr>
                        <a:t>81 000</a:t>
                      </a:r>
                      <a:endParaRPr lang="nb-NO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800">
                          <a:effectLst/>
                        </a:rPr>
                        <a:t>81 000</a:t>
                      </a:r>
                      <a:endParaRPr lang="nb-NO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800">
                          <a:effectLst/>
                        </a:rPr>
                        <a:t>81 000</a:t>
                      </a:r>
                      <a:endParaRPr lang="nb-NO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800">
                          <a:effectLst/>
                        </a:rPr>
                        <a:t>81 000</a:t>
                      </a:r>
                      <a:endParaRPr lang="nb-NO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800">
                          <a:effectLst/>
                        </a:rPr>
                        <a:t>81 000</a:t>
                      </a:r>
                      <a:endParaRPr lang="nb-NO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800">
                          <a:effectLst/>
                        </a:rPr>
                        <a:t>810 000</a:t>
                      </a:r>
                      <a:endParaRPr lang="nb-NO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93766554"/>
                  </a:ext>
                </a:extLst>
              </a:tr>
              <a:tr h="4036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8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800">
                          <a:effectLst/>
                        </a:rPr>
                        <a:t>Sertifisere egne kursholdere</a:t>
                      </a:r>
                      <a:endParaRPr lang="nb-NO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800">
                          <a:effectLst/>
                        </a:rPr>
                        <a:t> </a:t>
                      </a:r>
                      <a:endParaRPr lang="nb-NO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800">
                          <a:effectLst/>
                        </a:rPr>
                        <a:t> </a:t>
                      </a:r>
                      <a:endParaRPr lang="nb-NO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800">
                          <a:effectLst/>
                        </a:rPr>
                        <a:t> </a:t>
                      </a:r>
                      <a:endParaRPr lang="nb-NO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800">
                          <a:effectLst/>
                        </a:rPr>
                        <a:t> </a:t>
                      </a:r>
                      <a:endParaRPr lang="nb-NO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800">
                          <a:effectLst/>
                        </a:rPr>
                        <a:t> </a:t>
                      </a:r>
                      <a:endParaRPr lang="nb-NO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800">
                          <a:effectLst/>
                        </a:rPr>
                        <a:t> </a:t>
                      </a:r>
                      <a:endParaRPr lang="nb-NO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800">
                          <a:effectLst/>
                        </a:rPr>
                        <a:t> </a:t>
                      </a:r>
                      <a:endParaRPr lang="nb-NO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800">
                          <a:effectLst/>
                        </a:rPr>
                        <a:t> </a:t>
                      </a:r>
                      <a:endParaRPr lang="nb-NO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800">
                          <a:effectLst/>
                        </a:rPr>
                        <a:t> </a:t>
                      </a:r>
                      <a:endParaRPr lang="nb-NO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800">
                          <a:effectLst/>
                        </a:rPr>
                        <a:t> </a:t>
                      </a:r>
                      <a:endParaRPr lang="nb-NO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800">
                          <a:effectLst/>
                          <a:highlight>
                            <a:srgbClr val="FFFF00"/>
                          </a:highlight>
                        </a:rPr>
                        <a:t>1 124 000</a:t>
                      </a:r>
                      <a:endParaRPr lang="nb-NO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897220299"/>
                  </a:ext>
                </a:extLst>
              </a:tr>
              <a:tr h="4036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8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800">
                          <a:effectLst/>
                        </a:rPr>
                        <a:t>Frikjøp av deltakere til begge kurs</a:t>
                      </a:r>
                      <a:endParaRPr lang="nb-NO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800">
                          <a:effectLst/>
                        </a:rPr>
                        <a:t>518 400</a:t>
                      </a:r>
                      <a:endParaRPr lang="nb-NO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800">
                          <a:effectLst/>
                        </a:rPr>
                        <a:t>518 400</a:t>
                      </a:r>
                      <a:endParaRPr lang="nb-NO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800">
                          <a:effectLst/>
                        </a:rPr>
                        <a:t>518 400</a:t>
                      </a:r>
                      <a:endParaRPr lang="nb-NO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800">
                          <a:effectLst/>
                        </a:rPr>
                        <a:t>518 400</a:t>
                      </a:r>
                      <a:endParaRPr lang="nb-NO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800">
                          <a:effectLst/>
                        </a:rPr>
                        <a:t>518 400</a:t>
                      </a:r>
                      <a:endParaRPr lang="nb-NO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800">
                          <a:effectLst/>
                        </a:rPr>
                        <a:t>518 400</a:t>
                      </a:r>
                      <a:endParaRPr lang="nb-NO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800">
                          <a:effectLst/>
                        </a:rPr>
                        <a:t>518 400</a:t>
                      </a:r>
                      <a:endParaRPr lang="nb-NO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800">
                          <a:effectLst/>
                        </a:rPr>
                        <a:t>518 400</a:t>
                      </a:r>
                      <a:endParaRPr lang="nb-NO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800">
                          <a:effectLst/>
                        </a:rPr>
                        <a:t>518 400</a:t>
                      </a:r>
                      <a:endParaRPr lang="nb-NO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800">
                          <a:effectLst/>
                        </a:rPr>
                        <a:t>518 400</a:t>
                      </a:r>
                      <a:endParaRPr lang="nb-NO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8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nb-NO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684756737"/>
                  </a:ext>
                </a:extLst>
              </a:tr>
            </a:tbl>
          </a:graphicData>
        </a:graphic>
      </p:graphicFrame>
      <p:graphicFrame>
        <p:nvGraphicFramePr>
          <p:cNvPr id="6" name="Tabell 5"/>
          <p:cNvGraphicFramePr>
            <a:graphicFrameLocks noGrp="1"/>
          </p:cNvGraphicFramePr>
          <p:nvPr/>
        </p:nvGraphicFramePr>
        <p:xfrm>
          <a:off x="1666838" y="1967759"/>
          <a:ext cx="5603082" cy="1345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1011">
                  <a:extLst>
                    <a:ext uri="{9D8B030D-6E8A-4147-A177-3AD203B41FA5}">
                      <a16:colId xmlns:a16="http://schemas.microsoft.com/office/drawing/2014/main" val="1917432169"/>
                    </a:ext>
                  </a:extLst>
                </a:gridCol>
                <a:gridCol w="538639">
                  <a:extLst>
                    <a:ext uri="{9D8B030D-6E8A-4147-A177-3AD203B41FA5}">
                      <a16:colId xmlns:a16="http://schemas.microsoft.com/office/drawing/2014/main" val="3755204469"/>
                    </a:ext>
                  </a:extLst>
                </a:gridCol>
                <a:gridCol w="471488">
                  <a:extLst>
                    <a:ext uri="{9D8B030D-6E8A-4147-A177-3AD203B41FA5}">
                      <a16:colId xmlns:a16="http://schemas.microsoft.com/office/drawing/2014/main" val="1241565081"/>
                    </a:ext>
                  </a:extLst>
                </a:gridCol>
                <a:gridCol w="538639">
                  <a:extLst>
                    <a:ext uri="{9D8B030D-6E8A-4147-A177-3AD203B41FA5}">
                      <a16:colId xmlns:a16="http://schemas.microsoft.com/office/drawing/2014/main" val="3518413151"/>
                    </a:ext>
                  </a:extLst>
                </a:gridCol>
                <a:gridCol w="471011">
                  <a:extLst>
                    <a:ext uri="{9D8B030D-6E8A-4147-A177-3AD203B41FA5}">
                      <a16:colId xmlns:a16="http://schemas.microsoft.com/office/drawing/2014/main" val="1990321661"/>
                    </a:ext>
                  </a:extLst>
                </a:gridCol>
                <a:gridCol w="471011">
                  <a:extLst>
                    <a:ext uri="{9D8B030D-6E8A-4147-A177-3AD203B41FA5}">
                      <a16:colId xmlns:a16="http://schemas.microsoft.com/office/drawing/2014/main" val="3094380464"/>
                    </a:ext>
                  </a:extLst>
                </a:gridCol>
                <a:gridCol w="471011">
                  <a:extLst>
                    <a:ext uri="{9D8B030D-6E8A-4147-A177-3AD203B41FA5}">
                      <a16:colId xmlns:a16="http://schemas.microsoft.com/office/drawing/2014/main" val="3428057127"/>
                    </a:ext>
                  </a:extLst>
                </a:gridCol>
                <a:gridCol w="538639">
                  <a:extLst>
                    <a:ext uri="{9D8B030D-6E8A-4147-A177-3AD203B41FA5}">
                      <a16:colId xmlns:a16="http://schemas.microsoft.com/office/drawing/2014/main" val="1504512439"/>
                    </a:ext>
                  </a:extLst>
                </a:gridCol>
                <a:gridCol w="471488">
                  <a:extLst>
                    <a:ext uri="{9D8B030D-6E8A-4147-A177-3AD203B41FA5}">
                      <a16:colId xmlns:a16="http://schemas.microsoft.com/office/drawing/2014/main" val="3405197602"/>
                    </a:ext>
                  </a:extLst>
                </a:gridCol>
                <a:gridCol w="538639">
                  <a:extLst>
                    <a:ext uri="{9D8B030D-6E8A-4147-A177-3AD203B41FA5}">
                      <a16:colId xmlns:a16="http://schemas.microsoft.com/office/drawing/2014/main" val="240432003"/>
                    </a:ext>
                  </a:extLst>
                </a:gridCol>
                <a:gridCol w="621506">
                  <a:extLst>
                    <a:ext uri="{9D8B030D-6E8A-4147-A177-3AD203B41FA5}">
                      <a16:colId xmlns:a16="http://schemas.microsoft.com/office/drawing/2014/main" val="1318154997"/>
                    </a:ext>
                  </a:extLst>
                </a:gridCol>
              </a:tblGrid>
              <a:tr h="1345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800">
                          <a:effectLst/>
                        </a:rPr>
                        <a:t>ÅR 1</a:t>
                      </a:r>
                      <a:endParaRPr lang="nb-NO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800">
                          <a:effectLst/>
                        </a:rPr>
                        <a:t>ÅR 2</a:t>
                      </a:r>
                      <a:endParaRPr lang="nb-NO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800">
                          <a:effectLst/>
                        </a:rPr>
                        <a:t>ÅR 3</a:t>
                      </a:r>
                      <a:endParaRPr lang="nb-NO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800">
                          <a:effectLst/>
                        </a:rPr>
                        <a:t>ÅR 4</a:t>
                      </a:r>
                      <a:endParaRPr lang="nb-NO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800">
                          <a:effectLst/>
                        </a:rPr>
                        <a:t>ÅR 5</a:t>
                      </a:r>
                      <a:endParaRPr lang="nb-NO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800">
                          <a:effectLst/>
                        </a:rPr>
                        <a:t>ÅR 6</a:t>
                      </a:r>
                      <a:endParaRPr lang="nb-NO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800">
                          <a:effectLst/>
                        </a:rPr>
                        <a:t>ÅR 7</a:t>
                      </a:r>
                      <a:endParaRPr lang="nb-NO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800">
                          <a:effectLst/>
                        </a:rPr>
                        <a:t>ÅR 8</a:t>
                      </a:r>
                      <a:endParaRPr lang="nb-NO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800">
                          <a:effectLst/>
                        </a:rPr>
                        <a:t>ÅR 9</a:t>
                      </a:r>
                      <a:endParaRPr lang="nb-NO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800">
                          <a:effectLst/>
                        </a:rPr>
                        <a:t>ÅR 10</a:t>
                      </a:r>
                      <a:endParaRPr lang="nb-NO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800">
                          <a:effectLst/>
                        </a:rPr>
                        <a:t>Total sum</a:t>
                      </a:r>
                      <a:endParaRPr lang="nb-NO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2495450949"/>
                  </a:ext>
                </a:extLst>
              </a:tr>
            </a:tbl>
          </a:graphicData>
        </a:graphic>
      </p:graphicFrame>
      <p:sp>
        <p:nvSpPr>
          <p:cNvPr id="7" name="Rektangel 6"/>
          <p:cNvSpPr/>
          <p:nvPr/>
        </p:nvSpPr>
        <p:spPr>
          <a:xfrm>
            <a:off x="521457" y="4527085"/>
            <a:ext cx="7582783" cy="1135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nb-NO" sz="135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Bedriftshelsetjeneste: 12 per / kurs à 3 timer = 6000 kroner / kurs</a:t>
            </a:r>
            <a:endParaRPr lang="nb-NO" sz="135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nb-NO" sz="135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Røde Kors: 30 000 kr for sertifisere 15 kursholdere + reisekostnader </a:t>
            </a:r>
            <a:r>
              <a:rPr lang="nb-NO" sz="135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</a:t>
            </a:r>
            <a:r>
              <a:rPr lang="nb-NO" sz="135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6 000kr. Re sertifisering hvert 2. år: 23 000 kr + reisekostnader</a:t>
            </a:r>
            <a:endParaRPr lang="nb-NO" sz="135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nb-NO" sz="135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Frikjøp  til deltakelse: 12 deltakere à 3 timer à 400 kr / time i 14 400 timer = 518 400</a:t>
            </a:r>
            <a:endParaRPr lang="nb-NO" sz="135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19251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2597" y="1209280"/>
            <a:ext cx="7614846" cy="478464"/>
          </a:xfrm>
        </p:spPr>
        <p:txBody>
          <a:bodyPr>
            <a:normAutofit fontScale="90000"/>
          </a:bodyPr>
          <a:lstStyle/>
          <a:p>
            <a:r>
              <a:rPr lang="nb-NO">
                <a:cs typeface="Arial" panose="020B0604020202020204"/>
              </a:rPr>
              <a:t>Førstehjelps- og HLR koordinator </a:t>
            </a: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2EFABA6A-9489-A1A1-4EF2-F95CEBD2C1DD}"/>
              </a:ext>
            </a:extLst>
          </p:cNvPr>
          <p:cNvSpPr txBox="1"/>
          <p:nvPr/>
        </p:nvSpPr>
        <p:spPr>
          <a:xfrm>
            <a:off x="472349" y="1928640"/>
            <a:ext cx="8240615" cy="256224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b-NO" sz="1350" b="1">
                <a:cs typeface="Arial" panose="020B0604020202020204"/>
              </a:rPr>
              <a:t>Førstehjelps- og HLR koordinator sin oppgave:</a:t>
            </a:r>
          </a:p>
          <a:p>
            <a:endParaRPr lang="nb-NO" sz="1350">
              <a:cs typeface="Arial" panose="020B0604020202020204"/>
            </a:endParaRPr>
          </a:p>
          <a:p>
            <a:pPr marL="214313" indent="-214313">
              <a:buFont typeface="Arial"/>
              <a:buChar char="•"/>
            </a:pPr>
            <a:r>
              <a:rPr lang="nb-NO" sz="1350">
                <a:cs typeface="Arial" panose="020B0604020202020204"/>
              </a:rPr>
              <a:t>Ha oversikt over sertifiserte instruktører i GK</a:t>
            </a:r>
          </a:p>
          <a:p>
            <a:pPr marL="214313" indent="-214313">
              <a:buFont typeface="Arial"/>
              <a:buChar char="•"/>
            </a:pPr>
            <a:r>
              <a:rPr lang="nb-NO" sz="1350">
                <a:cs typeface="Arial" panose="020B0604020202020204"/>
              </a:rPr>
              <a:t>Ha oversikt på resertifisering av instruktørene og organisere/melde opp til dette</a:t>
            </a:r>
          </a:p>
          <a:p>
            <a:pPr marL="214313" indent="-214313">
              <a:buFont typeface="Arial"/>
              <a:buChar char="•"/>
            </a:pPr>
            <a:r>
              <a:rPr lang="nb-NO" sz="1350">
                <a:cs typeface="Arial" panose="020B0604020202020204"/>
              </a:rPr>
              <a:t>Kalle inn til årlige/halvårlige møtepunkter for instruktørene - erfaringsutveksling </a:t>
            </a:r>
          </a:p>
          <a:p>
            <a:pPr marL="214313" indent="-214313">
              <a:buFont typeface="Arial"/>
              <a:buChar char="•"/>
            </a:pPr>
            <a:r>
              <a:rPr lang="nb-NO" sz="1350">
                <a:cs typeface="Arial" panose="020B0604020202020204"/>
              </a:rPr>
              <a:t>Få tilbakemelding fra enheten om evt. instruktører slutter, få innmelding på nytt navn og melde opp til sertifisering</a:t>
            </a:r>
          </a:p>
          <a:p>
            <a:pPr marL="214313" indent="-214313">
              <a:buFont typeface="Arial"/>
              <a:buChar char="•"/>
            </a:pPr>
            <a:r>
              <a:rPr lang="nb-NO" sz="1350">
                <a:ea typeface="+mn-lt"/>
                <a:cs typeface="+mn-lt"/>
              </a:rPr>
              <a:t>Undervisningsmateriellet oppbevares/lagres og vedlikeholdes av instruktørene. Førstehjelpskoordinator bistår med innkjøp og supplering</a:t>
            </a:r>
            <a:endParaRPr lang="nb-NO" sz="1350">
              <a:cs typeface="Arial" panose="020B0604020202020204"/>
            </a:endParaRPr>
          </a:p>
          <a:p>
            <a:pPr marL="214313" indent="-214313">
              <a:buFont typeface="Arial"/>
              <a:buChar char="•"/>
            </a:pPr>
            <a:r>
              <a:rPr lang="nb-NO" sz="1350">
                <a:cs typeface="Arial" panose="020B0604020202020204"/>
              </a:rPr>
              <a:t>Timer bruk hvert år antas å bli 2-3 arbeidsuker (</a:t>
            </a:r>
            <a:r>
              <a:rPr lang="nb-NO" sz="1350" err="1">
                <a:cs typeface="Arial" panose="020B0604020202020204"/>
              </a:rPr>
              <a:t>ref</a:t>
            </a:r>
            <a:r>
              <a:rPr lang="nb-NO" sz="1350">
                <a:cs typeface="Arial" panose="020B0604020202020204"/>
              </a:rPr>
              <a:t> HUA)</a:t>
            </a:r>
            <a:endParaRPr lang="nb-NO" sz="1350"/>
          </a:p>
          <a:p>
            <a:endParaRPr lang="nb-NO" sz="1350">
              <a:cs typeface="Arial" panose="020B0604020202020204"/>
            </a:endParaRPr>
          </a:p>
          <a:p>
            <a:endParaRPr lang="nb-NO" sz="1350">
              <a:cs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41349221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l USHT 2020 ny logo [Skrivebeskyttet]" id="{D51FB295-8125-4B86-A82E-3944E8DB0FEB}" vid="{0FD0350A-6059-4483-AF4C-48B29FDBCF6D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4AB28F5D6109043A371D76DDCE5F4A3" ma:contentTypeVersion="9" ma:contentTypeDescription="Create a new document." ma:contentTypeScope="" ma:versionID="d7788bb777d1a10fe89264dc4f6a781c">
  <xsd:schema xmlns:xsd="http://www.w3.org/2001/XMLSchema" xmlns:xs="http://www.w3.org/2001/XMLSchema" xmlns:p="http://schemas.microsoft.com/office/2006/metadata/properties" xmlns:ns2="5a8e2673-320a-4353-8df9-b9109451eda4" targetNamespace="http://schemas.microsoft.com/office/2006/metadata/properties" ma:root="true" ma:fieldsID="d322fda73d94cf65a05087e487179c14" ns2:_="">
    <xsd:import namespace="5a8e2673-320a-4353-8df9-b9109451eda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8e2673-320a-4353-8df9-b9109451ed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398FA19-95AC-4E67-AB44-C265A8F4BCE7}">
  <ds:schemaRefs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5a8e2673-320a-4353-8df9-b9109451eda4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2AF33C5-5729-4C73-9D7E-A1AD5BF0ECD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1862F15-397B-4486-8C4F-6E3B8FC4935C}">
  <ds:schemaRefs>
    <ds:schemaRef ds:uri="5a8e2673-320a-4353-8df9-b9109451eda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Mal USHT 2020 ny logo</Template>
  <TotalTime>1132</TotalTime>
  <Words>593</Words>
  <Application>Microsoft Office PowerPoint</Application>
  <PresentationFormat>Skjermfremvisning (4:3)</PresentationFormat>
  <Paragraphs>148</Paragraphs>
  <Slides>7</Slides>
  <Notes>6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Courier New</vt:lpstr>
      <vt:lpstr>Wingdings</vt:lpstr>
      <vt:lpstr>Office-tema</vt:lpstr>
      <vt:lpstr> Førstehjelp og HLR </vt:lpstr>
      <vt:lpstr>Bakgrunn for prosjektet</vt:lpstr>
      <vt:lpstr>Søknad på midler </vt:lpstr>
      <vt:lpstr>Gjennomføring  </vt:lpstr>
      <vt:lpstr>Avhengighet til andre prosjekter </vt:lpstr>
      <vt:lpstr>Budsjett</vt:lpstr>
      <vt:lpstr>Førstehjelps- og HLR koordinator </vt:lpstr>
    </vt:vector>
  </TitlesOfParts>
  <Company>IKT-Agder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Fagdag for observasjons -og NEWS instruktører på Agder</dc:title>
  <dc:creator>Land, Merethe A</dc:creator>
  <cp:lastModifiedBy>Cathrine Humlen Ruud</cp:lastModifiedBy>
  <cp:revision>21</cp:revision>
  <cp:lastPrinted>2022-05-23T19:56:35Z</cp:lastPrinted>
  <dcterms:created xsi:type="dcterms:W3CDTF">2022-05-10T09:32:13Z</dcterms:created>
  <dcterms:modified xsi:type="dcterms:W3CDTF">2022-06-02T11:09:00Z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0x01010054AB28F5D6109043A371D76DDCE5F4A3</vt:lpwstr>
  </property>
</Properties>
</file>