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4"/>
  </p:sldMasterIdLst>
  <p:notesMasterIdLst>
    <p:notesMasterId r:id="rId13"/>
  </p:notesMasterIdLst>
  <p:sldIdLst>
    <p:sldId id="260" r:id="rId5"/>
    <p:sldId id="268" r:id="rId6"/>
    <p:sldId id="261" r:id="rId7"/>
    <p:sldId id="282" r:id="rId8"/>
    <p:sldId id="262" r:id="rId9"/>
    <p:sldId id="283" r:id="rId10"/>
    <p:sldId id="284" r:id="rId11"/>
    <p:sldId id="281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30"/>
    <a:srgbClr val="00863D"/>
    <a:srgbClr val="00A44A"/>
    <a:srgbClr val="00C85A"/>
    <a:srgbClr val="00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0B8FA-FE4E-45A6-A4B5-F36D307B38B5}" v="5" dt="2022-05-23T08:40:20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0EBE-C1F3-4489-ADA6-3348326769BD}" type="datetimeFigureOut">
              <a:rPr lang="nb-NO" smtClean="0"/>
              <a:pPr/>
              <a:t>01.06.2022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DB7C-4B8E-46DF-A618-A5E30AAFF4C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26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NEWS2 er et verktøy, basert på ganske aktiv behandling.</a:t>
            </a:r>
          </a:p>
          <a:p>
            <a:r>
              <a:rPr lang="nb-NO" dirty="0"/>
              <a:t>Viktig at vi tenker over hvor akkurat denne pasienten er i sitt sykdomsforløp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07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Vurdere behandling – har pasienten symptomer av sin for eksempel lave </a:t>
            </a:r>
            <a:r>
              <a:rPr lang="nb-NO" dirty="0" err="1"/>
              <a:t>Hb</a:t>
            </a:r>
            <a:r>
              <a:rPr lang="nb-NO" dirty="0"/>
              <a:t>/blodprosent?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34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pasienter med manglende samtykkekompetanse skal pårørende inviteres til en samtale for å kunne medvirke på pasientens vegne.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25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39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71800" y="1122363"/>
            <a:ext cx="54006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771800" y="3602038"/>
            <a:ext cx="54006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22723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DC18E-7A8E-49CC-96E7-44A5F6E25AC9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0A061-D62E-48F8-B399-210210C401E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10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E0A39F6-A6DF-4FEF-85B3-57E6334C2621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E55CA-E820-47EB-A37E-9590C4F9063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67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A37C93-EC45-4669-A5B4-F9E8E04B52A5}" type="datetime1">
              <a:rPr lang="nb-NO" smtClean="0"/>
              <a:pPr/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77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56A69B2-2FE8-453D-AA5E-C97677098F4B}" type="datetime1">
              <a:rPr lang="nb-NO" smtClean="0"/>
              <a:pPr/>
              <a:t>01.06.2022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32907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61C00C-FC6A-4A83-A85F-49413368D753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59632" y="6356350"/>
            <a:ext cx="165618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20F756-E517-4EDF-9966-820F9D1DA786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B83DD-9E0C-4019-AF30-F6668CDACC6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98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D2AEDB1-1ABA-49E8-963C-82CE4CA94051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15CE3-FFC9-4F4D-90A5-93027274077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34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71E69BE-A3AA-40F2-92FF-9F05F0D305B9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C53E2-218E-444F-95A4-6C9C8A155D6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F411A8C-0396-496B-BD12-FB4C2F7A3BB4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E067-0E37-4FF5-B1E5-3C6B294BBCF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3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757FC7D-EF6F-4308-9302-DE7319B33643}" type="datetime1">
              <a:rPr lang="nb-NO" smtClean="0"/>
              <a:pPr>
                <a:defRPr/>
              </a:pPr>
              <a:t>01.06.2022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114DD-B155-4D32-8C94-656D45E1ABC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80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377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4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0AF3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AF3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Behandlingsavklaring versus lindring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Cathrine Humlen Ruud</a:t>
            </a:r>
          </a:p>
          <a:p>
            <a:r>
              <a:rPr lang="nb-NO" dirty="0"/>
              <a:t>Søgne Gamle prestegård </a:t>
            </a:r>
          </a:p>
          <a:p>
            <a:r>
              <a:rPr lang="nb-NO" dirty="0"/>
              <a:t>24.mai 2022</a:t>
            </a:r>
          </a:p>
        </p:txBody>
      </p:sp>
    </p:spTree>
    <p:extLst>
      <p:ext uri="{BB962C8B-B14F-4D97-AF65-F5344CB8AC3E}">
        <p14:creationId xmlns:p14="http://schemas.microsoft.com/office/powerpoint/2010/main" val="45986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menes med behandlingsavklaring?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8D5D049-CC87-5601-DA4D-85462843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329" y="1690689"/>
            <a:ext cx="6055067" cy="4351338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383203BA-C933-37CB-FDDB-9E40E72357B0}"/>
              </a:ext>
            </a:extLst>
          </p:cNvPr>
          <p:cNvSpPr/>
          <p:nvPr/>
        </p:nvSpPr>
        <p:spPr>
          <a:xfrm>
            <a:off x="3213717" y="5104660"/>
            <a:ext cx="3053918" cy="221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493C3902-5A11-4738-90EF-8597E1A18B3F}"/>
              </a:ext>
            </a:extLst>
          </p:cNvPr>
          <p:cNvSpPr/>
          <p:nvPr/>
        </p:nvSpPr>
        <p:spPr>
          <a:xfrm>
            <a:off x="928329" y="5726097"/>
            <a:ext cx="5081854" cy="159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82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menes med behandlingsavklaring?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Når lege/behandlingsteam har tatt stilling til hvilken helsehjelp eller behandling som er mest hensiktsmessig for den enkelte bruker</a:t>
            </a:r>
          </a:p>
          <a:p>
            <a:endParaRPr lang="nb-NO" dirty="0"/>
          </a:p>
          <a:p>
            <a:r>
              <a:rPr lang="nb-NO" dirty="0"/>
              <a:t>Det å ta stilling til </a:t>
            </a:r>
            <a:r>
              <a:rPr lang="nb-NO" dirty="0">
                <a:solidFill>
                  <a:srgbClr val="FF0000"/>
                </a:solidFill>
              </a:rPr>
              <a:t>behandlingsnivå</a:t>
            </a:r>
            <a:r>
              <a:rPr lang="nb-NO" dirty="0"/>
              <a:t> og </a:t>
            </a:r>
            <a:r>
              <a:rPr lang="nb-NO" dirty="0">
                <a:solidFill>
                  <a:srgbClr val="FF0000"/>
                </a:solidFill>
              </a:rPr>
              <a:t>behandlingsintensitet</a:t>
            </a:r>
            <a:r>
              <a:rPr lang="nb-NO" dirty="0"/>
              <a:t> dersom noe akutt skulle skje</a:t>
            </a:r>
          </a:p>
          <a:p>
            <a:pPr lvl="1"/>
            <a:r>
              <a:rPr lang="nb-NO" dirty="0"/>
              <a:t>Akuttinnleggelse sykehus</a:t>
            </a:r>
          </a:p>
          <a:p>
            <a:pPr lvl="1"/>
            <a:r>
              <a:rPr lang="nb-NO" dirty="0"/>
              <a:t>Målrettet behandling for kortvarige tilstander, for eksempel akutte infeksjoner – eller kun lindrende behandling</a:t>
            </a:r>
          </a:p>
          <a:p>
            <a:r>
              <a:rPr lang="nb-NO" dirty="0"/>
              <a:t>HLR-status</a:t>
            </a:r>
          </a:p>
          <a:p>
            <a:pPr lvl="1"/>
            <a:r>
              <a:rPr lang="nb-NO" dirty="0"/>
              <a:t>Skal pasienten ha hjerte – lungeredning ved stans</a:t>
            </a:r>
          </a:p>
          <a:p>
            <a:pPr lvl="1"/>
            <a:r>
              <a:rPr lang="nb-NO" dirty="0"/>
              <a:t>Vurderer grad av alvorlig somatisk og kognitiv sykdom, samt alder</a:t>
            </a:r>
          </a:p>
          <a:p>
            <a:pPr lvl="1"/>
            <a:r>
              <a:rPr lang="nb-NO" dirty="0"/>
              <a:t>Etisk vurdering ved kort forventet levetid</a:t>
            </a:r>
          </a:p>
          <a:p>
            <a:pPr lvl="1"/>
            <a:r>
              <a:rPr lang="nb-NO" dirty="0"/>
              <a:t>Hvis bruker ikke ønsker gjenoppliving, skal det respekteres uavhengig av helsetilstand ellers (samtykkekompetent)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9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54AD048-6CB7-97E9-4B3F-1E225A28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err="1"/>
              <a:t>Veileder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82971D-3175-4C0A-D5FD-BBB6323A2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nb-NO" dirty="0"/>
              <a:t>Kvalitetssikre beslutningsprosesser knyttet til det </a:t>
            </a:r>
            <a:r>
              <a:rPr lang="nb-NO" u="sng" dirty="0"/>
              <a:t>å ikke sette i gang </a:t>
            </a:r>
            <a:r>
              <a:rPr lang="nb-NO" dirty="0"/>
              <a:t>eller </a:t>
            </a:r>
            <a:br>
              <a:rPr lang="nb-NO" dirty="0"/>
            </a:br>
            <a:r>
              <a:rPr lang="nb-NO" u="sng" dirty="0"/>
              <a:t>å avslutte </a:t>
            </a:r>
            <a:r>
              <a:rPr lang="nb-NO" dirty="0"/>
              <a:t>livsforlengende behandling av alvorlig syke pasienter med dårlig prognose</a:t>
            </a:r>
          </a:p>
          <a:p>
            <a:r>
              <a:rPr lang="nb-NO" dirty="0"/>
              <a:t>Skal være til støtte for helsepersonell, pasient og pårørende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A246779-49A8-3647-5858-48FBE765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55" y="1825625"/>
            <a:ext cx="3219990" cy="4351338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6E80829-B6BF-225F-1656-1AC80A90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4907B3-7315-5E4B-0CEF-BB1AAB75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7713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305BD-5F70-424C-81AC-F5FFE723C7D3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47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Hvordan gjøre en vurdering?</a:t>
            </a:r>
          </a:p>
        </p:txBody>
      </p:sp>
      <p:pic>
        <p:nvPicPr>
          <p:cNvPr id="12" name="Plassholder for innhold 11" descr="Et bilde som inneholder person, sitter&#10;&#10;Automatisk generert beskrivelse">
            <a:extLst>
              <a:ext uri="{FF2B5EF4-FFF2-40B4-BE49-F238E27FC236}">
                <a16:creationId xmlns:a16="http://schemas.microsoft.com/office/drawing/2014/main" id="{6CADD250-FA08-0905-DBBB-B0E647E24E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r="15373" b="-3"/>
          <a:stretch/>
        </p:blipFill>
        <p:spPr>
          <a:xfrm>
            <a:off x="628650" y="1825625"/>
            <a:ext cx="3886200" cy="4351338"/>
          </a:xfr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D8CB704-D5E8-8E8C-06C4-17628EC2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nb-NO" sz="1900"/>
              <a:t>God og åpen kommunikasjon med bruker og pårørende basert på</a:t>
            </a:r>
          </a:p>
          <a:p>
            <a:endParaRPr lang="nb-NO" sz="1900"/>
          </a:p>
          <a:p>
            <a:pPr lvl="1"/>
            <a:r>
              <a:rPr lang="nb-NO" sz="1900"/>
              <a:t>Drøfting av medisinske fakta</a:t>
            </a:r>
          </a:p>
          <a:p>
            <a:pPr lvl="1"/>
            <a:r>
              <a:rPr lang="nb-NO" sz="1900"/>
              <a:t>Pasient og pårørendes ønsker og forventninger</a:t>
            </a:r>
          </a:p>
          <a:p>
            <a:pPr lvl="1"/>
            <a:r>
              <a:rPr lang="nb-NO" sz="1900"/>
              <a:t>Etiske aspekter</a:t>
            </a:r>
          </a:p>
          <a:p>
            <a:pPr lvl="1"/>
            <a:r>
              <a:rPr lang="nb-NO" sz="1900"/>
              <a:t>Mulige handlingsalternativer</a:t>
            </a:r>
          </a:p>
          <a:p>
            <a:endParaRPr lang="nb-NO" sz="1900"/>
          </a:p>
          <a:p>
            <a:r>
              <a:rPr lang="nb-NO" sz="1900"/>
              <a:t>Beslutningen er en legeoppgave, men helst som et team med bruker, helsepersonell og pårørende (hvis pasienten ønsker det).</a:t>
            </a:r>
          </a:p>
          <a:p>
            <a:endParaRPr lang="nb-NO" sz="19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D8459AD-ACAC-C799-75E2-142CEA61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7713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305BD-5F70-424C-81AC-F5FFE723C7D3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03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gjøre en vurdering?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er brukeren i sitt sykdomsforløp?</a:t>
            </a:r>
          </a:p>
          <a:p>
            <a:pPr lvl="1"/>
            <a:r>
              <a:rPr lang="nb-NO" dirty="0"/>
              <a:t>Forventet levetid?</a:t>
            </a:r>
          </a:p>
          <a:p>
            <a:pPr lvl="1"/>
            <a:r>
              <a:rPr lang="nb-NO" dirty="0"/>
              <a:t>Hva har endret seg den siste tiden? </a:t>
            </a:r>
          </a:p>
          <a:p>
            <a:pPr lvl="1"/>
            <a:r>
              <a:rPr lang="nb-NO" dirty="0"/>
              <a:t>Hva er funksjonsnivået nå?</a:t>
            </a:r>
          </a:p>
          <a:p>
            <a:pPr lvl="1"/>
            <a:r>
              <a:rPr lang="nb-NO" dirty="0"/>
              <a:t>Symptomer? ESAS/Mobid-2?</a:t>
            </a:r>
          </a:p>
          <a:p>
            <a:pPr lvl="1"/>
            <a:r>
              <a:rPr lang="nb-NO" dirty="0"/>
              <a:t>Dialog og samtaler med lege?</a:t>
            </a:r>
          </a:p>
          <a:p>
            <a:pPr lvl="1"/>
            <a:endParaRPr lang="nb-NO" dirty="0"/>
          </a:p>
          <a:p>
            <a:r>
              <a:rPr lang="nb-NO" dirty="0"/>
              <a:t>Hva ønsker brukeren selv? Hva med de pårørende?</a:t>
            </a:r>
          </a:p>
          <a:p>
            <a:pPr lvl="1"/>
            <a:r>
              <a:rPr lang="nb-NO" dirty="0"/>
              <a:t>Har brukeren gitt uttrykk for spesielle ønsker?</a:t>
            </a:r>
          </a:p>
          <a:p>
            <a:pPr lvl="1"/>
            <a:r>
              <a:rPr lang="nb-NO" dirty="0"/>
              <a:t>Hvordan ser de på situasjonen og utviklingen</a:t>
            </a:r>
          </a:p>
          <a:p>
            <a:pPr lvl="1"/>
            <a:r>
              <a:rPr lang="nb-NO" dirty="0"/>
              <a:t>Hva er realistisk å forvente?</a:t>
            </a:r>
          </a:p>
          <a:p>
            <a:pPr lvl="1"/>
            <a:r>
              <a:rPr lang="nb-NO" dirty="0"/>
              <a:t>Hva gjør vi hvis..? Hva ville brukeren ønsket?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6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86DAE-2AC7-FBC0-85A6-0777D3B9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851250-BE53-6163-F383-D1DA4305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Behandlingsavklaringen må være tydelig på hva lege/teamet har kommet fram til</a:t>
            </a:r>
          </a:p>
          <a:p>
            <a:r>
              <a:rPr lang="nb-NO" dirty="0"/>
              <a:t>Beslutninger og avklaringer gjort i samtaler, må komme tydelig fram</a:t>
            </a:r>
          </a:p>
          <a:p>
            <a:r>
              <a:rPr lang="nb-NO" dirty="0"/>
              <a:t>Viktig å ha en god rutine på hvor dette dokumenteres</a:t>
            </a:r>
          </a:p>
          <a:p>
            <a:pPr lvl="1"/>
            <a:r>
              <a:rPr lang="nb-NO" dirty="0"/>
              <a:t>Vet dere hvor dere skulle lett i pasientjournalen?</a:t>
            </a:r>
          </a:p>
          <a:p>
            <a:pPr lvl="1"/>
            <a:endParaRPr lang="nb-NO" dirty="0"/>
          </a:p>
          <a:p>
            <a:r>
              <a:rPr lang="nb-NO" dirty="0"/>
              <a:t>Gjennomføring av Forhåndssamtaler anbefales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09390B-D268-6ADF-36DE-E15CEE02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91412B-C958-26E3-FE2E-5C1612C4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0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en forhåndssamtale?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36522CD-921C-C21A-B61F-9F84FB3A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" y="2206071"/>
            <a:ext cx="8708994" cy="33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USHT 2020 ny logo [Skrivebeskyttet]" id="{D51FB295-8125-4B86-A82E-3944E8DB0FEB}" vid="{0FD0350A-6059-4483-AF4C-48B29FDBCF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AB28F5D6109043A371D76DDCE5F4A3" ma:contentTypeVersion="9" ma:contentTypeDescription="Opprett et nytt dokument." ma:contentTypeScope="" ma:versionID="63d4717fae81c5a2964c9036f8a5771d">
  <xsd:schema xmlns:xsd="http://www.w3.org/2001/XMLSchema" xmlns:xs="http://www.w3.org/2001/XMLSchema" xmlns:p="http://schemas.microsoft.com/office/2006/metadata/properties" xmlns:ns2="5a8e2673-320a-4353-8df9-b9109451eda4" targetNamespace="http://schemas.microsoft.com/office/2006/metadata/properties" ma:root="true" ma:fieldsID="f8bc231514dbaa8ee18ce9d33f59f4d5" ns2:_="">
    <xsd:import namespace="5a8e2673-320a-4353-8df9-b9109451e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e2673-320a-4353-8df9-b9109451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AF33C5-5729-4C73-9D7E-A1AD5BF0E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4BB6CD-02D6-4F31-B42A-9CE303312EDE}"/>
</file>

<file path=customXml/itemProps3.xml><?xml version="1.0" encoding="utf-8"?>
<ds:datastoreItem xmlns:ds="http://schemas.openxmlformats.org/officeDocument/2006/customXml" ds:itemID="{2398FA19-95AC-4E67-AB44-C265A8F4BCE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a8e2673-320a-4353-8df9-b9109451eda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USHT 2020 ny logo</Template>
  <TotalTime>749</TotalTime>
  <Words>404</Words>
  <Application>Microsoft Office PowerPoint</Application>
  <PresentationFormat>Skjermfremvisning (4:3)</PresentationFormat>
  <Paragraphs>67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Office-tema</vt:lpstr>
      <vt:lpstr>Behandlingsavklaring versus lindring</vt:lpstr>
      <vt:lpstr>Hva menes med behandlingsavklaring?</vt:lpstr>
      <vt:lpstr>Hva menes med behandlingsavklaring?</vt:lpstr>
      <vt:lpstr>Veileder</vt:lpstr>
      <vt:lpstr>Hvordan gjøre en vurdering?</vt:lpstr>
      <vt:lpstr>Hvordan gjøre en vurdering?</vt:lpstr>
      <vt:lpstr>Dokumentasjon</vt:lpstr>
      <vt:lpstr>Hva er en forhåndssamtale?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Fagdag for observasjons -og NEWS instruktører på Agder</dc:title>
  <dc:creator>Land, Merethe A</dc:creator>
  <cp:lastModifiedBy>Cathrine Humlen Ruud</cp:lastModifiedBy>
  <cp:revision>13</cp:revision>
  <dcterms:created xsi:type="dcterms:W3CDTF">2022-05-10T09:32:13Z</dcterms:created>
  <dcterms:modified xsi:type="dcterms:W3CDTF">2022-06-01T12:05:24Z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0x01010054AB28F5D6109043A371D76DDCE5F4A3</vt:lpwstr>
  </property>
</Properties>
</file>