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0" r:id="rId4"/>
  </p:sldMasterIdLst>
  <p:notesMasterIdLst>
    <p:notesMasterId r:id="rId61"/>
  </p:notesMasterIdLst>
  <p:sldIdLst>
    <p:sldId id="260" r:id="rId5"/>
    <p:sldId id="335" r:id="rId6"/>
    <p:sldId id="336" r:id="rId7"/>
    <p:sldId id="279" r:id="rId8"/>
    <p:sldId id="307" r:id="rId9"/>
    <p:sldId id="308" r:id="rId10"/>
    <p:sldId id="309" r:id="rId11"/>
    <p:sldId id="315" r:id="rId12"/>
    <p:sldId id="321" r:id="rId13"/>
    <p:sldId id="320" r:id="rId14"/>
    <p:sldId id="322" r:id="rId15"/>
    <p:sldId id="323" r:id="rId16"/>
    <p:sldId id="319" r:id="rId17"/>
    <p:sldId id="324" r:id="rId18"/>
    <p:sldId id="314" r:id="rId19"/>
    <p:sldId id="317" r:id="rId20"/>
    <p:sldId id="325" r:id="rId21"/>
    <p:sldId id="326" r:id="rId22"/>
    <p:sldId id="346" r:id="rId23"/>
    <p:sldId id="327" r:id="rId24"/>
    <p:sldId id="330" r:id="rId25"/>
    <p:sldId id="331" r:id="rId26"/>
    <p:sldId id="316" r:id="rId27"/>
    <p:sldId id="332" r:id="rId28"/>
    <p:sldId id="334" r:id="rId29"/>
    <p:sldId id="277" r:id="rId30"/>
    <p:sldId id="342" r:id="rId31"/>
    <p:sldId id="343" r:id="rId32"/>
    <p:sldId id="344" r:id="rId33"/>
    <p:sldId id="345" r:id="rId34"/>
    <p:sldId id="281" r:id="rId35"/>
    <p:sldId id="268" r:id="rId36"/>
    <p:sldId id="271" r:id="rId37"/>
    <p:sldId id="286" r:id="rId38"/>
    <p:sldId id="290" r:id="rId39"/>
    <p:sldId id="303" r:id="rId40"/>
    <p:sldId id="272" r:id="rId41"/>
    <p:sldId id="305" r:id="rId42"/>
    <p:sldId id="306" r:id="rId43"/>
    <p:sldId id="304" r:id="rId44"/>
    <p:sldId id="291" r:id="rId45"/>
    <p:sldId id="288" r:id="rId46"/>
    <p:sldId id="348" r:id="rId47"/>
    <p:sldId id="349" r:id="rId48"/>
    <p:sldId id="350" r:id="rId49"/>
    <p:sldId id="351" r:id="rId50"/>
    <p:sldId id="352" r:id="rId51"/>
    <p:sldId id="297" r:id="rId52"/>
    <p:sldId id="292" r:id="rId53"/>
    <p:sldId id="275" r:id="rId54"/>
    <p:sldId id="273" r:id="rId55"/>
    <p:sldId id="274" r:id="rId56"/>
    <p:sldId id="347" r:id="rId57"/>
    <p:sldId id="294" r:id="rId58"/>
    <p:sldId id="278" r:id="rId59"/>
    <p:sldId id="295" r:id="rId60"/>
  </p:sldIdLst>
  <p:sldSz cx="9144000" cy="6858000" type="screen4x3"/>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63D"/>
    <a:srgbClr val="006430"/>
    <a:srgbClr val="00A44A"/>
    <a:srgbClr val="00C85A"/>
    <a:srgbClr val="0092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8D6F83-E814-48DD-AFC8-9FA2392F7C9E}" v="28" dt="2022-11-16T13:09:31.2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3" autoAdjust="0"/>
    <p:restoredTop sz="84790" autoAdjust="0"/>
  </p:normalViewPr>
  <p:slideViewPr>
    <p:cSldViewPr>
      <p:cViewPr varScale="1">
        <p:scale>
          <a:sx n="93" d="100"/>
          <a:sy n="93" d="100"/>
        </p:scale>
        <p:origin x="1500" y="66"/>
      </p:cViewPr>
      <p:guideLst>
        <p:guide orient="horz" pos="2160"/>
        <p:guide pos="2880"/>
      </p:guideLst>
    </p:cSldViewPr>
  </p:slideViewPr>
  <p:notesTextViewPr>
    <p:cViewPr>
      <p:scale>
        <a:sx n="100" d="100"/>
        <a:sy n="100" d="100"/>
      </p:scale>
      <p:origin x="0" y="0"/>
    </p:cViewPr>
  </p:notesTextViewPr>
  <p:notesViewPr>
    <p:cSldViewPr>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234FF3-F84C-44E9-BA0F-CA1F3A7EEA3C}" type="doc">
      <dgm:prSet loTypeId="urn:microsoft.com/office/officeart/2005/8/layout/cycle8" loCatId="cycle" qsTypeId="urn:microsoft.com/office/officeart/2005/8/quickstyle/simple1" qsCatId="simple" csTypeId="urn:microsoft.com/office/officeart/2005/8/colors/accent6_2" csCatId="accent6" phldr="1"/>
      <dgm:spPr/>
    </dgm:pt>
    <dgm:pt modelId="{04843754-FF49-4A39-B1BE-D8E7E5AAAE1E}">
      <dgm:prSet phldrT="[Tekst]"/>
      <dgm:spPr/>
      <dgm:t>
        <a:bodyPr/>
        <a:lstStyle/>
        <a:p>
          <a:r>
            <a:rPr lang="nb-NO" dirty="0"/>
            <a:t>ABCDE</a:t>
          </a:r>
        </a:p>
      </dgm:t>
    </dgm:pt>
    <dgm:pt modelId="{9C18F5A4-DAD1-492B-BB30-7C7551E9DF97}" type="parTrans" cxnId="{05F31E24-0A2E-4FA6-AF33-013AB39820F2}">
      <dgm:prSet/>
      <dgm:spPr/>
      <dgm:t>
        <a:bodyPr/>
        <a:lstStyle/>
        <a:p>
          <a:endParaRPr lang="nb-NO"/>
        </a:p>
      </dgm:t>
    </dgm:pt>
    <dgm:pt modelId="{FA9A5930-0D48-4566-BF99-CC7B5E1F7703}" type="sibTrans" cxnId="{05F31E24-0A2E-4FA6-AF33-013AB39820F2}">
      <dgm:prSet/>
      <dgm:spPr/>
      <dgm:t>
        <a:bodyPr/>
        <a:lstStyle/>
        <a:p>
          <a:endParaRPr lang="nb-NO"/>
        </a:p>
      </dgm:t>
    </dgm:pt>
    <dgm:pt modelId="{061285FE-EB80-4F4D-8960-2E3AC139C851}">
      <dgm:prSet phldrT="[Tekst]"/>
      <dgm:spPr/>
      <dgm:t>
        <a:bodyPr/>
        <a:lstStyle/>
        <a:p>
          <a:r>
            <a:rPr lang="nb-NO" dirty="0"/>
            <a:t>NEWS2</a:t>
          </a:r>
        </a:p>
      </dgm:t>
    </dgm:pt>
    <dgm:pt modelId="{DB31A04C-3159-43A2-B85D-56E7B71DD20D}" type="parTrans" cxnId="{200F96B3-8124-495C-B24D-653F3782FC5E}">
      <dgm:prSet/>
      <dgm:spPr/>
      <dgm:t>
        <a:bodyPr/>
        <a:lstStyle/>
        <a:p>
          <a:endParaRPr lang="nb-NO"/>
        </a:p>
      </dgm:t>
    </dgm:pt>
    <dgm:pt modelId="{4218E1CA-424F-4C96-B89F-93EC5C4F7280}" type="sibTrans" cxnId="{200F96B3-8124-495C-B24D-653F3782FC5E}">
      <dgm:prSet/>
      <dgm:spPr/>
      <dgm:t>
        <a:bodyPr/>
        <a:lstStyle/>
        <a:p>
          <a:endParaRPr lang="nb-NO"/>
        </a:p>
      </dgm:t>
    </dgm:pt>
    <dgm:pt modelId="{5682D0E6-1662-42E6-911E-4A52F9A09A46}">
      <dgm:prSet phldrT="[Tekst]"/>
      <dgm:spPr/>
      <dgm:t>
        <a:bodyPr/>
        <a:lstStyle/>
        <a:p>
          <a:r>
            <a:rPr lang="nb-NO" dirty="0"/>
            <a:t>ISBAR</a:t>
          </a:r>
        </a:p>
      </dgm:t>
    </dgm:pt>
    <dgm:pt modelId="{977DCA8A-5829-4163-993A-1954BFC5AE73}" type="parTrans" cxnId="{83213601-BE9C-4B6C-AF26-5EF3433648CE}">
      <dgm:prSet/>
      <dgm:spPr/>
      <dgm:t>
        <a:bodyPr/>
        <a:lstStyle/>
        <a:p>
          <a:endParaRPr lang="nb-NO"/>
        </a:p>
      </dgm:t>
    </dgm:pt>
    <dgm:pt modelId="{70725C5C-420F-4504-A62E-1BAEC7628F97}" type="sibTrans" cxnId="{83213601-BE9C-4B6C-AF26-5EF3433648CE}">
      <dgm:prSet/>
      <dgm:spPr/>
      <dgm:t>
        <a:bodyPr/>
        <a:lstStyle/>
        <a:p>
          <a:endParaRPr lang="nb-NO"/>
        </a:p>
      </dgm:t>
    </dgm:pt>
    <dgm:pt modelId="{0F0D77E9-96F1-440C-828E-2476F626BD40}" type="pres">
      <dgm:prSet presAssocID="{60234FF3-F84C-44E9-BA0F-CA1F3A7EEA3C}" presName="compositeShape" presStyleCnt="0">
        <dgm:presLayoutVars>
          <dgm:chMax val="7"/>
          <dgm:dir/>
          <dgm:resizeHandles val="exact"/>
        </dgm:presLayoutVars>
      </dgm:prSet>
      <dgm:spPr/>
    </dgm:pt>
    <dgm:pt modelId="{990CA274-AE04-4CA0-B52E-9C18F048F90E}" type="pres">
      <dgm:prSet presAssocID="{60234FF3-F84C-44E9-BA0F-CA1F3A7EEA3C}" presName="wedge1" presStyleLbl="node1" presStyleIdx="0" presStyleCnt="3" custLinFactNeighborX="-3076" custLinFactNeighborY="3898"/>
      <dgm:spPr/>
    </dgm:pt>
    <dgm:pt modelId="{FE040C94-9134-4371-A2B2-9864EA7B4E27}" type="pres">
      <dgm:prSet presAssocID="{60234FF3-F84C-44E9-BA0F-CA1F3A7EEA3C}" presName="dummy1a" presStyleCnt="0"/>
      <dgm:spPr/>
    </dgm:pt>
    <dgm:pt modelId="{EC75C5A4-077B-4770-A5C2-048A113A620A}" type="pres">
      <dgm:prSet presAssocID="{60234FF3-F84C-44E9-BA0F-CA1F3A7EEA3C}" presName="dummy1b" presStyleCnt="0"/>
      <dgm:spPr/>
    </dgm:pt>
    <dgm:pt modelId="{11F980C3-7276-4887-954C-757FC7901B87}" type="pres">
      <dgm:prSet presAssocID="{60234FF3-F84C-44E9-BA0F-CA1F3A7EEA3C}" presName="wedge1Tx" presStyleLbl="node1" presStyleIdx="0" presStyleCnt="3">
        <dgm:presLayoutVars>
          <dgm:chMax val="0"/>
          <dgm:chPref val="0"/>
          <dgm:bulletEnabled val="1"/>
        </dgm:presLayoutVars>
      </dgm:prSet>
      <dgm:spPr/>
    </dgm:pt>
    <dgm:pt modelId="{499A8EEF-18BB-435E-9DDA-AD0F2FC42AB9}" type="pres">
      <dgm:prSet presAssocID="{60234FF3-F84C-44E9-BA0F-CA1F3A7EEA3C}" presName="wedge2" presStyleLbl="node1" presStyleIdx="1" presStyleCnt="3"/>
      <dgm:spPr/>
    </dgm:pt>
    <dgm:pt modelId="{7A70001B-F7F1-468D-B3F1-FFB2B70D251B}" type="pres">
      <dgm:prSet presAssocID="{60234FF3-F84C-44E9-BA0F-CA1F3A7EEA3C}" presName="dummy2a" presStyleCnt="0"/>
      <dgm:spPr/>
    </dgm:pt>
    <dgm:pt modelId="{D51D4565-0CD1-4B5F-AE36-5291BE9A3CA2}" type="pres">
      <dgm:prSet presAssocID="{60234FF3-F84C-44E9-BA0F-CA1F3A7EEA3C}" presName="dummy2b" presStyleCnt="0"/>
      <dgm:spPr/>
    </dgm:pt>
    <dgm:pt modelId="{A8AB023A-CEA0-4056-AB61-760D55631C71}" type="pres">
      <dgm:prSet presAssocID="{60234FF3-F84C-44E9-BA0F-CA1F3A7EEA3C}" presName="wedge2Tx" presStyleLbl="node1" presStyleIdx="1" presStyleCnt="3">
        <dgm:presLayoutVars>
          <dgm:chMax val="0"/>
          <dgm:chPref val="0"/>
          <dgm:bulletEnabled val="1"/>
        </dgm:presLayoutVars>
      </dgm:prSet>
      <dgm:spPr/>
    </dgm:pt>
    <dgm:pt modelId="{6E3E9A22-D5D7-4E44-B8C2-62F494281A9D}" type="pres">
      <dgm:prSet presAssocID="{60234FF3-F84C-44E9-BA0F-CA1F3A7EEA3C}" presName="wedge3" presStyleLbl="node1" presStyleIdx="2" presStyleCnt="3" custLinFactNeighborX="2060" custLinFactNeighborY="5382"/>
      <dgm:spPr/>
    </dgm:pt>
    <dgm:pt modelId="{04FBED98-7ECE-468B-BBF9-3F0FB0040C5F}" type="pres">
      <dgm:prSet presAssocID="{60234FF3-F84C-44E9-BA0F-CA1F3A7EEA3C}" presName="dummy3a" presStyleCnt="0"/>
      <dgm:spPr/>
    </dgm:pt>
    <dgm:pt modelId="{B5585954-F0CC-4A1F-B61E-9F4B95E15A95}" type="pres">
      <dgm:prSet presAssocID="{60234FF3-F84C-44E9-BA0F-CA1F3A7EEA3C}" presName="dummy3b" presStyleCnt="0"/>
      <dgm:spPr/>
    </dgm:pt>
    <dgm:pt modelId="{5D48CDCF-7E77-42A5-84E1-453A8E401890}" type="pres">
      <dgm:prSet presAssocID="{60234FF3-F84C-44E9-BA0F-CA1F3A7EEA3C}" presName="wedge3Tx" presStyleLbl="node1" presStyleIdx="2" presStyleCnt="3">
        <dgm:presLayoutVars>
          <dgm:chMax val="0"/>
          <dgm:chPref val="0"/>
          <dgm:bulletEnabled val="1"/>
        </dgm:presLayoutVars>
      </dgm:prSet>
      <dgm:spPr/>
    </dgm:pt>
    <dgm:pt modelId="{9CF85B8A-74DD-4159-8CFF-04980C71A973}" type="pres">
      <dgm:prSet presAssocID="{FA9A5930-0D48-4566-BF99-CC7B5E1F7703}" presName="arrowWedge1" presStyleLbl="fgSibTrans2D1" presStyleIdx="0" presStyleCnt="3"/>
      <dgm:spPr/>
    </dgm:pt>
    <dgm:pt modelId="{CD14F141-30E6-494D-B265-E075B7843550}" type="pres">
      <dgm:prSet presAssocID="{4218E1CA-424F-4C96-B89F-93EC5C4F7280}" presName="arrowWedge2" presStyleLbl="fgSibTrans2D1" presStyleIdx="1" presStyleCnt="3"/>
      <dgm:spPr/>
    </dgm:pt>
    <dgm:pt modelId="{A95E167B-4F4F-495C-8849-77E9E454AB95}" type="pres">
      <dgm:prSet presAssocID="{70725C5C-420F-4504-A62E-1BAEC7628F97}" presName="arrowWedge3" presStyleLbl="fgSibTrans2D1" presStyleIdx="2" presStyleCnt="3"/>
      <dgm:spPr/>
    </dgm:pt>
  </dgm:ptLst>
  <dgm:cxnLst>
    <dgm:cxn modelId="{83213601-BE9C-4B6C-AF26-5EF3433648CE}" srcId="{60234FF3-F84C-44E9-BA0F-CA1F3A7EEA3C}" destId="{5682D0E6-1662-42E6-911E-4A52F9A09A46}" srcOrd="2" destOrd="0" parTransId="{977DCA8A-5829-4163-993A-1954BFC5AE73}" sibTransId="{70725C5C-420F-4504-A62E-1BAEC7628F97}"/>
    <dgm:cxn modelId="{19E66507-7E0E-4D8C-94B8-BAF1C35153CB}" type="presOf" srcId="{5682D0E6-1662-42E6-911E-4A52F9A09A46}" destId="{6E3E9A22-D5D7-4E44-B8C2-62F494281A9D}" srcOrd="0" destOrd="0" presId="urn:microsoft.com/office/officeart/2005/8/layout/cycle8"/>
    <dgm:cxn modelId="{05F31E24-0A2E-4FA6-AF33-013AB39820F2}" srcId="{60234FF3-F84C-44E9-BA0F-CA1F3A7EEA3C}" destId="{04843754-FF49-4A39-B1BE-D8E7E5AAAE1E}" srcOrd="0" destOrd="0" parTransId="{9C18F5A4-DAD1-492B-BB30-7C7551E9DF97}" sibTransId="{FA9A5930-0D48-4566-BF99-CC7B5E1F7703}"/>
    <dgm:cxn modelId="{6490E144-2C38-49E5-957A-708D8F462219}" type="presOf" srcId="{04843754-FF49-4A39-B1BE-D8E7E5AAAE1E}" destId="{990CA274-AE04-4CA0-B52E-9C18F048F90E}" srcOrd="0" destOrd="0" presId="urn:microsoft.com/office/officeart/2005/8/layout/cycle8"/>
    <dgm:cxn modelId="{622CE374-2F1C-4664-B63C-AB5B61067421}" type="presOf" srcId="{061285FE-EB80-4F4D-8960-2E3AC139C851}" destId="{A8AB023A-CEA0-4056-AB61-760D55631C71}" srcOrd="1" destOrd="0" presId="urn:microsoft.com/office/officeart/2005/8/layout/cycle8"/>
    <dgm:cxn modelId="{0273247E-5421-4A4D-929E-0CA2EF61D252}" type="presOf" srcId="{60234FF3-F84C-44E9-BA0F-CA1F3A7EEA3C}" destId="{0F0D77E9-96F1-440C-828E-2476F626BD40}" srcOrd="0" destOrd="0" presId="urn:microsoft.com/office/officeart/2005/8/layout/cycle8"/>
    <dgm:cxn modelId="{A5BB7986-3B67-4535-B8B8-5104FC6550AB}" type="presOf" srcId="{5682D0E6-1662-42E6-911E-4A52F9A09A46}" destId="{5D48CDCF-7E77-42A5-84E1-453A8E401890}" srcOrd="1" destOrd="0" presId="urn:microsoft.com/office/officeart/2005/8/layout/cycle8"/>
    <dgm:cxn modelId="{0C24D09C-9B2B-4C71-AF79-B630A2C127E9}" type="presOf" srcId="{061285FE-EB80-4F4D-8960-2E3AC139C851}" destId="{499A8EEF-18BB-435E-9DDA-AD0F2FC42AB9}" srcOrd="0" destOrd="0" presId="urn:microsoft.com/office/officeart/2005/8/layout/cycle8"/>
    <dgm:cxn modelId="{200F96B3-8124-495C-B24D-653F3782FC5E}" srcId="{60234FF3-F84C-44E9-BA0F-CA1F3A7EEA3C}" destId="{061285FE-EB80-4F4D-8960-2E3AC139C851}" srcOrd="1" destOrd="0" parTransId="{DB31A04C-3159-43A2-B85D-56E7B71DD20D}" sibTransId="{4218E1CA-424F-4C96-B89F-93EC5C4F7280}"/>
    <dgm:cxn modelId="{8F8F38D1-09AD-4E87-A5D7-C43DE88DAB31}" type="presOf" srcId="{04843754-FF49-4A39-B1BE-D8E7E5AAAE1E}" destId="{11F980C3-7276-4887-954C-757FC7901B87}" srcOrd="1" destOrd="0" presId="urn:microsoft.com/office/officeart/2005/8/layout/cycle8"/>
    <dgm:cxn modelId="{1DA66DEE-DE2E-4DCE-85CF-0BCBB176F7F0}" type="presParOf" srcId="{0F0D77E9-96F1-440C-828E-2476F626BD40}" destId="{990CA274-AE04-4CA0-B52E-9C18F048F90E}" srcOrd="0" destOrd="0" presId="urn:microsoft.com/office/officeart/2005/8/layout/cycle8"/>
    <dgm:cxn modelId="{2DEDB32D-6FA2-4253-87EE-A9F996E98C95}" type="presParOf" srcId="{0F0D77E9-96F1-440C-828E-2476F626BD40}" destId="{FE040C94-9134-4371-A2B2-9864EA7B4E27}" srcOrd="1" destOrd="0" presId="urn:microsoft.com/office/officeart/2005/8/layout/cycle8"/>
    <dgm:cxn modelId="{FCED9160-7C48-4B52-9B11-EA193E595A2B}" type="presParOf" srcId="{0F0D77E9-96F1-440C-828E-2476F626BD40}" destId="{EC75C5A4-077B-4770-A5C2-048A113A620A}" srcOrd="2" destOrd="0" presId="urn:microsoft.com/office/officeart/2005/8/layout/cycle8"/>
    <dgm:cxn modelId="{93B0B56B-BD33-48D1-B597-C31CAC3FBD1A}" type="presParOf" srcId="{0F0D77E9-96F1-440C-828E-2476F626BD40}" destId="{11F980C3-7276-4887-954C-757FC7901B87}" srcOrd="3" destOrd="0" presId="urn:microsoft.com/office/officeart/2005/8/layout/cycle8"/>
    <dgm:cxn modelId="{42BD6974-863B-4468-8D7C-D903BF5ACD12}" type="presParOf" srcId="{0F0D77E9-96F1-440C-828E-2476F626BD40}" destId="{499A8EEF-18BB-435E-9DDA-AD0F2FC42AB9}" srcOrd="4" destOrd="0" presId="urn:microsoft.com/office/officeart/2005/8/layout/cycle8"/>
    <dgm:cxn modelId="{0C32FACE-F38B-4B23-B9BC-9C2AF92B2BFA}" type="presParOf" srcId="{0F0D77E9-96F1-440C-828E-2476F626BD40}" destId="{7A70001B-F7F1-468D-B3F1-FFB2B70D251B}" srcOrd="5" destOrd="0" presId="urn:microsoft.com/office/officeart/2005/8/layout/cycle8"/>
    <dgm:cxn modelId="{4163D90C-1C47-483A-9232-E3E70C08291E}" type="presParOf" srcId="{0F0D77E9-96F1-440C-828E-2476F626BD40}" destId="{D51D4565-0CD1-4B5F-AE36-5291BE9A3CA2}" srcOrd="6" destOrd="0" presId="urn:microsoft.com/office/officeart/2005/8/layout/cycle8"/>
    <dgm:cxn modelId="{728A9D37-87D4-4055-AA38-0070C2E43302}" type="presParOf" srcId="{0F0D77E9-96F1-440C-828E-2476F626BD40}" destId="{A8AB023A-CEA0-4056-AB61-760D55631C71}" srcOrd="7" destOrd="0" presId="urn:microsoft.com/office/officeart/2005/8/layout/cycle8"/>
    <dgm:cxn modelId="{D3C2C3CC-DA7A-4B4B-833E-A42612D96D16}" type="presParOf" srcId="{0F0D77E9-96F1-440C-828E-2476F626BD40}" destId="{6E3E9A22-D5D7-4E44-B8C2-62F494281A9D}" srcOrd="8" destOrd="0" presId="urn:microsoft.com/office/officeart/2005/8/layout/cycle8"/>
    <dgm:cxn modelId="{5BA9BB27-DD56-4535-98DD-2B27CB86188E}" type="presParOf" srcId="{0F0D77E9-96F1-440C-828E-2476F626BD40}" destId="{04FBED98-7ECE-468B-BBF9-3F0FB0040C5F}" srcOrd="9" destOrd="0" presId="urn:microsoft.com/office/officeart/2005/8/layout/cycle8"/>
    <dgm:cxn modelId="{4AF3A059-573A-43C4-9AFC-AA58125F793B}" type="presParOf" srcId="{0F0D77E9-96F1-440C-828E-2476F626BD40}" destId="{B5585954-F0CC-4A1F-B61E-9F4B95E15A95}" srcOrd="10" destOrd="0" presId="urn:microsoft.com/office/officeart/2005/8/layout/cycle8"/>
    <dgm:cxn modelId="{AD0C682B-9E41-410E-829B-C068DAA99E4C}" type="presParOf" srcId="{0F0D77E9-96F1-440C-828E-2476F626BD40}" destId="{5D48CDCF-7E77-42A5-84E1-453A8E401890}" srcOrd="11" destOrd="0" presId="urn:microsoft.com/office/officeart/2005/8/layout/cycle8"/>
    <dgm:cxn modelId="{566150A3-D1D5-41A8-B8B8-22012D70D31C}" type="presParOf" srcId="{0F0D77E9-96F1-440C-828E-2476F626BD40}" destId="{9CF85B8A-74DD-4159-8CFF-04980C71A973}" srcOrd="12" destOrd="0" presId="urn:microsoft.com/office/officeart/2005/8/layout/cycle8"/>
    <dgm:cxn modelId="{00F489CB-ED8B-47D1-871B-8C6EA3CB577A}" type="presParOf" srcId="{0F0D77E9-96F1-440C-828E-2476F626BD40}" destId="{CD14F141-30E6-494D-B265-E075B7843550}" srcOrd="13" destOrd="0" presId="urn:microsoft.com/office/officeart/2005/8/layout/cycle8"/>
    <dgm:cxn modelId="{C87DA0F6-1429-48CD-937F-D458313B572C}" type="presParOf" srcId="{0F0D77E9-96F1-440C-828E-2476F626BD40}" destId="{A95E167B-4F4F-495C-8849-77E9E454AB95}"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0CA274-AE04-4CA0-B52E-9C18F048F90E}">
      <dsp:nvSpPr>
        <dsp:cNvPr id="0" name=""/>
        <dsp:cNvSpPr/>
      </dsp:nvSpPr>
      <dsp:spPr>
        <a:xfrm>
          <a:off x="1306419" y="397228"/>
          <a:ext cx="3413760" cy="3413760"/>
        </a:xfrm>
        <a:prstGeom prst="pie">
          <a:avLst>
            <a:gd name="adj1" fmla="val 16200000"/>
            <a:gd name="adj2" fmla="val 180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nb-NO" sz="3200" kern="1200" dirty="0"/>
            <a:t>ABCDE</a:t>
          </a:r>
        </a:p>
      </dsp:txBody>
      <dsp:txXfrm>
        <a:off x="3105552" y="1120620"/>
        <a:ext cx="1219200" cy="1016000"/>
      </dsp:txXfrm>
    </dsp:sp>
    <dsp:sp modelId="{499A8EEF-18BB-435E-9DDA-AD0F2FC42AB9}">
      <dsp:nvSpPr>
        <dsp:cNvPr id="0" name=""/>
        <dsp:cNvSpPr/>
      </dsp:nvSpPr>
      <dsp:spPr>
        <a:xfrm>
          <a:off x="1341119" y="386079"/>
          <a:ext cx="3413760" cy="3413760"/>
        </a:xfrm>
        <a:prstGeom prst="pie">
          <a:avLst>
            <a:gd name="adj1" fmla="val 1800000"/>
            <a:gd name="adj2" fmla="val 900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nb-NO" sz="3200" kern="1200" dirty="0"/>
            <a:t>NEWS2</a:t>
          </a:r>
        </a:p>
      </dsp:txBody>
      <dsp:txXfrm>
        <a:off x="2153920" y="2600960"/>
        <a:ext cx="1828800" cy="894080"/>
      </dsp:txXfrm>
    </dsp:sp>
    <dsp:sp modelId="{6E3E9A22-D5D7-4E44-B8C2-62F494281A9D}">
      <dsp:nvSpPr>
        <dsp:cNvPr id="0" name=""/>
        <dsp:cNvSpPr/>
      </dsp:nvSpPr>
      <dsp:spPr>
        <a:xfrm>
          <a:off x="1341136" y="447888"/>
          <a:ext cx="3413760" cy="3413760"/>
        </a:xfrm>
        <a:prstGeom prst="pie">
          <a:avLst>
            <a:gd name="adj1" fmla="val 9000000"/>
            <a:gd name="adj2" fmla="val 1620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nb-NO" sz="3200" kern="1200" dirty="0"/>
            <a:t>ISBAR</a:t>
          </a:r>
        </a:p>
      </dsp:txBody>
      <dsp:txXfrm>
        <a:off x="1736563" y="1171280"/>
        <a:ext cx="1219200" cy="1016000"/>
      </dsp:txXfrm>
    </dsp:sp>
    <dsp:sp modelId="{9CF85B8A-74DD-4159-8CFF-04980C71A973}">
      <dsp:nvSpPr>
        <dsp:cNvPr id="0" name=""/>
        <dsp:cNvSpPr/>
      </dsp:nvSpPr>
      <dsp:spPr>
        <a:xfrm>
          <a:off x="1095373" y="185900"/>
          <a:ext cx="3836416" cy="3836416"/>
        </a:xfrm>
        <a:prstGeom prst="circularArrow">
          <a:avLst>
            <a:gd name="adj1" fmla="val 5085"/>
            <a:gd name="adj2" fmla="val 327528"/>
            <a:gd name="adj3" fmla="val 1472472"/>
            <a:gd name="adj4" fmla="val 16199432"/>
            <a:gd name="adj5" fmla="val 5932"/>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D14F141-30E6-494D-B265-E075B7843550}">
      <dsp:nvSpPr>
        <dsp:cNvPr id="0" name=""/>
        <dsp:cNvSpPr/>
      </dsp:nvSpPr>
      <dsp:spPr>
        <a:xfrm>
          <a:off x="1129792" y="174536"/>
          <a:ext cx="3836416" cy="3836416"/>
        </a:xfrm>
        <a:prstGeom prst="circularArrow">
          <a:avLst>
            <a:gd name="adj1" fmla="val 5085"/>
            <a:gd name="adj2" fmla="val 327528"/>
            <a:gd name="adj3" fmla="val 8671970"/>
            <a:gd name="adj4" fmla="val 1800502"/>
            <a:gd name="adj5" fmla="val 5932"/>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95E167B-4F4F-495C-8849-77E9E454AB95}">
      <dsp:nvSpPr>
        <dsp:cNvPr id="0" name=""/>
        <dsp:cNvSpPr/>
      </dsp:nvSpPr>
      <dsp:spPr>
        <a:xfrm>
          <a:off x="1129526" y="236560"/>
          <a:ext cx="3836416" cy="3836416"/>
        </a:xfrm>
        <a:prstGeom prst="circularArrow">
          <a:avLst>
            <a:gd name="adj1" fmla="val 5085"/>
            <a:gd name="adj2" fmla="val 327528"/>
            <a:gd name="adj3" fmla="val 15873039"/>
            <a:gd name="adj4" fmla="val 9000000"/>
            <a:gd name="adj5" fmla="val 5932"/>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610EBE-C1F3-4489-ADA6-3348326769BD}" type="datetimeFigureOut">
              <a:rPr lang="nb-NO" smtClean="0"/>
              <a:pPr/>
              <a:t>16.11.2022</a:t>
            </a:fld>
            <a:endParaRPr lang="nb-NO"/>
          </a:p>
        </p:txBody>
      </p:sp>
      <p:sp>
        <p:nvSpPr>
          <p:cNvPr id="4" name="Plassholder for lysbil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52DB7C-4B8E-46DF-A618-A5E30AAFF4C8}" type="slidenum">
              <a:rPr lang="nb-NO" smtClean="0"/>
              <a:pPr/>
              <a:t>‹#›</a:t>
            </a:fld>
            <a:endParaRPr lang="nb-NO"/>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sml.snl.no/huden" TargetMode="External"/><Relationship Id="rId2" Type="http://schemas.openxmlformats.org/officeDocument/2006/relationships/slide" Target="../slides/slide24.xml"/><Relationship Id="rId1" Type="http://schemas.openxmlformats.org/officeDocument/2006/relationships/notesMaster" Target="../notesMasters/notesMaster1.xml"/><Relationship Id="rId5" Type="http://schemas.openxmlformats.org/officeDocument/2006/relationships/hyperlink" Target="https://no.wikipedia.org/wiki/Hjernehinnebetennelse" TargetMode="External"/><Relationship Id="rId4" Type="http://schemas.openxmlformats.org/officeDocument/2006/relationships/hyperlink" Target="https://sml.snl.no/slimhinne"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Presenter deg: navn og din rolle</a:t>
            </a:r>
          </a:p>
          <a:p>
            <a:r>
              <a:rPr lang="nb-NO" dirty="0"/>
              <a:t>Varighet på undervisningen 2t inkl. pause 10 min</a:t>
            </a:r>
          </a:p>
          <a:p>
            <a:endParaRPr lang="nb-NO" dirty="0"/>
          </a:p>
          <a:p>
            <a:r>
              <a:rPr lang="nb-NO" dirty="0"/>
              <a:t>Før undervisningen bør helsepersonell ha tatt e-læringskurs i NEWS2 fra SSHF</a:t>
            </a:r>
          </a:p>
          <a:p>
            <a:r>
              <a:rPr lang="nb-NO" dirty="0"/>
              <a:t>Ufaglærte og assistenter bør ta e-læringskurs fra aldring og helse før undervisningen</a:t>
            </a:r>
          </a:p>
          <a:p>
            <a:r>
              <a:rPr lang="nb-NO" dirty="0"/>
              <a:t>Husk å ha tilkoblet lyd slik at filmene kan spilles av i undervisningen</a:t>
            </a:r>
          </a:p>
          <a:p>
            <a:r>
              <a:rPr lang="nb-NO" baseline="0" dirty="0"/>
              <a:t>Henvis til </a:t>
            </a:r>
            <a:r>
              <a:rPr lang="nb-NO" dirty="0"/>
              <a:t>Trinn 1 kompendium fra Klin obs kommune dersom noen ønsker litteratur</a:t>
            </a:r>
            <a:r>
              <a:rPr lang="nb-NO" baseline="0" dirty="0"/>
              <a:t> å fordype seg i</a:t>
            </a:r>
          </a:p>
          <a:p>
            <a:r>
              <a:rPr lang="nb-NO" baseline="0" dirty="0"/>
              <a:t>Ha nok utstyr til at deltakerne kan utføre vitale målinger på seg selv. To og to kan gjerne gå sammen og dele på utstyret</a:t>
            </a:r>
            <a:endParaRPr lang="nb-NO" dirty="0"/>
          </a:p>
        </p:txBody>
      </p:sp>
      <p:sp>
        <p:nvSpPr>
          <p:cNvPr id="4" name="Plassholder for lysbildenummer 3"/>
          <p:cNvSpPr>
            <a:spLocks noGrp="1"/>
          </p:cNvSpPr>
          <p:nvPr>
            <p:ph type="sldNum" sz="quarter" idx="10"/>
          </p:nvPr>
        </p:nvSpPr>
        <p:spPr/>
        <p:txBody>
          <a:bodyPr/>
          <a:lstStyle/>
          <a:p>
            <a:fld id="{6652DB7C-4B8E-46DF-A618-A5E30AAFF4C8}" type="slidenum">
              <a:rPr lang="nb-NO" smtClean="0"/>
              <a:pPr/>
              <a:t>1</a:t>
            </a:fld>
            <a:endParaRPr lang="nb-NO"/>
          </a:p>
        </p:txBody>
      </p:sp>
    </p:spTree>
    <p:extLst>
      <p:ext uri="{BB962C8B-B14F-4D97-AF65-F5344CB8AC3E}">
        <p14:creationId xmlns:p14="http://schemas.microsoft.com/office/powerpoint/2010/main" val="22737728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Oksygenmetning</a:t>
            </a:r>
          </a:p>
          <a:p>
            <a:r>
              <a:rPr lang="nb-NO" dirty="0"/>
              <a:t>Hvor godt oksygen transporteres rundt i blodet. Vet dere hvordan? Transporteres med </a:t>
            </a:r>
            <a:r>
              <a:rPr lang="nb-NO" dirty="0" err="1"/>
              <a:t>Hb</a:t>
            </a:r>
            <a:r>
              <a:rPr lang="nb-NO" dirty="0"/>
              <a:t> – Hemoglobin.</a:t>
            </a:r>
          </a:p>
          <a:p>
            <a:r>
              <a:rPr lang="nb-NO" dirty="0"/>
              <a:t>Hva hvis vi har lav blodprosent da?</a:t>
            </a:r>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52DB7C-4B8E-46DF-A618-A5E30AAFF4C8}" type="slidenum">
              <a:rPr kumimoji="0" lang="nb-NO"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nb-NO"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927283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dirty="0"/>
              <a:t>Oksygenmetning er et mål for hvor mange prosent av hemoglobinet som er mettet eller saturert med oksygenmolekyler.</a:t>
            </a:r>
            <a:r>
              <a:rPr lang="nb-NO" sz="12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u="sng" dirty="0"/>
              <a:t>Normal oksygenmetning hos voksne uten KOLS er mellom 95-99%. </a:t>
            </a:r>
            <a:r>
              <a:rPr lang="nb-NO" sz="1200" dirty="0"/>
              <a:t>For personer med KOLS kan det være andre verdier som ansees som akseptable «normalverdier», og dette skal avklares med lege.</a:t>
            </a:r>
            <a:endParaRPr lang="nb-NO" sz="1200" b="1" dirty="0"/>
          </a:p>
          <a:p>
            <a:endParaRPr lang="nb-NO" dirty="0"/>
          </a:p>
        </p:txBody>
      </p:sp>
      <p:sp>
        <p:nvSpPr>
          <p:cNvPr id="4" name="Plassholder for lysbildenummer 3"/>
          <p:cNvSpPr>
            <a:spLocks noGrp="1"/>
          </p:cNvSpPr>
          <p:nvPr>
            <p:ph type="sldNum" sz="quarter" idx="5"/>
          </p:nvPr>
        </p:nvSpPr>
        <p:spPr/>
        <p:txBody>
          <a:bodyPr/>
          <a:lstStyle/>
          <a:p>
            <a:fld id="{6652DB7C-4B8E-46DF-A618-A5E30AAFF4C8}" type="slidenum">
              <a:rPr lang="nb-NO" smtClean="0"/>
              <a:pPr/>
              <a:t>11</a:t>
            </a:fld>
            <a:endParaRPr lang="nb-NO"/>
          </a:p>
        </p:txBody>
      </p:sp>
    </p:spTree>
    <p:extLst>
      <p:ext uri="{BB962C8B-B14F-4D97-AF65-F5344CB8AC3E}">
        <p14:creationId xmlns:p14="http://schemas.microsoft.com/office/powerpoint/2010/main" val="32465218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Hva måler vi da?</a:t>
            </a:r>
          </a:p>
          <a:p>
            <a:endParaRPr lang="nb-NO" dirty="0"/>
          </a:p>
        </p:txBody>
      </p:sp>
      <p:sp>
        <p:nvSpPr>
          <p:cNvPr id="4" name="Plassholder for lysbildenummer 3"/>
          <p:cNvSpPr>
            <a:spLocks noGrp="1"/>
          </p:cNvSpPr>
          <p:nvPr>
            <p:ph type="sldNum" sz="quarter" idx="5"/>
          </p:nvPr>
        </p:nvSpPr>
        <p:spPr/>
        <p:txBody>
          <a:bodyPr/>
          <a:lstStyle/>
          <a:p>
            <a:fld id="{6652DB7C-4B8E-46DF-A618-A5E30AAFF4C8}" type="slidenum">
              <a:rPr lang="nb-NO" smtClean="0"/>
              <a:pPr/>
              <a:t>12</a:t>
            </a:fld>
            <a:endParaRPr lang="nb-NO"/>
          </a:p>
        </p:txBody>
      </p:sp>
    </p:spTree>
    <p:extLst>
      <p:ext uri="{BB962C8B-B14F-4D97-AF65-F5344CB8AC3E}">
        <p14:creationId xmlns:p14="http://schemas.microsoft.com/office/powerpoint/2010/main" val="39886713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Hjertehøyde – hva vil det si?</a:t>
            </a:r>
          </a:p>
          <a:p>
            <a:r>
              <a:rPr lang="nb-NO" dirty="0"/>
              <a:t>Hva om pasienten ligger på siden? Hva har det å si for BT hvis det måles over hjertehøyde? Lavere trykk.</a:t>
            </a:r>
          </a:p>
          <a:p>
            <a:r>
              <a:rPr lang="nb-NO" dirty="0"/>
              <a:t>Hva hvis pasienten er sint eller redd?</a:t>
            </a:r>
          </a:p>
        </p:txBody>
      </p:sp>
      <p:sp>
        <p:nvSpPr>
          <p:cNvPr id="4" name="Plassholder for lysbildenummer 3"/>
          <p:cNvSpPr>
            <a:spLocks noGrp="1"/>
          </p:cNvSpPr>
          <p:nvPr>
            <p:ph type="sldNum" sz="quarter" idx="5"/>
          </p:nvPr>
        </p:nvSpPr>
        <p:spPr/>
        <p:txBody>
          <a:bodyPr/>
          <a:lstStyle/>
          <a:p>
            <a:fld id="{6652DB7C-4B8E-46DF-A618-A5E30AAFF4C8}" type="slidenum">
              <a:rPr lang="nb-NO" smtClean="0"/>
              <a:pPr/>
              <a:t>14</a:t>
            </a:fld>
            <a:endParaRPr lang="nb-NO"/>
          </a:p>
        </p:txBody>
      </p:sp>
    </p:spTree>
    <p:extLst>
      <p:ext uri="{BB962C8B-B14F-4D97-AF65-F5344CB8AC3E}">
        <p14:creationId xmlns:p14="http://schemas.microsoft.com/office/powerpoint/2010/main" val="30844721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dirty="0"/>
              <a:t>Bevissthetsnivået er som regel det første du registrerer hos en pasient da dette henger tett sammen med om, og på hvilken måte, du får kontakt med vedkommende. </a:t>
            </a:r>
          </a:p>
          <a:p>
            <a:r>
              <a:rPr lang="nb-NO" sz="1200" b="1" dirty="0"/>
              <a:t>Normalt fastende blodsukker er 4-7 </a:t>
            </a:r>
            <a:r>
              <a:rPr lang="nb-NO" sz="1200" b="1" dirty="0" err="1"/>
              <a:t>mmol</a:t>
            </a:r>
            <a:r>
              <a:rPr lang="nb-NO" sz="1200" b="1" dirty="0"/>
              <a:t>/liter</a:t>
            </a:r>
            <a:endParaRPr lang="nb-NO" dirty="0"/>
          </a:p>
        </p:txBody>
      </p:sp>
      <p:sp>
        <p:nvSpPr>
          <p:cNvPr id="4" name="Plassholder for lysbildenummer 3"/>
          <p:cNvSpPr>
            <a:spLocks noGrp="1"/>
          </p:cNvSpPr>
          <p:nvPr>
            <p:ph type="sldNum" sz="quarter" idx="5"/>
          </p:nvPr>
        </p:nvSpPr>
        <p:spPr/>
        <p:txBody>
          <a:bodyPr/>
          <a:lstStyle/>
          <a:p>
            <a:fld id="{6652DB7C-4B8E-46DF-A618-A5E30AAFF4C8}" type="slidenum">
              <a:rPr lang="nb-NO" smtClean="0"/>
              <a:pPr/>
              <a:t>17</a:t>
            </a:fld>
            <a:endParaRPr lang="nb-NO"/>
          </a:p>
        </p:txBody>
      </p:sp>
    </p:spTree>
    <p:extLst>
      <p:ext uri="{BB962C8B-B14F-4D97-AF65-F5344CB8AC3E}">
        <p14:creationId xmlns:p14="http://schemas.microsoft.com/office/powerpoint/2010/main" val="24481790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A = alert (våken)</a:t>
            </a:r>
          </a:p>
          <a:p>
            <a:r>
              <a:rPr lang="nb-NO" dirty="0"/>
              <a:t>C = </a:t>
            </a:r>
            <a:r>
              <a:rPr lang="nb-NO" dirty="0" err="1"/>
              <a:t>confusion</a:t>
            </a:r>
            <a:r>
              <a:rPr lang="nb-NO" dirty="0"/>
              <a:t> (nyoppstått forvirring)</a:t>
            </a:r>
          </a:p>
          <a:p>
            <a:r>
              <a:rPr lang="nb-NO" dirty="0"/>
              <a:t>V = </a:t>
            </a:r>
            <a:r>
              <a:rPr lang="nb-NO" dirty="0" err="1"/>
              <a:t>voice</a:t>
            </a:r>
            <a:r>
              <a:rPr lang="nb-NO" dirty="0"/>
              <a:t> (reagerer på tiltale)</a:t>
            </a:r>
          </a:p>
          <a:p>
            <a:r>
              <a:rPr lang="nb-NO" dirty="0"/>
              <a:t>P = </a:t>
            </a:r>
            <a:r>
              <a:rPr lang="nb-NO" dirty="0" err="1"/>
              <a:t>pain</a:t>
            </a:r>
            <a:r>
              <a:rPr lang="nb-NO" dirty="0"/>
              <a:t> (reagerer på smerte)</a:t>
            </a:r>
          </a:p>
          <a:p>
            <a:r>
              <a:rPr lang="nb-NO" dirty="0"/>
              <a:t>U = </a:t>
            </a:r>
            <a:r>
              <a:rPr lang="nb-NO" dirty="0" err="1"/>
              <a:t>unresponsive</a:t>
            </a:r>
            <a:r>
              <a:rPr lang="nb-NO" dirty="0"/>
              <a:t> (reagerer ikke på tale- eller smertestimulering)</a:t>
            </a:r>
          </a:p>
          <a:p>
            <a:endParaRPr lang="nb-NO" dirty="0"/>
          </a:p>
        </p:txBody>
      </p:sp>
      <p:sp>
        <p:nvSpPr>
          <p:cNvPr id="4" name="Plassholder for lysbildenummer 3"/>
          <p:cNvSpPr>
            <a:spLocks noGrp="1"/>
          </p:cNvSpPr>
          <p:nvPr>
            <p:ph type="sldNum" sz="quarter" idx="5"/>
          </p:nvPr>
        </p:nvSpPr>
        <p:spPr/>
        <p:txBody>
          <a:bodyPr/>
          <a:lstStyle/>
          <a:p>
            <a:fld id="{6652DB7C-4B8E-46DF-A618-A5E30AAFF4C8}" type="slidenum">
              <a:rPr lang="nb-NO" smtClean="0"/>
              <a:pPr/>
              <a:t>18</a:t>
            </a:fld>
            <a:endParaRPr lang="nb-NO"/>
          </a:p>
        </p:txBody>
      </p:sp>
    </p:spTree>
    <p:extLst>
      <p:ext uri="{BB962C8B-B14F-4D97-AF65-F5344CB8AC3E}">
        <p14:creationId xmlns:p14="http://schemas.microsoft.com/office/powerpoint/2010/main" val="12169751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dirty="0"/>
              <a:t>Bevissthetsnivået er som regel det første du registrerer hos en pasient da dette henger tett sammen med om, og på hvilken måte, du får kontakt med vedkommende. </a:t>
            </a:r>
          </a:p>
          <a:p>
            <a:r>
              <a:rPr lang="nb-NO" sz="1200" b="1" dirty="0"/>
              <a:t>Normalt fastende blodsukker er 4-7 </a:t>
            </a:r>
            <a:r>
              <a:rPr lang="nb-NO" sz="1200" b="1" dirty="0" err="1"/>
              <a:t>mmol</a:t>
            </a:r>
            <a:r>
              <a:rPr lang="nb-NO" sz="1200" b="1" dirty="0"/>
              <a:t>/liter</a:t>
            </a:r>
            <a:endParaRPr lang="nb-NO" dirty="0"/>
          </a:p>
        </p:txBody>
      </p:sp>
      <p:sp>
        <p:nvSpPr>
          <p:cNvPr id="4" name="Plassholder for lysbildenummer 3"/>
          <p:cNvSpPr>
            <a:spLocks noGrp="1"/>
          </p:cNvSpPr>
          <p:nvPr>
            <p:ph type="sldNum" sz="quarter" idx="5"/>
          </p:nvPr>
        </p:nvSpPr>
        <p:spPr/>
        <p:txBody>
          <a:bodyPr/>
          <a:lstStyle/>
          <a:p>
            <a:fld id="{6652DB7C-4B8E-46DF-A618-A5E30AAFF4C8}" type="slidenum">
              <a:rPr lang="nb-NO" smtClean="0"/>
              <a:pPr/>
              <a:t>20</a:t>
            </a:fld>
            <a:endParaRPr lang="nb-NO"/>
          </a:p>
        </p:txBody>
      </p:sp>
    </p:spTree>
    <p:extLst>
      <p:ext uri="{BB962C8B-B14F-4D97-AF65-F5344CB8AC3E}">
        <p14:creationId xmlns:p14="http://schemas.microsoft.com/office/powerpoint/2010/main" val="11623423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FAST – Fjes, Arm, Språk, Tale</a:t>
            </a:r>
          </a:p>
        </p:txBody>
      </p:sp>
      <p:sp>
        <p:nvSpPr>
          <p:cNvPr id="4" name="Plassholder for lysbildenummer 3"/>
          <p:cNvSpPr>
            <a:spLocks noGrp="1"/>
          </p:cNvSpPr>
          <p:nvPr>
            <p:ph type="sldNum" sz="quarter" idx="10"/>
          </p:nvPr>
        </p:nvSpPr>
        <p:spPr/>
        <p:txBody>
          <a:bodyPr/>
          <a:lstStyle/>
          <a:p>
            <a:fld id="{6652DB7C-4B8E-46DF-A618-A5E30AAFF4C8}" type="slidenum">
              <a:rPr lang="nb-NO" smtClean="0"/>
              <a:pPr/>
              <a:t>21</a:t>
            </a:fld>
            <a:endParaRPr lang="nb-NO"/>
          </a:p>
        </p:txBody>
      </p:sp>
    </p:spTree>
    <p:extLst>
      <p:ext uri="{BB962C8B-B14F-4D97-AF65-F5344CB8AC3E}">
        <p14:creationId xmlns:p14="http://schemas.microsoft.com/office/powerpoint/2010/main" val="35267214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Varighet 1:10</a:t>
            </a:r>
          </a:p>
        </p:txBody>
      </p:sp>
      <p:sp>
        <p:nvSpPr>
          <p:cNvPr id="4" name="Plassholder for lysbildenummer 3"/>
          <p:cNvSpPr>
            <a:spLocks noGrp="1"/>
          </p:cNvSpPr>
          <p:nvPr>
            <p:ph type="sldNum" sz="quarter" idx="5"/>
          </p:nvPr>
        </p:nvSpPr>
        <p:spPr/>
        <p:txBody>
          <a:bodyPr/>
          <a:lstStyle/>
          <a:p>
            <a:fld id="{6652DB7C-4B8E-46DF-A618-A5E30AAFF4C8}" type="slidenum">
              <a:rPr lang="nb-NO" smtClean="0"/>
              <a:pPr/>
              <a:t>22</a:t>
            </a:fld>
            <a:endParaRPr lang="nb-NO"/>
          </a:p>
        </p:txBody>
      </p:sp>
    </p:spTree>
    <p:extLst>
      <p:ext uri="{BB962C8B-B14F-4D97-AF65-F5344CB8AC3E}">
        <p14:creationId xmlns:p14="http://schemas.microsoft.com/office/powerpoint/2010/main" val="6339345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lgn="l" defTabSz="685800" rtl="0" eaLnBrk="1" latinLnBrk="0" hangingPunct="1">
              <a:lnSpc>
                <a:spcPct val="90000"/>
              </a:lnSpc>
              <a:spcBef>
                <a:spcPts val="750"/>
              </a:spcBef>
              <a:buClr>
                <a:srgbClr val="50AF31"/>
              </a:buClr>
              <a:buFont typeface="Arial" panose="020B0604020202020204" pitchFamily="34" charset="0"/>
              <a:buNone/>
            </a:pPr>
            <a:r>
              <a:rPr lang="nb-NO" sz="1200" b="0" i="0" kern="1200" dirty="0">
                <a:solidFill>
                  <a:schemeClr val="tx1"/>
                </a:solidFill>
                <a:effectLst/>
                <a:latin typeface="+mn-lt"/>
                <a:ea typeface="+mn-ea"/>
                <a:cs typeface="+mn-cs"/>
              </a:rPr>
              <a:t>Petekkier er punktformede blødninger på to til tre millimeter som oppstår i </a:t>
            </a:r>
            <a:r>
              <a:rPr lang="nb-NO" sz="2100" kern="1200" dirty="0">
                <a:solidFill>
                  <a:schemeClr val="tx1"/>
                </a:solidFill>
                <a:latin typeface="+mn-lt"/>
                <a:ea typeface="+mn-ea"/>
                <a:cs typeface="+mn-cs"/>
                <a:hlinkClick r:id="rId3"/>
              </a:rPr>
              <a:t>hud</a:t>
            </a:r>
            <a:r>
              <a:rPr lang="nb-NO" sz="2100" kern="1200" dirty="0">
                <a:solidFill>
                  <a:schemeClr val="tx1"/>
                </a:solidFill>
                <a:latin typeface="+mn-lt"/>
                <a:ea typeface="+mn-ea"/>
                <a:cs typeface="+mn-cs"/>
              </a:rPr>
              <a:t> og </a:t>
            </a:r>
            <a:r>
              <a:rPr lang="nb-NO" sz="2100" kern="1200" dirty="0">
                <a:solidFill>
                  <a:schemeClr val="tx1"/>
                </a:solidFill>
                <a:latin typeface="+mn-lt"/>
                <a:ea typeface="+mn-ea"/>
                <a:cs typeface="+mn-cs"/>
                <a:hlinkClick r:id="rId4"/>
              </a:rPr>
              <a:t>slimhinner</a:t>
            </a:r>
            <a:r>
              <a:rPr lang="nb-NO" sz="2100" kern="1200" dirty="0">
                <a:solidFill>
                  <a:schemeClr val="tx1"/>
                </a:solidFill>
                <a:latin typeface="+mn-lt"/>
                <a:ea typeface="+mn-ea"/>
                <a:cs typeface="+mn-cs"/>
              </a:rPr>
              <a:t>.</a:t>
            </a:r>
          </a:p>
          <a:p>
            <a:r>
              <a:rPr lang="nb-NO" sz="1200" b="0" i="0" kern="1200" dirty="0">
                <a:solidFill>
                  <a:schemeClr val="tx1"/>
                </a:solidFill>
                <a:effectLst/>
                <a:latin typeface="+mn-lt"/>
                <a:ea typeface="+mn-ea"/>
                <a:cs typeface="+mn-cs"/>
              </a:rPr>
              <a:t>Petekkier er et av de viktigste sykdomstegnene ved purulent </a:t>
            </a:r>
            <a:r>
              <a:rPr lang="nb-NO" sz="1200" b="0" i="0" u="none" strike="noStrike" kern="1200" dirty="0">
                <a:solidFill>
                  <a:schemeClr val="tx1"/>
                </a:solidFill>
                <a:effectLst/>
                <a:latin typeface="+mn-lt"/>
                <a:ea typeface="+mn-ea"/>
                <a:cs typeface="+mn-cs"/>
                <a:hlinkClick r:id="rId5" tooltip="Hjernehinnebetennelse"/>
              </a:rPr>
              <a:t>hjernehinnebetennelse</a:t>
            </a:r>
            <a:r>
              <a:rPr lang="nb-NO" sz="1200" b="0" i="0" kern="1200" dirty="0">
                <a:solidFill>
                  <a:schemeClr val="tx1"/>
                </a:solidFill>
                <a:effectLst/>
                <a:latin typeface="+mn-lt"/>
                <a:ea typeface="+mn-ea"/>
                <a:cs typeface="+mn-cs"/>
              </a:rPr>
              <a:t> </a:t>
            </a:r>
            <a:endParaRPr lang="nb-NO" dirty="0"/>
          </a:p>
        </p:txBody>
      </p:sp>
      <p:sp>
        <p:nvSpPr>
          <p:cNvPr id="4" name="Plassholder for lysbildenummer 3"/>
          <p:cNvSpPr>
            <a:spLocks noGrp="1"/>
          </p:cNvSpPr>
          <p:nvPr>
            <p:ph type="sldNum" sz="quarter" idx="10"/>
          </p:nvPr>
        </p:nvSpPr>
        <p:spPr/>
        <p:txBody>
          <a:bodyPr/>
          <a:lstStyle/>
          <a:p>
            <a:fld id="{6652DB7C-4B8E-46DF-A618-A5E30AAFF4C8}" type="slidenum">
              <a:rPr lang="nb-NO" smtClean="0"/>
              <a:pPr/>
              <a:t>24</a:t>
            </a:fld>
            <a:endParaRPr lang="nb-NO"/>
          </a:p>
        </p:txBody>
      </p:sp>
    </p:spTree>
    <p:extLst>
      <p:ext uri="{BB962C8B-B14F-4D97-AF65-F5344CB8AC3E}">
        <p14:creationId xmlns:p14="http://schemas.microsoft.com/office/powerpoint/2010/main" val="983353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6652DB7C-4B8E-46DF-A618-A5E30AAFF4C8}" type="slidenum">
              <a:rPr lang="nb-NO" smtClean="0"/>
              <a:pPr/>
              <a:t>2</a:t>
            </a:fld>
            <a:endParaRPr lang="nb-NO"/>
          </a:p>
        </p:txBody>
      </p:sp>
    </p:spTree>
    <p:extLst>
      <p:ext uri="{BB962C8B-B14F-4D97-AF65-F5344CB8AC3E}">
        <p14:creationId xmlns:p14="http://schemas.microsoft.com/office/powerpoint/2010/main" val="42545221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Varighet: 4:22</a:t>
            </a:r>
          </a:p>
        </p:txBody>
      </p:sp>
      <p:sp>
        <p:nvSpPr>
          <p:cNvPr id="4" name="Plassholder for lysbildenummer 3"/>
          <p:cNvSpPr>
            <a:spLocks noGrp="1"/>
          </p:cNvSpPr>
          <p:nvPr>
            <p:ph type="sldNum" sz="quarter" idx="5"/>
          </p:nvPr>
        </p:nvSpPr>
        <p:spPr/>
        <p:txBody>
          <a:bodyPr/>
          <a:lstStyle/>
          <a:p>
            <a:fld id="{6652DB7C-4B8E-46DF-A618-A5E30AAFF4C8}" type="slidenum">
              <a:rPr lang="nb-NO" smtClean="0"/>
              <a:pPr/>
              <a:t>25</a:t>
            </a:fld>
            <a:endParaRPr lang="nb-NO"/>
          </a:p>
        </p:txBody>
      </p:sp>
    </p:spTree>
    <p:extLst>
      <p:ext uri="{BB962C8B-B14F-4D97-AF65-F5344CB8AC3E}">
        <p14:creationId xmlns:p14="http://schemas.microsoft.com/office/powerpoint/2010/main" val="12181124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13.20 -13.40 Cathrine</a:t>
            </a:r>
          </a:p>
          <a:p>
            <a:r>
              <a:rPr lang="nb-NO"/>
              <a:t>Forsiden av NEWS2 kortet er utviklet av Royal college </a:t>
            </a:r>
            <a:r>
              <a:rPr lang="nb-NO" err="1"/>
              <a:t>of</a:t>
            </a:r>
            <a:r>
              <a:rPr lang="nb-NO"/>
              <a:t> </a:t>
            </a:r>
            <a:r>
              <a:rPr lang="nb-NO" err="1"/>
              <a:t>physhians</a:t>
            </a:r>
            <a:r>
              <a:rPr lang="nb-NO"/>
              <a:t>. 6 parametere: Respirasjonsfrekvens, Spo2,</a:t>
            </a:r>
            <a:r>
              <a:rPr lang="nb-NO" baseline="0"/>
              <a:t> Systolisk BT. Puls, Bevissthetsnivå, Temperatur</a:t>
            </a:r>
          </a:p>
          <a:p>
            <a:r>
              <a:rPr lang="nb-NO" baseline="0"/>
              <a:t>Referanseverdi/ normalverdi for hvert parameter. D</a:t>
            </a:r>
            <a:r>
              <a:rPr lang="nb-NO"/>
              <a:t>et er viktig at helsepersonell er oppmerksom på at referanseverdiene i rubrikken for skår null ikke nødvendigvis tilsvarer normalverdier hos en voksen person. Eksempelvis er det ikke normalt med systolisk blodtrykk på 219 </a:t>
            </a:r>
            <a:r>
              <a:rPr lang="nb-NO" err="1"/>
              <a:t>mmhg</a:t>
            </a:r>
            <a:r>
              <a:rPr lang="nb-NO"/>
              <a:t>, men verdier opptil dette har i valideringsgrunnlaget ikke vist økt risiko for død innen 24 timer. For nærmere informasjon om hva som er normale verdier se læringsmateriale på trinn 1</a:t>
            </a:r>
            <a:r>
              <a:rPr lang="nb-NO" baseline="0"/>
              <a:t> i klin obs hefte</a:t>
            </a:r>
          </a:p>
          <a:p>
            <a:r>
              <a:rPr lang="nb-NO" baseline="0"/>
              <a:t>Score for hvert parameter beveger seg oppover fra 1-3 eller nedover fra 1-3 hvor 3 er det største avviket fra referanseverdi.</a:t>
            </a:r>
          </a:p>
        </p:txBody>
      </p:sp>
      <p:sp>
        <p:nvSpPr>
          <p:cNvPr id="4" name="Plassholder for lysbildenummer 3"/>
          <p:cNvSpPr>
            <a:spLocks noGrp="1"/>
          </p:cNvSpPr>
          <p:nvPr>
            <p:ph type="sldNum" sz="quarter" idx="10"/>
          </p:nvPr>
        </p:nvSpPr>
        <p:spPr/>
        <p:txBody>
          <a:bodyPr/>
          <a:lstStyle/>
          <a:p>
            <a:fld id="{6652DB7C-4B8E-46DF-A618-A5E30AAFF4C8}" type="slidenum">
              <a:rPr lang="nb-NO" smtClean="0"/>
              <a:pPr/>
              <a:t>27</a:t>
            </a:fld>
            <a:endParaRPr lang="nb-NO"/>
          </a:p>
        </p:txBody>
      </p:sp>
    </p:spTree>
    <p:extLst>
      <p:ext uri="{BB962C8B-B14F-4D97-AF65-F5344CB8AC3E}">
        <p14:creationId xmlns:p14="http://schemas.microsoft.com/office/powerpoint/2010/main" val="34738214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fontScale="77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baseline="0"/>
              <a:t>Baksiden av kortet er tilpasset kommunehelsetjenesten ved USHT Agder. </a:t>
            </a:r>
            <a:r>
              <a:rPr lang="nb-NO"/>
              <a:t>Oppfølgingskriteriene på det opprinnelige NEWS2-kortet, var hovedsakelig laget for oppfølging på akutte avdelinger i sykehus. I hjemmetjenesten i distriktene kan vi ha lange avstander. Om pasienten har en høy score og det står at pasienten skal ta en ny NEWS2 etter en time, kan være vanskelig å gjennomføre. Da må man kanskje bruke andre kriterier for vurdering og oppfølging. Pasienter med høy score legger man ofte inn via legevakt eller ambulanse.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a:t>- Et annet eksempel kan være at pasienten har en rask respirasjonsfrekvens til vanlig, men at denne slår ut på NEWS2. Da må man vurdere hvilke tiltak som skal settes i gang ut ifra kjennskap til pasienten og sammenligning</a:t>
            </a:r>
            <a:r>
              <a:rPr lang="nb-NO" baseline="0"/>
              <a:t> med habituell/normal NEWS2</a:t>
            </a:r>
            <a:r>
              <a:rPr lang="nb-NO"/>
              <a:t>. </a:t>
            </a:r>
          </a:p>
          <a:p>
            <a:endParaRPr lang="nb-NO" baseline="0"/>
          </a:p>
          <a:p>
            <a:r>
              <a:rPr lang="nb-NO" baseline="0"/>
              <a:t>Frekvens og tiltak for respons øker etter hvert som NEWS2 score øker. Visuelt vises dette med en fargeskala </a:t>
            </a:r>
            <a:r>
              <a:rPr lang="nb-NO"/>
              <a:t>hvor rød representerer høyeste score og hvit den laveste.</a:t>
            </a:r>
            <a:r>
              <a:rPr lang="nb-NO" baseline="0"/>
              <a:t> </a:t>
            </a:r>
            <a:br>
              <a:rPr lang="nb-NO" baseline="0"/>
            </a:br>
            <a:r>
              <a:rPr lang="nb-NO" baseline="0"/>
              <a:t>NEWS2 har også en egen respons dersom pasienten har score på 3 i ett parameter. Dette skal gis ekstra oppmerksomhet da lav score ikke utelukker alvorlig sykdom, og 3 i ett parameter som for eksempel respirasjonsfrekvens under 8 indikerer en alvorlig sykdom/tilstand. </a:t>
            </a:r>
          </a:p>
          <a:p>
            <a:r>
              <a:rPr lang="nb-NO"/>
              <a:t>Unntaket her er Spo2, skala 1. </a:t>
            </a:r>
            <a:r>
              <a:rPr lang="nb-NO" err="1"/>
              <a:t>F.eks</a:t>
            </a:r>
            <a:r>
              <a:rPr lang="nb-NO"/>
              <a:t>: Eldre mann med 91 i metning og alt annet er fint. Du observerer at han er litt forkjølet. Får 3 poeng, skal egentlig ta kontakt med lege. Her kan vi vurdere videre, og ta en ny metning etter en liten stund f. eks for å se om den stiger eller synker og vurdere videre. </a:t>
            </a:r>
          </a:p>
          <a:p>
            <a:endParaRPr lang="nb-NO"/>
          </a:p>
          <a:p>
            <a:pPr marL="171450" indent="-171450">
              <a:buFontTx/>
              <a:buChar char="-"/>
            </a:pPr>
            <a:r>
              <a:rPr lang="nb-NO"/>
              <a:t>Ved score over 5, skal man vurdere om pasienten står i fare for sepsis etter Q sofa kriterier. </a:t>
            </a:r>
          </a:p>
          <a:p>
            <a:pPr marL="171450" indent="-171450">
              <a:buFontTx/>
              <a:buChar char="-"/>
            </a:pPr>
            <a:r>
              <a:rPr lang="nb-NO"/>
              <a:t>Ved alle scorene er det mulighet for å vurdere tiltak opp mot behandlingsavklaring som er gjort for hver enkelt pasient. Vurdere i forhold til den kunnskapen man har om pasienten.</a:t>
            </a:r>
          </a:p>
          <a:p>
            <a:r>
              <a:rPr lang="nb-NO"/>
              <a:t> Kan være at det ikke er riktig å kontakte lege ved score over 7,  sjekk</a:t>
            </a:r>
            <a:r>
              <a:rPr lang="nb-NO" baseline="0"/>
              <a:t> behandlingsavklaring,</a:t>
            </a:r>
            <a:r>
              <a:rPr lang="nb-NO"/>
              <a:t> er det avklart hvilke tiltak som skal igangsettes om pasienten blir dårligere. Eks en dårlig KOLS pasient med stabilt dårlig News2 score. Det kan da være avklart med legen at det ikke skal settes i gang noe tiltak eller kontakte lege med forverring. Eller en dårlig demens pasient i siste fase av sykdomsforløpet. Om han blir syk kan det være avklart med legen at det ikke skal settes i gang  aktiv behandling ved</a:t>
            </a:r>
            <a:r>
              <a:rPr lang="nb-NO" baseline="0"/>
              <a:t> forverrelse av helsetilstand (for eksempel Antibiotikabehandling eller sykehusinnleggelse.)</a:t>
            </a:r>
            <a:r>
              <a:rPr lang="nb-NO"/>
              <a:t> Det er viktig å huske at dette ikke utelukker symptomlindrende behandling! Dette må avklares med legen.</a:t>
            </a:r>
          </a:p>
          <a:p>
            <a:endParaRPr lang="nb-NO"/>
          </a:p>
          <a:p>
            <a:r>
              <a:rPr lang="nb-NO"/>
              <a:t>Tilkalle lege ved score 0 kan være riktig, fordi helsepersonell ser at pasienten ikke er seg selv, eller er dårlig selv om vitale parameter er fine. Bruk det kliniske blikket (eks slag og feilmedisinering) </a:t>
            </a:r>
          </a:p>
          <a:p>
            <a:r>
              <a:rPr lang="nb-NO"/>
              <a:t> </a:t>
            </a:r>
          </a:p>
        </p:txBody>
      </p:sp>
      <p:sp>
        <p:nvSpPr>
          <p:cNvPr id="4" name="Plassholder for lysbildenummer 3"/>
          <p:cNvSpPr>
            <a:spLocks noGrp="1"/>
          </p:cNvSpPr>
          <p:nvPr>
            <p:ph type="sldNum" sz="quarter" idx="10"/>
          </p:nvPr>
        </p:nvSpPr>
        <p:spPr/>
        <p:txBody>
          <a:bodyPr/>
          <a:lstStyle/>
          <a:p>
            <a:fld id="{6652DB7C-4B8E-46DF-A618-A5E30AAFF4C8}" type="slidenum">
              <a:rPr lang="nb-NO" smtClean="0"/>
              <a:pPr/>
              <a:t>28</a:t>
            </a:fld>
            <a:endParaRPr lang="nb-NO"/>
          </a:p>
        </p:txBody>
      </p:sp>
    </p:spTree>
    <p:extLst>
      <p:ext uri="{BB962C8B-B14F-4D97-AF65-F5344CB8AC3E}">
        <p14:creationId xmlns:p14="http://schemas.microsoft.com/office/powerpoint/2010/main" val="6502632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 Blodgass: måle blodets innhold av oksygen, karbondioksid og ande gasser. Prøven kan si noe om lungenes evne til å ta opp oksygen og hvor effektivt pustearbeidet er.</a:t>
            </a:r>
          </a:p>
          <a:p>
            <a:r>
              <a:rPr lang="nb-NO"/>
              <a:t> - Scala 1: alle vurderes her om ikke legen bestemmer noe annet.</a:t>
            </a:r>
          </a:p>
          <a:p>
            <a:r>
              <a:rPr lang="nb-NO"/>
              <a:t> - Scala 2: pasienter med en form for respirasjonssvikt, alt fra astma, kols osv. skal legen vurdere hvilken </a:t>
            </a:r>
            <a:r>
              <a:rPr lang="nb-NO" err="1"/>
              <a:t>scala</a:t>
            </a:r>
            <a:r>
              <a:rPr lang="nb-NO"/>
              <a:t> pasienten skal vurderes etter. </a:t>
            </a:r>
          </a:p>
          <a:p>
            <a:pPr marL="171450" indent="-171450">
              <a:buFontTx/>
              <a:buChar char="-"/>
            </a:pPr>
            <a:r>
              <a:rPr lang="nb-NO"/>
              <a:t>2 poeng blir lagt til uansett ved bruk av oksygen uansett om pasienten har score på 0, så vil 2 poeng bli lagt til. Men pasienten er i dette tilfellet avklart slik at man gjør ikke noe med det. </a:t>
            </a:r>
          </a:p>
          <a:p>
            <a:pPr marL="171450" indent="-171450">
              <a:buFontTx/>
              <a:buChar char="-"/>
            </a:pPr>
            <a:r>
              <a:rPr lang="nb-NO"/>
              <a:t>- Sykepleierne må sende en PLO til fastlege om de pasientene som vi mener vil bli vurdert i </a:t>
            </a:r>
            <a:r>
              <a:rPr lang="nb-NO" err="1"/>
              <a:t>scala</a:t>
            </a:r>
            <a:r>
              <a:rPr lang="nb-NO"/>
              <a:t> 2. – </a:t>
            </a:r>
          </a:p>
          <a:p>
            <a:pPr marL="171450" indent="-171450">
              <a:buFontTx/>
              <a:buChar char="-"/>
            </a:pPr>
            <a:r>
              <a:rPr lang="nb-NO"/>
              <a:t>Scala 2 pasienter som ikke bruker oksygen og har metning på 93 eller mer er dette bra og det blir ikke noe poeng. Men går pasienten på oksygen og har metning på 93, får han/hun 1 poeng. Forklarer hvorfor</a:t>
            </a:r>
            <a:r>
              <a:rPr lang="nb-NO" baseline="0"/>
              <a:t> her:</a:t>
            </a:r>
            <a:endParaRPr lang="nb-NO"/>
          </a:p>
          <a:p>
            <a:r>
              <a:rPr lang="nb-NO" b="1"/>
              <a:t> Hvorfor må pasienter som er på </a:t>
            </a:r>
            <a:r>
              <a:rPr lang="nb-NO" b="1" err="1"/>
              <a:t>scala</a:t>
            </a:r>
            <a:r>
              <a:rPr lang="nb-NO" b="1"/>
              <a:t> 2 og bruker oksygen poeng med en SP02 på over 93 prosent</a:t>
            </a:r>
          </a:p>
          <a:p>
            <a:r>
              <a:rPr lang="nb-NO" b="1"/>
              <a:t>For eksempel pasienter med KOLS, har stor fare for å utvikle Co2 retensjon. De er vant til å klare seg med mindre oksygen enn det som er vanlig for lungefriske. De vil derfor slutte å puste/puste dårlig hvis de får for mye oksygen i innåndingsluften. Co2 nivået blir for høyt, og pasienten kan gå i Co2 narkose (koma). Kan være dødelig.  </a:t>
            </a:r>
          </a:p>
          <a:p>
            <a:endParaRPr lang="nb-NO"/>
          </a:p>
        </p:txBody>
      </p:sp>
      <p:sp>
        <p:nvSpPr>
          <p:cNvPr id="4" name="Plassholder for lysbildenummer 3"/>
          <p:cNvSpPr>
            <a:spLocks noGrp="1"/>
          </p:cNvSpPr>
          <p:nvPr>
            <p:ph type="sldNum" sz="quarter" idx="10"/>
          </p:nvPr>
        </p:nvSpPr>
        <p:spPr/>
        <p:txBody>
          <a:bodyPr/>
          <a:lstStyle/>
          <a:p>
            <a:fld id="{6652DB7C-4B8E-46DF-A618-A5E30AAFF4C8}" type="slidenum">
              <a:rPr lang="nb-NO" smtClean="0"/>
              <a:pPr/>
              <a:t>30</a:t>
            </a:fld>
            <a:endParaRPr lang="nb-NO"/>
          </a:p>
        </p:txBody>
      </p:sp>
    </p:spTree>
    <p:extLst>
      <p:ext uri="{BB962C8B-B14F-4D97-AF65-F5344CB8AC3E}">
        <p14:creationId xmlns:p14="http://schemas.microsoft.com/office/powerpoint/2010/main" val="25619654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Hva er sepsis: Det er en blodforgiftning, altså en alvorlig betennelsestilstand i flere organer. Forårsaket av bakterier. Ubehandla kan føre til alvorlige komplikasjoner, multiorgansvikt eller død. </a:t>
            </a:r>
          </a:p>
          <a:p>
            <a:pPr marL="171450" indent="-171450">
              <a:buFontTx/>
              <a:buChar char="-"/>
            </a:pPr>
            <a:r>
              <a:rPr lang="nb-NO" dirty="0"/>
              <a:t>Score 5 eller mer skal vi vurdere sepsis. </a:t>
            </a:r>
          </a:p>
          <a:p>
            <a:pPr marL="171450" indent="-171450">
              <a:buFontTx/>
              <a:buChar char="-"/>
            </a:pPr>
            <a:r>
              <a:rPr lang="nb-NO" dirty="0"/>
              <a:t>- For å vurdere sepsis bruker man Q sofa kriteriene, dette blir brukt over hele verden. - Inneholder 3 parametere </a:t>
            </a:r>
          </a:p>
          <a:p>
            <a:pPr marL="171450" indent="-171450">
              <a:buFontTx/>
              <a:buChar char="-"/>
            </a:pPr>
            <a:r>
              <a:rPr lang="nb-NO" dirty="0"/>
              <a:t>Spill</a:t>
            </a:r>
            <a:r>
              <a:rPr lang="nb-NO" baseline="0" dirty="0"/>
              <a:t> gjerne Sepsis spillet for å lære mer om sepsis</a:t>
            </a:r>
            <a:endParaRPr lang="nb-NO" dirty="0"/>
          </a:p>
          <a:p>
            <a:endParaRPr lang="nb-NO" dirty="0"/>
          </a:p>
        </p:txBody>
      </p:sp>
      <p:sp>
        <p:nvSpPr>
          <p:cNvPr id="4" name="Plassholder for lysbildenummer 3"/>
          <p:cNvSpPr>
            <a:spLocks noGrp="1"/>
          </p:cNvSpPr>
          <p:nvPr>
            <p:ph type="sldNum" sz="quarter" idx="10"/>
          </p:nvPr>
        </p:nvSpPr>
        <p:spPr/>
        <p:txBody>
          <a:bodyPr/>
          <a:lstStyle/>
          <a:p>
            <a:fld id="{6652DB7C-4B8E-46DF-A618-A5E30AAFF4C8}" type="slidenum">
              <a:rPr lang="nb-NO" smtClean="0"/>
              <a:pPr/>
              <a:t>31</a:t>
            </a:fld>
            <a:endParaRPr lang="nb-NO"/>
          </a:p>
        </p:txBody>
      </p:sp>
    </p:spTree>
    <p:extLst>
      <p:ext uri="{BB962C8B-B14F-4D97-AF65-F5344CB8AC3E}">
        <p14:creationId xmlns:p14="http://schemas.microsoft.com/office/powerpoint/2010/main" val="17802992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Be deltakerne utføre målinger på seg selv</a:t>
            </a:r>
          </a:p>
          <a:p>
            <a:r>
              <a:rPr lang="nb-NO" dirty="0"/>
              <a:t>I</a:t>
            </a:r>
            <a:r>
              <a:rPr lang="nb-NO" baseline="0" dirty="0"/>
              <a:t> tillegg til utstyr i NEWS bag trenger du glass med saft/juice </a:t>
            </a:r>
            <a:r>
              <a:rPr lang="nb-NO" baseline="0" dirty="0" err="1"/>
              <a:t>etc</a:t>
            </a:r>
            <a:r>
              <a:rPr lang="nb-NO" baseline="0" dirty="0"/>
              <a:t> som gir utslag på U-</a:t>
            </a:r>
            <a:r>
              <a:rPr lang="nb-NO" baseline="0" dirty="0" err="1"/>
              <a:t>stix</a:t>
            </a:r>
            <a:endParaRPr lang="nb-NO" dirty="0"/>
          </a:p>
        </p:txBody>
      </p:sp>
      <p:sp>
        <p:nvSpPr>
          <p:cNvPr id="4" name="Plassholder for lysbildenummer 3"/>
          <p:cNvSpPr>
            <a:spLocks noGrp="1"/>
          </p:cNvSpPr>
          <p:nvPr>
            <p:ph type="sldNum" sz="quarter" idx="10"/>
          </p:nvPr>
        </p:nvSpPr>
        <p:spPr/>
        <p:txBody>
          <a:bodyPr/>
          <a:lstStyle/>
          <a:p>
            <a:fld id="{6652DB7C-4B8E-46DF-A618-A5E30AAFF4C8}" type="slidenum">
              <a:rPr lang="nb-NO" smtClean="0"/>
              <a:pPr/>
              <a:t>32</a:t>
            </a:fld>
            <a:endParaRPr lang="nb-NO"/>
          </a:p>
        </p:txBody>
      </p:sp>
    </p:spTree>
    <p:extLst>
      <p:ext uri="{BB962C8B-B14F-4D97-AF65-F5344CB8AC3E}">
        <p14:creationId xmlns:p14="http://schemas.microsoft.com/office/powerpoint/2010/main" val="41321335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6652DB7C-4B8E-46DF-A618-A5E30AAFF4C8}" type="slidenum">
              <a:rPr lang="nb-NO" smtClean="0"/>
              <a:pPr/>
              <a:t>33</a:t>
            </a:fld>
            <a:endParaRPr lang="nb-NO"/>
          </a:p>
        </p:txBody>
      </p:sp>
    </p:spTree>
    <p:extLst>
      <p:ext uri="{BB962C8B-B14F-4D97-AF65-F5344CB8AC3E}">
        <p14:creationId xmlns:p14="http://schemas.microsoft.com/office/powerpoint/2010/main" val="20695627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Velg det </a:t>
            </a:r>
            <a:r>
              <a:rPr lang="nb-NO" dirty="0" err="1"/>
              <a:t>caset</a:t>
            </a:r>
            <a:r>
              <a:rPr lang="nb-NO" dirty="0"/>
              <a:t> som passer din arbeidsplass</a:t>
            </a:r>
            <a:r>
              <a:rPr lang="nb-NO" baseline="0" dirty="0"/>
              <a:t> og de du skal ha undervisning for</a:t>
            </a:r>
            <a:endParaRPr lang="nb-NO" dirty="0"/>
          </a:p>
        </p:txBody>
      </p:sp>
      <p:sp>
        <p:nvSpPr>
          <p:cNvPr id="4" name="Plassholder for lysbildenummer 3"/>
          <p:cNvSpPr>
            <a:spLocks noGrp="1"/>
          </p:cNvSpPr>
          <p:nvPr>
            <p:ph type="sldNum" sz="quarter" idx="10"/>
          </p:nvPr>
        </p:nvSpPr>
        <p:spPr/>
        <p:txBody>
          <a:bodyPr/>
          <a:lstStyle/>
          <a:p>
            <a:fld id="{6652DB7C-4B8E-46DF-A618-A5E30AAFF4C8}" type="slidenum">
              <a:rPr lang="nb-NO" smtClean="0"/>
              <a:pPr/>
              <a:t>36</a:t>
            </a:fld>
            <a:endParaRPr lang="nb-NO"/>
          </a:p>
        </p:txBody>
      </p:sp>
    </p:spTree>
    <p:extLst>
      <p:ext uri="{BB962C8B-B14F-4D97-AF65-F5344CB8AC3E}">
        <p14:creationId xmlns:p14="http://schemas.microsoft.com/office/powerpoint/2010/main" val="6929236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Velg det </a:t>
            </a:r>
            <a:r>
              <a:rPr lang="nb-NO" dirty="0" err="1"/>
              <a:t>caset</a:t>
            </a:r>
            <a:r>
              <a:rPr lang="nb-NO" dirty="0"/>
              <a:t> som passer din arbeidsplass</a:t>
            </a:r>
          </a:p>
        </p:txBody>
      </p:sp>
      <p:sp>
        <p:nvSpPr>
          <p:cNvPr id="4" name="Plassholder for lysbildenummer 3"/>
          <p:cNvSpPr>
            <a:spLocks noGrp="1"/>
          </p:cNvSpPr>
          <p:nvPr>
            <p:ph type="sldNum" sz="quarter" idx="10"/>
          </p:nvPr>
        </p:nvSpPr>
        <p:spPr/>
        <p:txBody>
          <a:bodyPr/>
          <a:lstStyle/>
          <a:p>
            <a:fld id="{6652DB7C-4B8E-46DF-A618-A5E30AAFF4C8}" type="slidenum">
              <a:rPr lang="nb-NO" smtClean="0"/>
              <a:pPr/>
              <a:t>37</a:t>
            </a:fld>
            <a:endParaRPr lang="nb-NO"/>
          </a:p>
        </p:txBody>
      </p:sp>
    </p:spTree>
    <p:extLst>
      <p:ext uri="{BB962C8B-B14F-4D97-AF65-F5344CB8AC3E}">
        <p14:creationId xmlns:p14="http://schemas.microsoft.com/office/powerpoint/2010/main" val="21939900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6652DB7C-4B8E-46DF-A618-A5E30AAFF4C8}" type="slidenum">
              <a:rPr lang="nb-NO" smtClean="0"/>
              <a:pPr/>
              <a:t>42</a:t>
            </a:fld>
            <a:endParaRPr lang="nb-NO"/>
          </a:p>
        </p:txBody>
      </p:sp>
    </p:spTree>
    <p:extLst>
      <p:ext uri="{BB962C8B-B14F-4D97-AF65-F5344CB8AC3E}">
        <p14:creationId xmlns:p14="http://schemas.microsoft.com/office/powerpoint/2010/main" val="33364312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latin typeface="Lato"/>
                <a:ea typeface="Lato"/>
                <a:cs typeface="Lato"/>
              </a:rPr>
              <a:t>11.50-12.10 Cathrine</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a:latin typeface="Lato"/>
                <a:ea typeface="Lato"/>
                <a:cs typeface="Lato"/>
              </a:rPr>
              <a:t>For å</a:t>
            </a:r>
            <a:r>
              <a:rPr lang="nb-NO" sz="1200" b="0" i="0">
                <a:effectLst/>
                <a:latin typeface="Lato"/>
                <a:ea typeface="Lato"/>
                <a:cs typeface="Lato"/>
              </a:rPr>
              <a:t> </a:t>
            </a:r>
            <a:r>
              <a:rPr lang="nb-NO" sz="1200">
                <a:latin typeface="Lato"/>
                <a:ea typeface="Lato"/>
                <a:cs typeface="Lato"/>
              </a:rPr>
              <a:t>oppdage pasienter</a:t>
            </a:r>
            <a:r>
              <a:rPr lang="nb-NO" sz="1200" b="0" i="0">
                <a:effectLst/>
                <a:latin typeface="Lato"/>
                <a:ea typeface="Lato"/>
                <a:cs typeface="Lato"/>
              </a:rPr>
              <a:t> med forverret somatisk tilstand innebærer </a:t>
            </a:r>
            <a:r>
              <a:rPr lang="nb-NO" sz="1200">
                <a:latin typeface="Lato"/>
                <a:ea typeface="Lato"/>
                <a:cs typeface="Lato"/>
              </a:rPr>
              <a:t>det </a:t>
            </a:r>
            <a:r>
              <a:rPr lang="nb-NO" sz="1200" b="0" i="0">
                <a:effectLst/>
                <a:latin typeface="Lato"/>
                <a:ea typeface="Lato"/>
                <a:cs typeface="Lato"/>
              </a:rPr>
              <a:t>at man har tid til </a:t>
            </a:r>
            <a:r>
              <a:rPr lang="nb-NO" sz="1200" b="1" i="0">
                <a:effectLst/>
                <a:latin typeface="Lato"/>
                <a:ea typeface="Lato"/>
                <a:cs typeface="Lato"/>
              </a:rPr>
              <a:t>å observere</a:t>
            </a:r>
            <a:r>
              <a:rPr lang="nb-NO" sz="1200" b="0" i="0">
                <a:effectLst/>
                <a:latin typeface="Lato"/>
                <a:ea typeface="Lato"/>
                <a:cs typeface="Lato"/>
              </a:rPr>
              <a:t>, </a:t>
            </a:r>
            <a:r>
              <a:rPr lang="nb-NO" sz="1200" b="1" i="0">
                <a:effectLst/>
                <a:latin typeface="Lato"/>
                <a:ea typeface="Lato"/>
                <a:cs typeface="Lato"/>
              </a:rPr>
              <a:t>kunne gjenkjenne</a:t>
            </a:r>
            <a:r>
              <a:rPr lang="nb-NO" sz="1200" b="0" i="0">
                <a:effectLst/>
                <a:latin typeface="Lato"/>
                <a:ea typeface="Lato"/>
                <a:cs typeface="Lato"/>
              </a:rPr>
              <a:t> og </a:t>
            </a:r>
            <a:r>
              <a:rPr lang="nb-NO" sz="1200" b="1" i="0">
                <a:effectLst/>
                <a:latin typeface="Lato"/>
                <a:ea typeface="Lato"/>
                <a:cs typeface="Lato"/>
              </a:rPr>
              <a:t>vurdere tiltak</a:t>
            </a:r>
            <a:r>
              <a:rPr lang="nb-NO" sz="1200" b="0" i="0">
                <a:effectLst/>
                <a:latin typeface="Lato"/>
                <a:ea typeface="Lato"/>
                <a:cs typeface="Lato"/>
              </a:rPr>
              <a:t> man må følge opp, ved tidlige tegn til sykdomsforverring.</a:t>
            </a:r>
          </a:p>
          <a:p>
            <a:endParaRPr lang="nb-NO"/>
          </a:p>
        </p:txBody>
      </p:sp>
      <p:sp>
        <p:nvSpPr>
          <p:cNvPr id="4" name="Plassholder for lysbildenummer 3"/>
          <p:cNvSpPr>
            <a:spLocks noGrp="1"/>
          </p:cNvSpPr>
          <p:nvPr>
            <p:ph type="sldNum" sz="quarter" idx="5"/>
          </p:nvPr>
        </p:nvSpPr>
        <p:spPr/>
        <p:txBody>
          <a:bodyPr/>
          <a:lstStyle/>
          <a:p>
            <a:fld id="{6652DB7C-4B8E-46DF-A618-A5E30AAFF4C8}" type="slidenum">
              <a:rPr lang="nb-NO" smtClean="0"/>
              <a:pPr/>
              <a:t>3</a:t>
            </a:fld>
            <a:endParaRPr lang="nb-NO"/>
          </a:p>
        </p:txBody>
      </p:sp>
    </p:spTree>
    <p:extLst>
      <p:ext uri="{BB962C8B-B14F-4D97-AF65-F5344CB8AC3E}">
        <p14:creationId xmlns:p14="http://schemas.microsoft.com/office/powerpoint/2010/main" val="40915630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6652DB7C-4B8E-46DF-A618-A5E30AAFF4C8}" type="slidenum">
              <a:rPr lang="nb-NO" smtClean="0"/>
              <a:pPr/>
              <a:t>43</a:t>
            </a:fld>
            <a:endParaRPr lang="nb-NO"/>
          </a:p>
        </p:txBody>
      </p:sp>
    </p:spTree>
    <p:extLst>
      <p:ext uri="{BB962C8B-B14F-4D97-AF65-F5344CB8AC3E}">
        <p14:creationId xmlns:p14="http://schemas.microsoft.com/office/powerpoint/2010/main" val="25372380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6652DB7C-4B8E-46DF-A618-A5E30AAFF4C8}" type="slidenum">
              <a:rPr lang="nb-NO" smtClean="0"/>
              <a:pPr/>
              <a:t>44</a:t>
            </a:fld>
            <a:endParaRPr lang="nb-NO"/>
          </a:p>
        </p:txBody>
      </p:sp>
    </p:spTree>
    <p:extLst>
      <p:ext uri="{BB962C8B-B14F-4D97-AF65-F5344CB8AC3E}">
        <p14:creationId xmlns:p14="http://schemas.microsoft.com/office/powerpoint/2010/main" val="23416630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fontScale="77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baseline="0"/>
              <a:t>Baksiden av kortet er tilpasset kommunehelsetjenesten ved USHT Agder. </a:t>
            </a:r>
            <a:r>
              <a:rPr lang="nb-NO"/>
              <a:t>Oppfølgingskriteriene på det opprinnelige NEWS2-kortet, var hovedsakelig laget for oppfølging på akutte avdelinger i sykehus. I hjemmetjenesten i distriktene kan vi ha lange avstander. Om pasienten har en høy score og det står at pasienten skal ta en ny NEWS2 etter en time, kan være vanskelig å gjennomføre. Da må man kanskje bruke andre kriterier for vurdering og oppfølging. Pasienter med høy score legger man ofte inn via legevakt eller ambulanse.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a:t>- Et annet eksempel kan være at pasienten har en rask respirasjonsfrekvens til vanlig, men at denne slår ut på NEWS2. Da må man vurdere hvilke tiltak som skal settes i gang ut ifra kjennskap til pasienten og sammenligning</a:t>
            </a:r>
            <a:r>
              <a:rPr lang="nb-NO" baseline="0"/>
              <a:t> med habituell/normal NEWS2</a:t>
            </a:r>
            <a:r>
              <a:rPr lang="nb-NO"/>
              <a:t>. </a:t>
            </a:r>
          </a:p>
          <a:p>
            <a:endParaRPr lang="nb-NO" baseline="0"/>
          </a:p>
          <a:p>
            <a:r>
              <a:rPr lang="nb-NO" baseline="0"/>
              <a:t>Frekvens og tiltak for respons øker etter hvert som NEWS2 score øker. Visuelt vises dette med en fargeskala </a:t>
            </a:r>
            <a:r>
              <a:rPr lang="nb-NO"/>
              <a:t>hvor rød representerer høyeste score og hvit den laveste.</a:t>
            </a:r>
            <a:r>
              <a:rPr lang="nb-NO" baseline="0"/>
              <a:t> </a:t>
            </a:r>
            <a:br>
              <a:rPr lang="nb-NO" baseline="0"/>
            </a:br>
            <a:r>
              <a:rPr lang="nb-NO" baseline="0"/>
              <a:t>NEWS2 har også en egen respons dersom pasienten har score på 3 i ett parameter. Dette skal gis ekstra oppmerksomhet da lav score ikke utelukker alvorlig sykdom, og 3 i ett parameter som for eksempel respirasjonsfrekvens under 8 indikerer en alvorlig sykdom/tilstand. </a:t>
            </a:r>
          </a:p>
          <a:p>
            <a:r>
              <a:rPr lang="nb-NO"/>
              <a:t>Unntaket her er Spo2, skala 1. </a:t>
            </a:r>
            <a:r>
              <a:rPr lang="nb-NO" err="1"/>
              <a:t>F.eks</a:t>
            </a:r>
            <a:r>
              <a:rPr lang="nb-NO"/>
              <a:t>: Eldre mann med 91 i metning og alt annet er fint. Du observerer at han er litt forkjølet. Får 3 poeng, skal egentlig ta kontakt med lege. Her kan vi vurdere videre, og ta en ny metning etter en liten stund f. eks for å se om den stiger eller synker og vurdere videre. </a:t>
            </a:r>
          </a:p>
          <a:p>
            <a:endParaRPr lang="nb-NO"/>
          </a:p>
          <a:p>
            <a:pPr marL="171450" indent="-171450">
              <a:buFontTx/>
              <a:buChar char="-"/>
            </a:pPr>
            <a:r>
              <a:rPr lang="nb-NO"/>
              <a:t>Ved score over 5, skal man vurdere om pasienten står i fare for sepsis etter Q sofa kriterier. </a:t>
            </a:r>
          </a:p>
          <a:p>
            <a:pPr marL="171450" indent="-171450">
              <a:buFontTx/>
              <a:buChar char="-"/>
            </a:pPr>
            <a:r>
              <a:rPr lang="nb-NO"/>
              <a:t>Ved alle scorene er det mulighet for å vurdere tiltak opp mot behandlingsavklaring som er gjort for hver enkelt pasient. Vurdere i forhold til den kunnskapen man har om pasienten.</a:t>
            </a:r>
          </a:p>
          <a:p>
            <a:r>
              <a:rPr lang="nb-NO"/>
              <a:t> Kan være at det ikke er riktig å kontakte lege ved score over 7,  sjekk</a:t>
            </a:r>
            <a:r>
              <a:rPr lang="nb-NO" baseline="0"/>
              <a:t> behandlingsavklaring,</a:t>
            </a:r>
            <a:r>
              <a:rPr lang="nb-NO"/>
              <a:t> er det avklart hvilke tiltak som skal igangsettes om pasienten blir dårligere. Eks en dårlig KOLS pasient med stabilt dårlig News2 score. Det kan da være avklart med legen at det ikke skal settes i gang noe tiltak eller kontakte lege med forverring. Eller en dårlig demens pasient i siste fase av sykdomsforløpet. Om han blir syk kan det være avklart med legen at det ikke skal settes i gang  aktiv behandling ved</a:t>
            </a:r>
            <a:r>
              <a:rPr lang="nb-NO" baseline="0"/>
              <a:t> forverrelse av helsetilstand (for eksempel Antibiotikabehandling eller sykehusinnleggelse.)</a:t>
            </a:r>
            <a:r>
              <a:rPr lang="nb-NO"/>
              <a:t> Det er viktig å huske at dette ikke utelukker symptomlindrende behandling! Dette må avklares med legen.</a:t>
            </a:r>
          </a:p>
          <a:p>
            <a:endParaRPr lang="nb-NO"/>
          </a:p>
          <a:p>
            <a:r>
              <a:rPr lang="nb-NO"/>
              <a:t>Tilkalle lege ved score 0 kan være riktig, fordi helsepersonell ser at pasienten ikke er seg selv, eller er dårlig selv om vitale parameter er fine. Bruk det kliniske blikket (eks slag og feilmedisinering) </a:t>
            </a:r>
          </a:p>
          <a:p>
            <a:r>
              <a:rPr lang="nb-NO"/>
              <a:t> </a:t>
            </a:r>
          </a:p>
        </p:txBody>
      </p:sp>
      <p:sp>
        <p:nvSpPr>
          <p:cNvPr id="4" name="Plassholder for lysbildenummer 3"/>
          <p:cNvSpPr>
            <a:spLocks noGrp="1"/>
          </p:cNvSpPr>
          <p:nvPr>
            <p:ph type="sldNum" sz="quarter" idx="10"/>
          </p:nvPr>
        </p:nvSpPr>
        <p:spPr/>
        <p:txBody>
          <a:bodyPr/>
          <a:lstStyle/>
          <a:p>
            <a:fld id="{6652DB7C-4B8E-46DF-A618-A5E30AAFF4C8}" type="slidenum">
              <a:rPr lang="nb-NO" smtClean="0"/>
              <a:pPr/>
              <a:t>45</a:t>
            </a:fld>
            <a:endParaRPr lang="nb-NO"/>
          </a:p>
        </p:txBody>
      </p:sp>
    </p:spTree>
    <p:extLst>
      <p:ext uri="{BB962C8B-B14F-4D97-AF65-F5344CB8AC3E}">
        <p14:creationId xmlns:p14="http://schemas.microsoft.com/office/powerpoint/2010/main" val="6502632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Hva er sepsis: Det er en blodforgiftning, altså en alvorlig betennelsestilstand i flere organer. Forårsaket av bakterier. Ubehandlet kan føre til alvorlige komplikasjoner, multiorgansvikt eller død. </a:t>
            </a:r>
          </a:p>
          <a:p>
            <a:pPr marL="171450" indent="-171450">
              <a:buFontTx/>
              <a:buChar char="-"/>
            </a:pPr>
            <a:r>
              <a:rPr lang="nb-NO"/>
              <a:t>Score 5 eller mer skal vi vurdere sepsis. </a:t>
            </a:r>
          </a:p>
          <a:p>
            <a:pPr marL="171450" indent="-171450">
              <a:buFontTx/>
              <a:buChar char="-"/>
            </a:pPr>
            <a:r>
              <a:rPr lang="nb-NO"/>
              <a:t>- For å vurdere sepsis bruker man Q sofa kriteriene, dette blir brukt over hele verden. - Inneholder 3 parametere </a:t>
            </a:r>
          </a:p>
          <a:p>
            <a:pPr marL="171450" indent="-171450">
              <a:buFontTx/>
              <a:buChar char="-"/>
            </a:pPr>
            <a:r>
              <a:rPr lang="nb-NO"/>
              <a:t>Spill</a:t>
            </a:r>
            <a:r>
              <a:rPr lang="nb-NO" baseline="0"/>
              <a:t> gjerne Sepsis spillet for å lære mer om sepsis</a:t>
            </a:r>
            <a:endParaRPr lang="nb-NO"/>
          </a:p>
          <a:p>
            <a:endParaRPr lang="nb-NO"/>
          </a:p>
        </p:txBody>
      </p:sp>
      <p:sp>
        <p:nvSpPr>
          <p:cNvPr id="4" name="Plassholder for lysbildenummer 3"/>
          <p:cNvSpPr>
            <a:spLocks noGrp="1"/>
          </p:cNvSpPr>
          <p:nvPr>
            <p:ph type="sldNum" sz="quarter" idx="10"/>
          </p:nvPr>
        </p:nvSpPr>
        <p:spPr/>
        <p:txBody>
          <a:bodyPr/>
          <a:lstStyle/>
          <a:p>
            <a:fld id="{6652DB7C-4B8E-46DF-A618-A5E30AAFF4C8}" type="slidenum">
              <a:rPr lang="nb-NO" smtClean="0"/>
              <a:pPr/>
              <a:t>46</a:t>
            </a:fld>
            <a:endParaRPr lang="nb-NO"/>
          </a:p>
        </p:txBody>
      </p:sp>
    </p:spTree>
    <p:extLst>
      <p:ext uri="{BB962C8B-B14F-4D97-AF65-F5344CB8AC3E}">
        <p14:creationId xmlns:p14="http://schemas.microsoft.com/office/powerpoint/2010/main" val="24896610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6652DB7C-4B8E-46DF-A618-A5E30AAFF4C8}" type="slidenum">
              <a:rPr lang="nb-NO" smtClean="0"/>
              <a:pPr/>
              <a:t>47</a:t>
            </a:fld>
            <a:endParaRPr lang="nb-NO"/>
          </a:p>
        </p:txBody>
      </p:sp>
    </p:spTree>
    <p:extLst>
      <p:ext uri="{BB962C8B-B14F-4D97-AF65-F5344CB8AC3E}">
        <p14:creationId xmlns:p14="http://schemas.microsoft.com/office/powerpoint/2010/main" val="7476303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Lykke til med å utføre NEWS2 på pasienter</a:t>
            </a:r>
            <a:r>
              <a:rPr lang="nb-NO" baseline="0" dirty="0"/>
              <a:t> du møter på vakt som har endring i helsetilstand å utføring av habituelle målinger minimum hver 6.mnd</a:t>
            </a:r>
          </a:p>
          <a:p>
            <a:r>
              <a:rPr lang="nb-NO" baseline="0" dirty="0"/>
              <a:t>Minner om  at </a:t>
            </a:r>
            <a:r>
              <a:rPr lang="nb-NO" dirty="0"/>
              <a:t>NEWS2 bør sees på som et supplerende hjelpemiddel for å oppdage og som beslutningstøtte</a:t>
            </a:r>
            <a:r>
              <a:rPr lang="nb-NO" baseline="0" dirty="0"/>
              <a:t> ved </a:t>
            </a:r>
            <a:r>
              <a:rPr lang="nb-NO" dirty="0"/>
              <a:t> alvorlig svikt i vitale funksjoner hos voksne. Det må alltid brukes i kombinasjon med ABCDE-observasjoner, kompetanse og klinisk</a:t>
            </a:r>
            <a:r>
              <a:rPr lang="nb-NO" baseline="0" dirty="0"/>
              <a:t> </a:t>
            </a:r>
            <a:r>
              <a:rPr lang="nb-NO" dirty="0"/>
              <a:t>skjønn</a:t>
            </a:r>
          </a:p>
          <a:p>
            <a:endParaRPr lang="nb-NO" dirty="0"/>
          </a:p>
          <a:p>
            <a:r>
              <a:rPr lang="nb-NO" dirty="0"/>
              <a:t>Sett inn mail / telefonnummer </a:t>
            </a:r>
            <a:r>
              <a:rPr lang="nb-NO" dirty="0" err="1"/>
              <a:t>evt</a:t>
            </a:r>
            <a:r>
              <a:rPr lang="nb-NO" dirty="0"/>
              <a:t> bruk internmelding- slik at dine kollegaer</a:t>
            </a:r>
            <a:r>
              <a:rPr lang="nb-NO" baseline="0" dirty="0"/>
              <a:t> kan ta kontakt med deg for spørsmål</a:t>
            </a:r>
            <a:endParaRPr lang="nb-NO" dirty="0"/>
          </a:p>
        </p:txBody>
      </p:sp>
      <p:sp>
        <p:nvSpPr>
          <p:cNvPr id="4" name="Plassholder for lysbildenummer 3"/>
          <p:cNvSpPr>
            <a:spLocks noGrp="1"/>
          </p:cNvSpPr>
          <p:nvPr>
            <p:ph type="sldNum" sz="quarter" idx="10"/>
          </p:nvPr>
        </p:nvSpPr>
        <p:spPr/>
        <p:txBody>
          <a:bodyPr/>
          <a:lstStyle/>
          <a:p>
            <a:fld id="{6652DB7C-4B8E-46DF-A618-A5E30AAFF4C8}" type="slidenum">
              <a:rPr lang="nb-NO" smtClean="0"/>
              <a:pPr/>
              <a:t>56</a:t>
            </a:fld>
            <a:endParaRPr lang="nb-NO"/>
          </a:p>
        </p:txBody>
      </p:sp>
    </p:spTree>
    <p:extLst>
      <p:ext uri="{BB962C8B-B14F-4D97-AF65-F5344CB8AC3E}">
        <p14:creationId xmlns:p14="http://schemas.microsoft.com/office/powerpoint/2010/main" val="3189937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6652DB7C-4B8E-46DF-A618-A5E30AAFF4C8}" type="slidenum">
              <a:rPr lang="nb-NO" smtClean="0"/>
              <a:pPr/>
              <a:t>4</a:t>
            </a:fld>
            <a:endParaRPr lang="nb-NO"/>
          </a:p>
        </p:txBody>
      </p:sp>
    </p:spTree>
    <p:extLst>
      <p:ext uri="{BB962C8B-B14F-4D97-AF65-F5344CB8AC3E}">
        <p14:creationId xmlns:p14="http://schemas.microsoft.com/office/powerpoint/2010/main" val="2268013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Hensikten med en ABCDE-undersøkelse av en pasient er at pasienten skal undersøkes på en systematisk måte slik at intet viktig blir uteglemt og at man starter med det viktigste først. Forkortelsen </a:t>
            </a:r>
          </a:p>
          <a:p>
            <a:endParaRPr lang="nb-NO" dirty="0"/>
          </a:p>
          <a:p>
            <a:r>
              <a:rPr lang="nb-NO" dirty="0"/>
              <a:t>Pasienten undersøkes etter ABCDE-rekkefølgen. Det er to poeng som det er helt sentrale at undersøkeren følger:</a:t>
            </a:r>
          </a:p>
          <a:p>
            <a:r>
              <a:rPr lang="nb-NO" dirty="0"/>
              <a:t>-Først når et punkt er ferdig undersøkt og evt. problemer løst, går man videre til neste punkt og undersøker dette.</a:t>
            </a:r>
          </a:p>
          <a:p>
            <a:r>
              <a:rPr lang="nb-NO" dirty="0"/>
              <a:t>-Hvis pasientens tilstand forverrer seg under undersøkelsen re-evalueres pasienten ved at du starter ABCDE-undersøkelsen på nytt.</a:t>
            </a:r>
          </a:p>
          <a:p>
            <a:endParaRPr lang="nb-NO" dirty="0"/>
          </a:p>
        </p:txBody>
      </p:sp>
      <p:sp>
        <p:nvSpPr>
          <p:cNvPr id="4" name="Plassholder for lysbildenummer 3"/>
          <p:cNvSpPr>
            <a:spLocks noGrp="1"/>
          </p:cNvSpPr>
          <p:nvPr>
            <p:ph type="sldNum" sz="quarter" idx="10"/>
          </p:nvPr>
        </p:nvSpPr>
        <p:spPr/>
        <p:txBody>
          <a:bodyPr/>
          <a:lstStyle/>
          <a:p>
            <a:fld id="{6652DB7C-4B8E-46DF-A618-A5E30AAFF4C8}" type="slidenum">
              <a:rPr lang="nb-NO" smtClean="0"/>
              <a:pPr/>
              <a:t>5</a:t>
            </a:fld>
            <a:endParaRPr lang="nb-NO"/>
          </a:p>
        </p:txBody>
      </p:sp>
    </p:spTree>
    <p:extLst>
      <p:ext uri="{BB962C8B-B14F-4D97-AF65-F5344CB8AC3E}">
        <p14:creationId xmlns:p14="http://schemas.microsoft.com/office/powerpoint/2010/main" val="26467998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Hvorfor sjekker vi dette først?</a:t>
            </a:r>
          </a:p>
        </p:txBody>
      </p:sp>
      <p:sp>
        <p:nvSpPr>
          <p:cNvPr id="4" name="Plassholder for lysbildenummer 3"/>
          <p:cNvSpPr>
            <a:spLocks noGrp="1"/>
          </p:cNvSpPr>
          <p:nvPr>
            <p:ph type="sldNum" sz="quarter" idx="5"/>
          </p:nvPr>
        </p:nvSpPr>
        <p:spPr/>
        <p:txBody>
          <a:bodyPr/>
          <a:lstStyle/>
          <a:p>
            <a:fld id="{6652DB7C-4B8E-46DF-A618-A5E30AAFF4C8}" type="slidenum">
              <a:rPr lang="nb-NO" smtClean="0"/>
              <a:pPr/>
              <a:t>6</a:t>
            </a:fld>
            <a:endParaRPr lang="nb-NO"/>
          </a:p>
        </p:txBody>
      </p:sp>
    </p:spTree>
    <p:extLst>
      <p:ext uri="{BB962C8B-B14F-4D97-AF65-F5344CB8AC3E}">
        <p14:creationId xmlns:p14="http://schemas.microsoft.com/office/powerpoint/2010/main" val="19371779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Hva måler vi da?</a:t>
            </a:r>
          </a:p>
        </p:txBody>
      </p:sp>
      <p:sp>
        <p:nvSpPr>
          <p:cNvPr id="4" name="Plassholder for lysbildenummer 3"/>
          <p:cNvSpPr>
            <a:spLocks noGrp="1"/>
          </p:cNvSpPr>
          <p:nvPr>
            <p:ph type="sldNum" sz="quarter" idx="5"/>
          </p:nvPr>
        </p:nvSpPr>
        <p:spPr/>
        <p:txBody>
          <a:bodyPr/>
          <a:lstStyle/>
          <a:p>
            <a:fld id="{6652DB7C-4B8E-46DF-A618-A5E30AAFF4C8}" type="slidenum">
              <a:rPr lang="nb-NO" smtClean="0"/>
              <a:pPr/>
              <a:t>7</a:t>
            </a:fld>
            <a:endParaRPr lang="nb-NO"/>
          </a:p>
        </p:txBody>
      </p:sp>
    </p:spTree>
    <p:extLst>
      <p:ext uri="{BB962C8B-B14F-4D97-AF65-F5344CB8AC3E}">
        <p14:creationId xmlns:p14="http://schemas.microsoft.com/office/powerpoint/2010/main" val="37766817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Hvordan teller vi respirasjonsfrekvensen da?</a:t>
            </a:r>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52DB7C-4B8E-46DF-A618-A5E30AAFF4C8}" type="slidenum">
              <a:rPr kumimoji="0" lang="nb-NO"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b-NO"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660380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52DB7C-4B8E-46DF-A618-A5E30AAFF4C8}" type="slidenum">
              <a:rPr kumimoji="0" lang="nb-NO"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nb-NO"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541149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2771800" y="1122363"/>
            <a:ext cx="5400600" cy="2387600"/>
          </a:xfrm>
        </p:spPr>
        <p:txBody>
          <a:bodyPr anchor="b"/>
          <a:lstStyle>
            <a:lvl1pPr algn="ctr">
              <a:defRPr sz="4500"/>
            </a:lvl1pPr>
          </a:lstStyle>
          <a:p>
            <a:r>
              <a:rPr lang="nb-NO"/>
              <a:t>Klikk for å redigere tittelstil</a:t>
            </a:r>
          </a:p>
        </p:txBody>
      </p:sp>
      <p:sp>
        <p:nvSpPr>
          <p:cNvPr id="3" name="Undertittel 2"/>
          <p:cNvSpPr>
            <a:spLocks noGrp="1"/>
          </p:cNvSpPr>
          <p:nvPr>
            <p:ph type="subTitle" idx="1"/>
          </p:nvPr>
        </p:nvSpPr>
        <p:spPr>
          <a:xfrm>
            <a:off x="2771800" y="3602038"/>
            <a:ext cx="54006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b-NO"/>
              <a:t>Klikk for å redigere undertittelstil i malen</a:t>
            </a:r>
          </a:p>
        </p:txBody>
      </p:sp>
    </p:spTree>
    <p:extLst>
      <p:ext uri="{BB962C8B-B14F-4D97-AF65-F5344CB8AC3E}">
        <p14:creationId xmlns:p14="http://schemas.microsoft.com/office/powerpoint/2010/main" val="3227230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a:xfrm>
            <a:off x="1259632" y="6356351"/>
            <a:ext cx="1426418" cy="365125"/>
          </a:xfrm>
          <a:prstGeom prst="rect">
            <a:avLst/>
          </a:prstGeom>
        </p:spPr>
        <p:txBody>
          <a:bodyPr/>
          <a:lstStyle>
            <a:lvl1pPr>
              <a:defRPr sz="1400"/>
            </a:lvl1pPr>
          </a:lstStyle>
          <a:p>
            <a:pPr>
              <a:defRPr/>
            </a:pPr>
            <a:fld id="{D19DC18E-7A8E-49CC-96E7-44A5F6E25AC9}" type="datetime1">
              <a:rPr lang="nb-NO" smtClean="0"/>
              <a:pPr>
                <a:defRPr/>
              </a:pPr>
              <a:t>16.11.2022</a:t>
            </a:fld>
            <a:endParaRPr lang="nb-NO" dirty="0"/>
          </a:p>
        </p:txBody>
      </p:sp>
      <p:sp>
        <p:nvSpPr>
          <p:cNvPr id="5" name="Plassholder for bunntekst 4"/>
          <p:cNvSpPr>
            <a:spLocks noGrp="1"/>
          </p:cNvSpPr>
          <p:nvPr>
            <p:ph type="ftr" sz="quarter" idx="11"/>
          </p:nvPr>
        </p:nvSpPr>
        <p:spPr/>
        <p:txBody>
          <a:bodyPr/>
          <a:lstStyle/>
          <a:p>
            <a:pPr>
              <a:defRPr/>
            </a:pPr>
            <a:endParaRPr lang="nb-NO"/>
          </a:p>
        </p:txBody>
      </p:sp>
      <p:sp>
        <p:nvSpPr>
          <p:cNvPr id="6" name="Plassholder for lysbildenummer 5"/>
          <p:cNvSpPr>
            <a:spLocks noGrp="1"/>
          </p:cNvSpPr>
          <p:nvPr>
            <p:ph type="sldNum" sz="quarter" idx="12"/>
          </p:nvPr>
        </p:nvSpPr>
        <p:spPr/>
        <p:txBody>
          <a:bodyPr/>
          <a:lstStyle/>
          <a:p>
            <a:pPr>
              <a:defRPr/>
            </a:pPr>
            <a:fld id="{6400A061-D62E-48F8-B399-210210C401E6}" type="slidenum">
              <a:rPr lang="nb-NO" smtClean="0"/>
              <a:pPr>
                <a:defRPr/>
              </a:pPr>
              <a:t>‹#›</a:t>
            </a:fld>
            <a:endParaRPr lang="nb-NO"/>
          </a:p>
        </p:txBody>
      </p:sp>
    </p:spTree>
    <p:extLst>
      <p:ext uri="{BB962C8B-B14F-4D97-AF65-F5344CB8AC3E}">
        <p14:creationId xmlns:p14="http://schemas.microsoft.com/office/powerpoint/2010/main" val="1070102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543675" y="365125"/>
            <a:ext cx="1971675" cy="5811838"/>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628650" y="365125"/>
            <a:ext cx="5800725" cy="5811838"/>
          </a:xfrm>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a:xfrm>
            <a:off x="1259632" y="6356351"/>
            <a:ext cx="1426418" cy="365125"/>
          </a:xfrm>
          <a:prstGeom prst="rect">
            <a:avLst/>
          </a:prstGeom>
        </p:spPr>
        <p:txBody>
          <a:bodyPr/>
          <a:lstStyle>
            <a:lvl1pPr>
              <a:defRPr sz="1400"/>
            </a:lvl1pPr>
          </a:lstStyle>
          <a:p>
            <a:pPr>
              <a:defRPr/>
            </a:pPr>
            <a:fld id="{CE0A39F6-A6DF-4FEF-85B3-57E6334C2621}" type="datetime1">
              <a:rPr lang="nb-NO" smtClean="0"/>
              <a:pPr>
                <a:defRPr/>
              </a:pPr>
              <a:t>16.11.2022</a:t>
            </a:fld>
            <a:endParaRPr lang="nb-NO" dirty="0"/>
          </a:p>
        </p:txBody>
      </p:sp>
      <p:sp>
        <p:nvSpPr>
          <p:cNvPr id="5" name="Plassholder for bunntekst 4"/>
          <p:cNvSpPr>
            <a:spLocks noGrp="1"/>
          </p:cNvSpPr>
          <p:nvPr>
            <p:ph type="ftr" sz="quarter" idx="11"/>
          </p:nvPr>
        </p:nvSpPr>
        <p:spPr/>
        <p:txBody>
          <a:bodyPr/>
          <a:lstStyle/>
          <a:p>
            <a:pPr>
              <a:defRPr/>
            </a:pPr>
            <a:endParaRPr lang="nb-NO"/>
          </a:p>
        </p:txBody>
      </p:sp>
      <p:sp>
        <p:nvSpPr>
          <p:cNvPr id="6" name="Plassholder for lysbildenummer 5"/>
          <p:cNvSpPr>
            <a:spLocks noGrp="1"/>
          </p:cNvSpPr>
          <p:nvPr>
            <p:ph type="sldNum" sz="quarter" idx="12"/>
          </p:nvPr>
        </p:nvSpPr>
        <p:spPr/>
        <p:txBody>
          <a:bodyPr/>
          <a:lstStyle/>
          <a:p>
            <a:pPr>
              <a:defRPr/>
            </a:pPr>
            <a:fld id="{1D8E55CA-E820-47EB-A37E-9590C4F9063A}" type="slidenum">
              <a:rPr lang="nb-NO" smtClean="0"/>
              <a:pPr>
                <a:defRPr/>
              </a:pPr>
              <a:t>‹#›</a:t>
            </a:fld>
            <a:endParaRPr lang="nb-NO"/>
          </a:p>
        </p:txBody>
      </p:sp>
    </p:spTree>
    <p:extLst>
      <p:ext uri="{BB962C8B-B14F-4D97-AF65-F5344CB8AC3E}">
        <p14:creationId xmlns:p14="http://schemas.microsoft.com/office/powerpoint/2010/main" val="4114678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baseline="0">
                <a:solidFill>
                  <a:srgbClr val="006430"/>
                </a:solidFill>
              </a:defRPr>
            </a:lvl1pPr>
          </a:lstStyle>
          <a:p>
            <a:r>
              <a:rPr lang="nb-NO"/>
              <a:t>Klikk for å redigere tittelstil</a:t>
            </a:r>
            <a:endParaRPr lang="nb-NO" dirty="0"/>
          </a:p>
        </p:txBody>
      </p:sp>
      <p:sp>
        <p:nvSpPr>
          <p:cNvPr id="3" name="Plassholder for innhold 2"/>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dato 3"/>
          <p:cNvSpPr>
            <a:spLocks noGrp="1"/>
          </p:cNvSpPr>
          <p:nvPr>
            <p:ph type="dt" sz="half" idx="10"/>
          </p:nvPr>
        </p:nvSpPr>
        <p:spPr>
          <a:xfrm>
            <a:off x="1259632" y="6356351"/>
            <a:ext cx="1426418" cy="365125"/>
          </a:xfrm>
          <a:prstGeom prst="rect">
            <a:avLst/>
          </a:prstGeom>
        </p:spPr>
        <p:txBody>
          <a:bodyPr/>
          <a:lstStyle>
            <a:lvl1pPr>
              <a:defRPr sz="1400"/>
            </a:lvl1pPr>
          </a:lstStyle>
          <a:p>
            <a:fld id="{B0A37C93-EC45-4669-A5B4-F9E8E04B52A5}" type="datetime1">
              <a:rPr lang="nb-NO" smtClean="0"/>
              <a:pPr/>
              <a:t>16.11.2022</a:t>
            </a:fld>
            <a:endParaRPr lang="nb-NO" dirty="0"/>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E09305BD-5F70-424C-81AC-F5FFE723C7D3}" type="slidenum">
              <a:rPr lang="nb-NO" smtClean="0"/>
              <a:pPr/>
              <a:t>‹#›</a:t>
            </a:fld>
            <a:endParaRPr lang="nb-NO"/>
          </a:p>
        </p:txBody>
      </p:sp>
    </p:spTree>
    <p:extLst>
      <p:ext uri="{BB962C8B-B14F-4D97-AF65-F5344CB8AC3E}">
        <p14:creationId xmlns:p14="http://schemas.microsoft.com/office/powerpoint/2010/main" val="4209779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623888" y="1709739"/>
            <a:ext cx="7886700" cy="2852737"/>
          </a:xfrm>
        </p:spPr>
        <p:txBody>
          <a:bodyPr anchor="b"/>
          <a:lstStyle>
            <a:lvl1pPr>
              <a:defRPr sz="4500">
                <a:solidFill>
                  <a:srgbClr val="006430"/>
                </a:solidFill>
              </a:defRPr>
            </a:lvl1pPr>
          </a:lstStyle>
          <a:p>
            <a:r>
              <a:rPr lang="nb-NO"/>
              <a:t>Klikk for å redigere tittelstil</a:t>
            </a:r>
            <a:endParaRPr lang="nb-NO" dirty="0"/>
          </a:p>
        </p:txBody>
      </p:sp>
      <p:sp>
        <p:nvSpPr>
          <p:cNvPr id="3" name="Plassholder for tekst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b-NO"/>
              <a:t>Rediger tekststiler i malen</a:t>
            </a:r>
          </a:p>
        </p:txBody>
      </p:sp>
      <p:sp>
        <p:nvSpPr>
          <p:cNvPr id="4" name="Plassholder for dato 3"/>
          <p:cNvSpPr>
            <a:spLocks noGrp="1"/>
          </p:cNvSpPr>
          <p:nvPr>
            <p:ph type="dt" sz="half" idx="10"/>
          </p:nvPr>
        </p:nvSpPr>
        <p:spPr>
          <a:xfrm>
            <a:off x="1259632" y="6356351"/>
            <a:ext cx="1426418" cy="365125"/>
          </a:xfrm>
          <a:prstGeom prst="rect">
            <a:avLst/>
          </a:prstGeom>
        </p:spPr>
        <p:txBody>
          <a:bodyPr/>
          <a:lstStyle>
            <a:lvl1pPr>
              <a:defRPr sz="1400"/>
            </a:lvl1pPr>
          </a:lstStyle>
          <a:p>
            <a:fld id="{856A69B2-2FE8-453D-AA5E-C97677098F4B}" type="datetime1">
              <a:rPr lang="nb-NO" smtClean="0"/>
              <a:pPr/>
              <a:t>16.11.2022</a:t>
            </a:fld>
            <a:endParaRPr lang="nb-NO" dirty="0"/>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E09305BD-5F70-424C-81AC-F5FFE723C7D3}" type="slidenum">
              <a:rPr lang="nb-NO" smtClean="0"/>
              <a:pPr/>
              <a:t>‹#›</a:t>
            </a:fld>
            <a:endParaRPr lang="nb-NO"/>
          </a:p>
        </p:txBody>
      </p:sp>
    </p:spTree>
    <p:extLst>
      <p:ext uri="{BB962C8B-B14F-4D97-AF65-F5344CB8AC3E}">
        <p14:creationId xmlns:p14="http://schemas.microsoft.com/office/powerpoint/2010/main" val="854329079"/>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solidFill>
                  <a:srgbClr val="006430"/>
                </a:solidFill>
              </a:defRPr>
            </a:lvl1pPr>
          </a:lstStyle>
          <a:p>
            <a:r>
              <a:rPr lang="nb-NO"/>
              <a:t>Klikk for å redigere tittelstil</a:t>
            </a:r>
            <a:endParaRPr lang="nb-NO" dirty="0"/>
          </a:p>
        </p:txBody>
      </p:sp>
      <p:sp>
        <p:nvSpPr>
          <p:cNvPr id="3" name="Plassholder for innhold 2"/>
          <p:cNvSpPr>
            <a:spLocks noGrp="1"/>
          </p:cNvSpPr>
          <p:nvPr>
            <p:ph sz="half" idx="1"/>
          </p:nvPr>
        </p:nvSpPr>
        <p:spPr>
          <a:xfrm>
            <a:off x="628650" y="1825625"/>
            <a:ext cx="38862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4629150" y="1825625"/>
            <a:ext cx="38862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a:xfrm>
            <a:off x="1259632" y="6356351"/>
            <a:ext cx="1426418" cy="365125"/>
          </a:xfrm>
          <a:prstGeom prst="rect">
            <a:avLst/>
          </a:prstGeom>
        </p:spPr>
        <p:txBody>
          <a:bodyPr/>
          <a:lstStyle>
            <a:lvl1pPr>
              <a:defRPr sz="1400"/>
            </a:lvl1pPr>
          </a:lstStyle>
          <a:p>
            <a:pPr>
              <a:defRPr/>
            </a:pPr>
            <a:fld id="{2161C00C-FC6A-4A83-A85F-49413368D753}" type="datetime1">
              <a:rPr lang="nb-NO" smtClean="0"/>
              <a:pPr>
                <a:defRPr/>
              </a:pPr>
              <a:t>16.11.2022</a:t>
            </a:fld>
            <a:endParaRPr lang="nb-NO" dirty="0"/>
          </a:p>
        </p:txBody>
      </p:sp>
      <p:sp>
        <p:nvSpPr>
          <p:cNvPr id="6" name="Plassholder for bunntekst 5"/>
          <p:cNvSpPr>
            <a:spLocks noGrp="1"/>
          </p:cNvSpPr>
          <p:nvPr>
            <p:ph type="ftr" sz="quarter" idx="11"/>
          </p:nvPr>
        </p:nvSpPr>
        <p:spPr/>
        <p:txBody>
          <a:bodyPr/>
          <a:lstStyle/>
          <a:p>
            <a:pPr>
              <a:defRPr/>
            </a:pPr>
            <a:endParaRPr lang="nb-NO"/>
          </a:p>
        </p:txBody>
      </p:sp>
      <p:sp>
        <p:nvSpPr>
          <p:cNvPr id="7" name="Plassholder for lysbildenummer 6"/>
          <p:cNvSpPr>
            <a:spLocks noGrp="1"/>
          </p:cNvSpPr>
          <p:nvPr>
            <p:ph type="sldNum" sz="quarter" idx="12"/>
          </p:nvPr>
        </p:nvSpPr>
        <p:spPr/>
        <p:txBody>
          <a:bodyPr/>
          <a:lstStyle/>
          <a:p>
            <a:pPr>
              <a:defRPr/>
            </a:pPr>
            <a:fld id="{9A4C95B4-112B-4244-8593-27014CA3559C}" type="slidenum">
              <a:rPr lang="nb-NO" smtClean="0"/>
              <a:pPr>
                <a:defRPr/>
              </a:pPr>
              <a:t>‹#›</a:t>
            </a:fld>
            <a:endParaRPr lang="nb-NO"/>
          </a:p>
        </p:txBody>
      </p:sp>
    </p:spTree>
    <p:extLst>
      <p:ext uri="{BB962C8B-B14F-4D97-AF65-F5344CB8AC3E}">
        <p14:creationId xmlns:p14="http://schemas.microsoft.com/office/powerpoint/2010/main" val="2812430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629841" y="365126"/>
            <a:ext cx="7886700" cy="1325563"/>
          </a:xfrm>
        </p:spPr>
        <p:txBody>
          <a:bodyPr/>
          <a:lstStyle>
            <a:lvl1pPr>
              <a:defRPr>
                <a:solidFill>
                  <a:srgbClr val="006430"/>
                </a:solidFill>
              </a:defRPr>
            </a:lvl1pPr>
          </a:lstStyle>
          <a:p>
            <a:r>
              <a:rPr lang="nb-NO"/>
              <a:t>Klikk for å redigere tittelstil</a:t>
            </a:r>
            <a:endParaRPr lang="nb-NO" dirty="0"/>
          </a:p>
        </p:txBody>
      </p:sp>
      <p:sp>
        <p:nvSpPr>
          <p:cNvPr id="3" name="Plassholder for tekst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a:t>Rediger tekststiler i malen</a:t>
            </a:r>
          </a:p>
        </p:txBody>
      </p:sp>
      <p:sp>
        <p:nvSpPr>
          <p:cNvPr id="4" name="Plassholder for innhold 3"/>
          <p:cNvSpPr>
            <a:spLocks noGrp="1"/>
          </p:cNvSpPr>
          <p:nvPr>
            <p:ph sz="half" idx="2"/>
          </p:nvPr>
        </p:nvSpPr>
        <p:spPr>
          <a:xfrm>
            <a:off x="629842" y="2505075"/>
            <a:ext cx="3868340"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a:t>Rediger tekststiler i malen</a:t>
            </a:r>
          </a:p>
        </p:txBody>
      </p:sp>
      <p:sp>
        <p:nvSpPr>
          <p:cNvPr id="6" name="Plassholder for innhold 5"/>
          <p:cNvSpPr>
            <a:spLocks noGrp="1"/>
          </p:cNvSpPr>
          <p:nvPr>
            <p:ph sz="quarter" idx="4"/>
          </p:nvPr>
        </p:nvSpPr>
        <p:spPr>
          <a:xfrm>
            <a:off x="4629150" y="2505075"/>
            <a:ext cx="3887391"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a:xfrm>
            <a:off x="1259632" y="6356350"/>
            <a:ext cx="1656184" cy="365125"/>
          </a:xfrm>
          <a:prstGeom prst="rect">
            <a:avLst/>
          </a:prstGeom>
        </p:spPr>
        <p:txBody>
          <a:bodyPr/>
          <a:lstStyle>
            <a:lvl1pPr>
              <a:defRPr sz="1400"/>
            </a:lvl1pPr>
          </a:lstStyle>
          <a:p>
            <a:pPr>
              <a:defRPr/>
            </a:pPr>
            <a:fld id="{E920F756-E517-4EDF-9966-820F9D1DA786}" type="datetime1">
              <a:rPr lang="nb-NO" smtClean="0"/>
              <a:pPr>
                <a:defRPr/>
              </a:pPr>
              <a:t>16.11.2022</a:t>
            </a:fld>
            <a:endParaRPr lang="nb-NO" dirty="0"/>
          </a:p>
        </p:txBody>
      </p:sp>
      <p:sp>
        <p:nvSpPr>
          <p:cNvPr id="8" name="Plassholder for bunntekst 7"/>
          <p:cNvSpPr>
            <a:spLocks noGrp="1"/>
          </p:cNvSpPr>
          <p:nvPr>
            <p:ph type="ftr" sz="quarter" idx="11"/>
          </p:nvPr>
        </p:nvSpPr>
        <p:spPr/>
        <p:txBody>
          <a:bodyPr/>
          <a:lstStyle/>
          <a:p>
            <a:pPr>
              <a:defRPr/>
            </a:pPr>
            <a:endParaRPr lang="nb-NO"/>
          </a:p>
        </p:txBody>
      </p:sp>
      <p:sp>
        <p:nvSpPr>
          <p:cNvPr id="9" name="Plassholder for lysbildenummer 8"/>
          <p:cNvSpPr>
            <a:spLocks noGrp="1"/>
          </p:cNvSpPr>
          <p:nvPr>
            <p:ph type="sldNum" sz="quarter" idx="12"/>
          </p:nvPr>
        </p:nvSpPr>
        <p:spPr/>
        <p:txBody>
          <a:bodyPr/>
          <a:lstStyle/>
          <a:p>
            <a:pPr>
              <a:defRPr/>
            </a:pPr>
            <a:fld id="{884B83DD-9E0C-4019-AF30-F6668CDACC63}" type="slidenum">
              <a:rPr lang="nb-NO" smtClean="0"/>
              <a:pPr>
                <a:defRPr/>
              </a:pPr>
              <a:t>‹#›</a:t>
            </a:fld>
            <a:endParaRPr lang="nb-NO"/>
          </a:p>
        </p:txBody>
      </p:sp>
    </p:spTree>
    <p:extLst>
      <p:ext uri="{BB962C8B-B14F-4D97-AF65-F5344CB8AC3E}">
        <p14:creationId xmlns:p14="http://schemas.microsoft.com/office/powerpoint/2010/main" val="2106989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a:xfrm>
            <a:off x="1259632" y="6356351"/>
            <a:ext cx="1426418" cy="365125"/>
          </a:xfrm>
          <a:prstGeom prst="rect">
            <a:avLst/>
          </a:prstGeom>
        </p:spPr>
        <p:txBody>
          <a:bodyPr/>
          <a:lstStyle>
            <a:lvl1pPr>
              <a:defRPr sz="1400"/>
            </a:lvl1pPr>
          </a:lstStyle>
          <a:p>
            <a:pPr>
              <a:defRPr/>
            </a:pPr>
            <a:fld id="{BD2AEDB1-1ABA-49E8-963C-82CE4CA94051}" type="datetime1">
              <a:rPr lang="nb-NO" smtClean="0"/>
              <a:pPr>
                <a:defRPr/>
              </a:pPr>
              <a:t>16.11.2022</a:t>
            </a:fld>
            <a:endParaRPr lang="nb-NO" dirty="0"/>
          </a:p>
        </p:txBody>
      </p:sp>
      <p:sp>
        <p:nvSpPr>
          <p:cNvPr id="4" name="Plassholder for bunntekst 3"/>
          <p:cNvSpPr>
            <a:spLocks noGrp="1"/>
          </p:cNvSpPr>
          <p:nvPr>
            <p:ph type="ftr" sz="quarter" idx="11"/>
          </p:nvPr>
        </p:nvSpPr>
        <p:spPr/>
        <p:txBody>
          <a:bodyPr/>
          <a:lstStyle/>
          <a:p>
            <a:pPr>
              <a:defRPr/>
            </a:pPr>
            <a:endParaRPr lang="nb-NO"/>
          </a:p>
        </p:txBody>
      </p:sp>
      <p:sp>
        <p:nvSpPr>
          <p:cNvPr id="5" name="Plassholder for lysbildenummer 4"/>
          <p:cNvSpPr>
            <a:spLocks noGrp="1"/>
          </p:cNvSpPr>
          <p:nvPr>
            <p:ph type="sldNum" sz="quarter" idx="12"/>
          </p:nvPr>
        </p:nvSpPr>
        <p:spPr/>
        <p:txBody>
          <a:bodyPr/>
          <a:lstStyle/>
          <a:p>
            <a:pPr>
              <a:defRPr/>
            </a:pPr>
            <a:fld id="{32D15CE3-FFC9-4F4D-90A5-93027274077C}" type="slidenum">
              <a:rPr lang="nb-NO" smtClean="0"/>
              <a:pPr>
                <a:defRPr/>
              </a:pPr>
              <a:t>‹#›</a:t>
            </a:fld>
            <a:endParaRPr lang="nb-NO"/>
          </a:p>
        </p:txBody>
      </p:sp>
    </p:spTree>
    <p:extLst>
      <p:ext uri="{BB962C8B-B14F-4D97-AF65-F5344CB8AC3E}">
        <p14:creationId xmlns:p14="http://schemas.microsoft.com/office/powerpoint/2010/main" val="623349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a:xfrm>
            <a:off x="1259632" y="6356351"/>
            <a:ext cx="1426418" cy="365125"/>
          </a:xfrm>
          <a:prstGeom prst="rect">
            <a:avLst/>
          </a:prstGeom>
        </p:spPr>
        <p:txBody>
          <a:bodyPr/>
          <a:lstStyle>
            <a:lvl1pPr>
              <a:defRPr sz="1400"/>
            </a:lvl1pPr>
          </a:lstStyle>
          <a:p>
            <a:pPr>
              <a:defRPr/>
            </a:pPr>
            <a:fld id="{B71E69BE-A3AA-40F2-92FF-9F05F0D305B9}" type="datetime1">
              <a:rPr lang="nb-NO" smtClean="0"/>
              <a:pPr>
                <a:defRPr/>
              </a:pPr>
              <a:t>16.11.2022</a:t>
            </a:fld>
            <a:endParaRPr lang="nb-NO" dirty="0"/>
          </a:p>
        </p:txBody>
      </p:sp>
      <p:sp>
        <p:nvSpPr>
          <p:cNvPr id="3" name="Plassholder for bunntekst 2"/>
          <p:cNvSpPr>
            <a:spLocks noGrp="1"/>
          </p:cNvSpPr>
          <p:nvPr>
            <p:ph type="ftr" sz="quarter" idx="11"/>
          </p:nvPr>
        </p:nvSpPr>
        <p:spPr/>
        <p:txBody>
          <a:bodyPr/>
          <a:lstStyle/>
          <a:p>
            <a:pPr>
              <a:defRPr/>
            </a:pPr>
            <a:endParaRPr lang="nb-NO"/>
          </a:p>
        </p:txBody>
      </p:sp>
      <p:sp>
        <p:nvSpPr>
          <p:cNvPr id="4" name="Plassholder for lysbildenummer 3"/>
          <p:cNvSpPr>
            <a:spLocks noGrp="1"/>
          </p:cNvSpPr>
          <p:nvPr>
            <p:ph type="sldNum" sz="quarter" idx="12"/>
          </p:nvPr>
        </p:nvSpPr>
        <p:spPr/>
        <p:txBody>
          <a:bodyPr/>
          <a:lstStyle/>
          <a:p>
            <a:pPr>
              <a:defRPr/>
            </a:pPr>
            <a:fld id="{821C53E2-218E-444F-95A4-6C9C8A155D64}" type="slidenum">
              <a:rPr lang="nb-NO" smtClean="0"/>
              <a:pPr>
                <a:defRPr/>
              </a:pPr>
              <a:t>‹#›</a:t>
            </a:fld>
            <a:endParaRPr lang="nb-NO"/>
          </a:p>
        </p:txBody>
      </p:sp>
    </p:spTree>
    <p:extLst>
      <p:ext uri="{BB962C8B-B14F-4D97-AF65-F5344CB8AC3E}">
        <p14:creationId xmlns:p14="http://schemas.microsoft.com/office/powerpoint/2010/main" val="3730674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29841" y="457200"/>
            <a:ext cx="2949178" cy="1600200"/>
          </a:xfrm>
        </p:spPr>
        <p:txBody>
          <a:bodyPr anchor="b"/>
          <a:lstStyle>
            <a:lvl1pPr>
              <a:defRPr sz="2400"/>
            </a:lvl1pPr>
          </a:lstStyle>
          <a:p>
            <a:r>
              <a:rPr lang="nb-NO"/>
              <a:t>Klikk for å redigere tittelstil</a:t>
            </a:r>
          </a:p>
        </p:txBody>
      </p:sp>
      <p:sp>
        <p:nvSpPr>
          <p:cNvPr id="3" name="Plassholder for innhold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b-NO"/>
              <a:t>Rediger tekststiler i malen</a:t>
            </a:r>
          </a:p>
        </p:txBody>
      </p:sp>
      <p:sp>
        <p:nvSpPr>
          <p:cNvPr id="5" name="Plassholder for dato 4"/>
          <p:cNvSpPr>
            <a:spLocks noGrp="1"/>
          </p:cNvSpPr>
          <p:nvPr>
            <p:ph type="dt" sz="half" idx="10"/>
          </p:nvPr>
        </p:nvSpPr>
        <p:spPr>
          <a:xfrm>
            <a:off x="1259632" y="6356351"/>
            <a:ext cx="1426418" cy="365125"/>
          </a:xfrm>
          <a:prstGeom prst="rect">
            <a:avLst/>
          </a:prstGeom>
        </p:spPr>
        <p:txBody>
          <a:bodyPr/>
          <a:lstStyle>
            <a:lvl1pPr>
              <a:defRPr sz="1400"/>
            </a:lvl1pPr>
          </a:lstStyle>
          <a:p>
            <a:pPr>
              <a:defRPr/>
            </a:pPr>
            <a:fld id="{5F411A8C-0396-496B-BD12-FB4C2F7A3BB4}" type="datetime1">
              <a:rPr lang="nb-NO" smtClean="0"/>
              <a:pPr>
                <a:defRPr/>
              </a:pPr>
              <a:t>16.11.2022</a:t>
            </a:fld>
            <a:endParaRPr lang="nb-NO" dirty="0"/>
          </a:p>
        </p:txBody>
      </p:sp>
      <p:sp>
        <p:nvSpPr>
          <p:cNvPr id="6" name="Plassholder for bunntekst 5"/>
          <p:cNvSpPr>
            <a:spLocks noGrp="1"/>
          </p:cNvSpPr>
          <p:nvPr>
            <p:ph type="ftr" sz="quarter" idx="11"/>
          </p:nvPr>
        </p:nvSpPr>
        <p:spPr/>
        <p:txBody>
          <a:bodyPr/>
          <a:lstStyle/>
          <a:p>
            <a:pPr>
              <a:defRPr/>
            </a:pPr>
            <a:endParaRPr lang="nb-NO"/>
          </a:p>
        </p:txBody>
      </p:sp>
      <p:sp>
        <p:nvSpPr>
          <p:cNvPr id="7" name="Plassholder for lysbildenummer 6"/>
          <p:cNvSpPr>
            <a:spLocks noGrp="1"/>
          </p:cNvSpPr>
          <p:nvPr>
            <p:ph type="sldNum" sz="quarter" idx="12"/>
          </p:nvPr>
        </p:nvSpPr>
        <p:spPr/>
        <p:txBody>
          <a:bodyPr/>
          <a:lstStyle/>
          <a:p>
            <a:pPr>
              <a:defRPr/>
            </a:pPr>
            <a:fld id="{4548E067-0E37-4FF5-B1E5-3C6B294BBCFE}" type="slidenum">
              <a:rPr lang="nb-NO" smtClean="0"/>
              <a:pPr>
                <a:defRPr/>
              </a:pPr>
              <a:t>‹#›</a:t>
            </a:fld>
            <a:endParaRPr lang="nb-NO"/>
          </a:p>
        </p:txBody>
      </p:sp>
    </p:spTree>
    <p:extLst>
      <p:ext uri="{BB962C8B-B14F-4D97-AF65-F5344CB8AC3E}">
        <p14:creationId xmlns:p14="http://schemas.microsoft.com/office/powerpoint/2010/main" val="3814395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29841" y="457200"/>
            <a:ext cx="2949178" cy="1600200"/>
          </a:xfrm>
        </p:spPr>
        <p:txBody>
          <a:bodyPr anchor="b"/>
          <a:lstStyle>
            <a:lvl1pPr>
              <a:defRPr sz="2400"/>
            </a:lvl1pPr>
          </a:lstStyle>
          <a:p>
            <a:r>
              <a:rPr lang="nb-NO"/>
              <a:t>Klikk for å redigere tittelstil</a:t>
            </a:r>
          </a:p>
        </p:txBody>
      </p:sp>
      <p:sp>
        <p:nvSpPr>
          <p:cNvPr id="3" name="Plassholder for bilde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b-NO"/>
              <a:t>Klikk ikonet for å legge til et bilde</a:t>
            </a:r>
          </a:p>
        </p:txBody>
      </p:sp>
      <p:sp>
        <p:nvSpPr>
          <p:cNvPr id="4" name="Plassholder for tekst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b-NO"/>
              <a:t>Rediger tekststiler i malen</a:t>
            </a:r>
          </a:p>
        </p:txBody>
      </p:sp>
      <p:sp>
        <p:nvSpPr>
          <p:cNvPr id="5" name="Plassholder for dato 4"/>
          <p:cNvSpPr>
            <a:spLocks noGrp="1"/>
          </p:cNvSpPr>
          <p:nvPr>
            <p:ph type="dt" sz="half" idx="10"/>
          </p:nvPr>
        </p:nvSpPr>
        <p:spPr>
          <a:xfrm>
            <a:off x="1259632" y="6356351"/>
            <a:ext cx="1426418" cy="365125"/>
          </a:xfrm>
          <a:prstGeom prst="rect">
            <a:avLst/>
          </a:prstGeom>
        </p:spPr>
        <p:txBody>
          <a:bodyPr/>
          <a:lstStyle>
            <a:lvl1pPr>
              <a:defRPr sz="1400"/>
            </a:lvl1pPr>
          </a:lstStyle>
          <a:p>
            <a:pPr>
              <a:defRPr/>
            </a:pPr>
            <a:fld id="{C757FC7D-EF6F-4308-9302-DE7319B33643}" type="datetime1">
              <a:rPr lang="nb-NO" smtClean="0"/>
              <a:pPr>
                <a:defRPr/>
              </a:pPr>
              <a:t>16.11.2022</a:t>
            </a:fld>
            <a:endParaRPr lang="nb-NO" dirty="0"/>
          </a:p>
        </p:txBody>
      </p:sp>
      <p:sp>
        <p:nvSpPr>
          <p:cNvPr id="6" name="Plassholder for bunntekst 5"/>
          <p:cNvSpPr>
            <a:spLocks noGrp="1"/>
          </p:cNvSpPr>
          <p:nvPr>
            <p:ph type="ftr" sz="quarter" idx="11"/>
          </p:nvPr>
        </p:nvSpPr>
        <p:spPr/>
        <p:txBody>
          <a:bodyPr/>
          <a:lstStyle/>
          <a:p>
            <a:pPr>
              <a:defRPr/>
            </a:pPr>
            <a:endParaRPr lang="nb-NO"/>
          </a:p>
        </p:txBody>
      </p:sp>
      <p:sp>
        <p:nvSpPr>
          <p:cNvPr id="7" name="Plassholder for lysbildenummer 6"/>
          <p:cNvSpPr>
            <a:spLocks noGrp="1"/>
          </p:cNvSpPr>
          <p:nvPr>
            <p:ph type="sldNum" sz="quarter" idx="12"/>
          </p:nvPr>
        </p:nvSpPr>
        <p:spPr/>
        <p:txBody>
          <a:bodyPr/>
          <a:lstStyle/>
          <a:p>
            <a:pPr>
              <a:defRPr/>
            </a:pPr>
            <a:fld id="{ECE114DD-B155-4D32-8C94-656D45E1ABC6}" type="slidenum">
              <a:rPr lang="nb-NO" smtClean="0"/>
              <a:pPr>
                <a:defRPr/>
              </a:pPr>
              <a:t>‹#›</a:t>
            </a:fld>
            <a:endParaRPr lang="nb-NO"/>
          </a:p>
        </p:txBody>
      </p:sp>
    </p:spTree>
    <p:extLst>
      <p:ext uri="{BB962C8B-B14F-4D97-AF65-F5344CB8AC3E}">
        <p14:creationId xmlns:p14="http://schemas.microsoft.com/office/powerpoint/2010/main" val="1654805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b-NO" dirty="0"/>
              <a:t>Klikk for å redigere tittelstil</a:t>
            </a:r>
          </a:p>
        </p:txBody>
      </p:sp>
      <p:sp>
        <p:nvSpPr>
          <p:cNvPr id="3" name="Plassholder for tekst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5" name="Plassholder for bunntekst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8515350" y="6356351"/>
            <a:ext cx="37713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09305BD-5F70-424C-81AC-F5FFE723C7D3}" type="slidenum">
              <a:rPr lang="nb-NO" smtClean="0"/>
              <a:pPr/>
              <a:t>‹#›</a:t>
            </a:fld>
            <a:endParaRPr lang="nb-NO"/>
          </a:p>
        </p:txBody>
      </p:sp>
    </p:spTree>
    <p:extLst>
      <p:ext uri="{BB962C8B-B14F-4D97-AF65-F5344CB8AC3E}">
        <p14:creationId xmlns:p14="http://schemas.microsoft.com/office/powerpoint/2010/main" val="3187226113"/>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hf hdr="0" dt="0"/>
  <p:txStyles>
    <p:titleStyle>
      <a:lvl1pPr algn="l" defTabSz="685800" rtl="0" eaLnBrk="1" latinLnBrk="0" hangingPunct="1">
        <a:lnSpc>
          <a:spcPct val="90000"/>
        </a:lnSpc>
        <a:spcBef>
          <a:spcPct val="0"/>
        </a:spcBef>
        <a:buNone/>
        <a:defRPr sz="3300" kern="1200">
          <a:solidFill>
            <a:srgbClr val="006430"/>
          </a:solidFill>
          <a:latin typeface="+mj-lt"/>
          <a:ea typeface="+mj-ea"/>
          <a:cs typeface="+mj-cs"/>
        </a:defRPr>
      </a:lvl1pPr>
    </p:titleStyle>
    <p:bodyStyle>
      <a:lvl1pPr marL="171450" indent="-171450" algn="l" defTabSz="685800" rtl="0" eaLnBrk="1" latinLnBrk="0" hangingPunct="1">
        <a:lnSpc>
          <a:spcPct val="90000"/>
        </a:lnSpc>
        <a:spcBef>
          <a:spcPts val="750"/>
        </a:spcBef>
        <a:buClr>
          <a:srgbClr val="50AF31"/>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rgbClr val="006430"/>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rgbClr val="50AF31"/>
        </a:buClr>
        <a:buFont typeface="Wingdings" panose="05000000000000000000" pitchFamily="2"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006430"/>
        </a:buClr>
        <a:buFont typeface="Courier New" panose="02070309020205020404" pitchFamily="49" charset="0"/>
        <a:buChar char="o"/>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b-NO"/>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ideo" Target="https://www.youtube.com/embed/k2RamSYDQjU?feature=oembed" TargetMode="External"/><Relationship Id="rId4" Type="http://schemas.openxmlformats.org/officeDocument/2006/relationships/image" Target="../media/image12.jpeg"/></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ideo" Target="https://www.youtube.com/embed/gj45VywR4m8?feature=oembed" TargetMode="External"/><Relationship Id="rId4" Type="http://schemas.openxmlformats.org/officeDocument/2006/relationships/image" Target="../media/image13.jpeg"/></Relationships>
</file>

<file path=ppt/slides/_rels/slide26.xml.rels><?xml version="1.0" encoding="UTF-8" standalone="yes"?>
<Relationships xmlns="http://schemas.openxmlformats.org/package/2006/relationships"><Relationship Id="rId2" Type="http://schemas.openxmlformats.org/officeDocument/2006/relationships/hyperlink" Target="https://www.kompetansebroen.no/film/abcde-og-news/?o=oa"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www.youtube.com/watch?v=3P1nrrnFWl8"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https://kristiansand.extend.no/cgi-bin/document.pl?pid=nyekristiansand&amp;DocumentID=6042&amp;UnitID=1210"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kurs.helse-sorost.no/ScormServices/ScoStart.aspx?load=preview&amp;scorm_version=1.2&amp;starting_url=/elps40/Content/8bfb1155-0666-43e1-9841-5c9d3de74e82/index.html" TargetMode="External"/><Relationship Id="rId2" Type="http://schemas.openxmlformats.org/officeDocument/2006/relationships/hyperlink" Target="https://www.kompetansebroen.no/vitaleparametere/?o=oa" TargetMode="External"/><Relationship Id="rId1" Type="http://schemas.openxmlformats.org/officeDocument/2006/relationships/slideLayout" Target="../slideLayouts/slideLayout2.xml"/><Relationship Id="rId5" Type="http://schemas.openxmlformats.org/officeDocument/2006/relationships/hyperlink" Target="https://stoppsepsis.no/" TargetMode="External"/><Relationship Id="rId4" Type="http://schemas.openxmlformats.org/officeDocument/2006/relationships/hyperlink" Target="https://www.grimstad.kommune.no/tjenester/helse-omsorg-og-sosiale-tjenester/utviklingssenteret-og-velferdsteknologi/utviklingssenter-for-sykehjem-og-hjemmetjenester/kompetanse/gjennomforte-kurs-innen-helse-og-omsorg/" TargetMode="Externa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2754497" y="2132856"/>
            <a:ext cx="5400600" cy="2387600"/>
          </a:xfrm>
        </p:spPr>
        <p:txBody>
          <a:bodyPr>
            <a:normAutofit fontScale="90000"/>
          </a:bodyPr>
          <a:lstStyle/>
          <a:p>
            <a:r>
              <a:rPr lang="nb-NO" dirty="0"/>
              <a:t>Presentasjon som kan brukes av NEWS instruktør ved fysisk undervisning på egen arbeidsplass</a:t>
            </a:r>
          </a:p>
        </p:txBody>
      </p:sp>
      <p:sp>
        <p:nvSpPr>
          <p:cNvPr id="3" name="Undertittel 2"/>
          <p:cNvSpPr>
            <a:spLocks noGrp="1"/>
          </p:cNvSpPr>
          <p:nvPr>
            <p:ph type="subTitle" idx="1"/>
          </p:nvPr>
        </p:nvSpPr>
        <p:spPr>
          <a:xfrm>
            <a:off x="2123728" y="5013176"/>
            <a:ext cx="5400600" cy="1655762"/>
          </a:xfrm>
        </p:spPr>
        <p:txBody>
          <a:bodyPr/>
          <a:lstStyle/>
          <a:p>
            <a:r>
              <a:rPr lang="nb-NO" dirty="0"/>
              <a:t> Sett gjerne inn eget navn, arbeidsplass og dato</a:t>
            </a:r>
          </a:p>
        </p:txBody>
      </p:sp>
    </p:spTree>
    <p:extLst>
      <p:ext uri="{BB962C8B-B14F-4D97-AF65-F5344CB8AC3E}">
        <p14:creationId xmlns:p14="http://schemas.microsoft.com/office/powerpoint/2010/main" val="4598612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7CA2526-9EB6-9429-2348-BD6194D98A58}"/>
              </a:ext>
            </a:extLst>
          </p:cNvPr>
          <p:cNvSpPr>
            <a:spLocks noGrp="1"/>
          </p:cNvSpPr>
          <p:nvPr>
            <p:ph type="title"/>
          </p:nvPr>
        </p:nvSpPr>
        <p:spPr>
          <a:xfrm>
            <a:off x="628650" y="365126"/>
            <a:ext cx="7886700" cy="1325563"/>
          </a:xfrm>
        </p:spPr>
        <p:txBody>
          <a:bodyPr/>
          <a:lstStyle/>
          <a:p>
            <a:endParaRPr lang="en-US" dirty="0"/>
          </a:p>
        </p:txBody>
      </p:sp>
      <p:pic>
        <p:nvPicPr>
          <p:cNvPr id="11" name="Bilde 10">
            <a:extLst>
              <a:ext uri="{FF2B5EF4-FFF2-40B4-BE49-F238E27FC236}">
                <a16:creationId xmlns:a16="http://schemas.microsoft.com/office/drawing/2014/main" id="{2299075F-A100-76BB-8033-5D3B15F15892}"/>
              </a:ext>
            </a:extLst>
          </p:cNvPr>
          <p:cNvPicPr>
            <a:picLocks noChangeAspect="1"/>
          </p:cNvPicPr>
          <p:nvPr/>
        </p:nvPicPr>
        <p:blipFill>
          <a:blip r:embed="rId3"/>
          <a:stretch>
            <a:fillRect/>
          </a:stretch>
        </p:blipFill>
        <p:spPr>
          <a:xfrm>
            <a:off x="899592" y="958045"/>
            <a:ext cx="7335452" cy="4878077"/>
          </a:xfrm>
          <a:prstGeom prst="rect">
            <a:avLst/>
          </a:prstGeom>
          <a:noFill/>
        </p:spPr>
      </p:pic>
      <p:sp>
        <p:nvSpPr>
          <p:cNvPr id="18" name="Footer Placeholder 3">
            <a:extLst>
              <a:ext uri="{FF2B5EF4-FFF2-40B4-BE49-F238E27FC236}">
                <a16:creationId xmlns:a16="http://schemas.microsoft.com/office/drawing/2014/main" id="{B148FF67-3BD8-5944-4197-2BFED60709BE}"/>
              </a:ext>
            </a:extLst>
          </p:cNvPr>
          <p:cNvSpPr>
            <a:spLocks noGrp="1"/>
          </p:cNvSpPr>
          <p:nvPr>
            <p:ph type="ftr" sz="quarter" idx="11"/>
          </p:nvPr>
        </p:nvSpPr>
        <p:spPr>
          <a:xfrm>
            <a:off x="3028950" y="6356351"/>
            <a:ext cx="30861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Plassholder for lysbildenummer 4">
            <a:extLst>
              <a:ext uri="{FF2B5EF4-FFF2-40B4-BE49-F238E27FC236}">
                <a16:creationId xmlns:a16="http://schemas.microsoft.com/office/drawing/2014/main" id="{B5C14911-4612-F711-F1FF-1BBB5A1C88F4}"/>
              </a:ext>
            </a:extLst>
          </p:cNvPr>
          <p:cNvSpPr>
            <a:spLocks noGrp="1"/>
          </p:cNvSpPr>
          <p:nvPr>
            <p:ph type="sldNum" sz="quarter" idx="12"/>
          </p:nvPr>
        </p:nvSpPr>
        <p:spPr>
          <a:xfrm>
            <a:off x="8515350" y="6356351"/>
            <a:ext cx="377130" cy="365125"/>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E09305BD-5F70-424C-81AC-F5FFE723C7D3}" type="slidenum">
              <a:rPr kumimoji="0" lang="nb-NO"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10</a:t>
            </a:fld>
            <a:endParaRPr kumimoji="0" lang="nb-NO"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13" name="Rett pilkobling 12">
            <a:extLst>
              <a:ext uri="{FF2B5EF4-FFF2-40B4-BE49-F238E27FC236}">
                <a16:creationId xmlns:a16="http://schemas.microsoft.com/office/drawing/2014/main" id="{A279DEE8-B1BA-8226-0C15-0BD4BE464668}"/>
              </a:ext>
            </a:extLst>
          </p:cNvPr>
          <p:cNvCxnSpPr/>
          <p:nvPr/>
        </p:nvCxnSpPr>
        <p:spPr>
          <a:xfrm>
            <a:off x="179512" y="2204864"/>
            <a:ext cx="648072"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2007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B- </a:t>
            </a:r>
            <a:r>
              <a:rPr lang="nb-NO" dirty="0" err="1"/>
              <a:t>Breathing</a:t>
            </a:r>
            <a:r>
              <a:rPr lang="nb-NO" dirty="0"/>
              <a:t> fortsetter</a:t>
            </a:r>
          </a:p>
        </p:txBody>
      </p:sp>
      <p:sp>
        <p:nvSpPr>
          <p:cNvPr id="3" name="Plassholder for innhold 2"/>
          <p:cNvSpPr>
            <a:spLocks noGrp="1"/>
          </p:cNvSpPr>
          <p:nvPr>
            <p:ph idx="1"/>
          </p:nvPr>
        </p:nvSpPr>
        <p:spPr>
          <a:xfrm>
            <a:off x="628650" y="1825625"/>
            <a:ext cx="7975798" cy="4351338"/>
          </a:xfrm>
        </p:spPr>
        <p:txBody>
          <a:bodyPr/>
          <a:lstStyle/>
          <a:p>
            <a:r>
              <a:rPr lang="nb-NO" dirty="0"/>
              <a:t>Måling av SpO</a:t>
            </a:r>
            <a:r>
              <a:rPr lang="nb-NO" sz="1700" dirty="0"/>
              <a:t>2</a:t>
            </a:r>
            <a:r>
              <a:rPr lang="nb-NO" dirty="0"/>
              <a:t> med pulsoksymeter. </a:t>
            </a:r>
          </a:p>
          <a:p>
            <a:endParaRPr lang="nb-NO" dirty="0"/>
          </a:p>
          <a:p>
            <a:endParaRPr lang="nb-NO" dirty="0"/>
          </a:p>
          <a:p>
            <a:r>
              <a:rPr lang="nb-NO" dirty="0"/>
              <a:t>Et pulsoksymeter kan plasseres flere plasser på kroppen. De vanligste er fingre og øreflipp.</a:t>
            </a:r>
          </a:p>
          <a:p>
            <a:r>
              <a:rPr lang="nb-NO" dirty="0"/>
              <a:t>Pulsoksymetri har en del feilkilder vi må være obs på; </a:t>
            </a:r>
            <a:br>
              <a:rPr lang="nb-NO" dirty="0"/>
            </a:br>
            <a:r>
              <a:rPr lang="nb-NO" dirty="0"/>
              <a:t>neglelakk, kalde hender, skitne fingre, røyking (kan gi falsk </a:t>
            </a:r>
            <a:r>
              <a:rPr lang="nb-NO" u="sng" dirty="0"/>
              <a:t>høy</a:t>
            </a:r>
            <a:r>
              <a:rPr lang="nb-NO" dirty="0"/>
              <a:t> SaO2!). </a:t>
            </a:r>
            <a:br>
              <a:rPr lang="nb-NO" dirty="0"/>
            </a:br>
            <a:r>
              <a:rPr lang="nb-NO" dirty="0"/>
              <a:t>Be pasienten sette seg opp om han ligger nede </a:t>
            </a:r>
          </a:p>
          <a:p>
            <a:endParaRPr lang="nb-NO" dirty="0"/>
          </a:p>
          <a:p>
            <a:r>
              <a:rPr lang="nb-NO" dirty="0"/>
              <a:t>Se etter </a:t>
            </a:r>
            <a:r>
              <a:rPr lang="nb-NO" b="1" dirty="0">
                <a:solidFill>
                  <a:schemeClr val="accent1">
                    <a:lumMod val="75000"/>
                  </a:schemeClr>
                </a:solidFill>
              </a:rPr>
              <a:t>cyanose </a:t>
            </a:r>
            <a:r>
              <a:rPr lang="nb-NO" b="1" dirty="0"/>
              <a:t>på:  </a:t>
            </a:r>
            <a:r>
              <a:rPr lang="nb-NO" dirty="0"/>
              <a:t>lepper, negler, fingre.</a:t>
            </a:r>
          </a:p>
          <a:p>
            <a:endParaRPr lang="nb-NO" dirty="0"/>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09305BD-5F70-424C-81AC-F5FFE723C7D3}" type="slidenum">
              <a:rPr lang="nb-NO" smtClean="0"/>
              <a:pPr/>
              <a:t>11</a:t>
            </a:fld>
            <a:endParaRPr lang="nb-NO"/>
          </a:p>
        </p:txBody>
      </p:sp>
      <p:pic>
        <p:nvPicPr>
          <p:cNvPr id="7" name="Bilde 6">
            <a:extLst>
              <a:ext uri="{FF2B5EF4-FFF2-40B4-BE49-F238E27FC236}">
                <a16:creationId xmlns:a16="http://schemas.microsoft.com/office/drawing/2014/main" id="{7E4AE755-6F12-B73C-CAD3-4BAC988D5616}"/>
              </a:ext>
            </a:extLst>
          </p:cNvPr>
          <p:cNvPicPr>
            <a:picLocks noChangeAspect="1"/>
          </p:cNvPicPr>
          <p:nvPr/>
        </p:nvPicPr>
        <p:blipFill>
          <a:blip r:embed="rId3"/>
          <a:stretch>
            <a:fillRect/>
          </a:stretch>
        </p:blipFill>
        <p:spPr>
          <a:xfrm>
            <a:off x="5148064" y="136524"/>
            <a:ext cx="1656184" cy="2650847"/>
          </a:xfrm>
          <a:prstGeom prst="rect">
            <a:avLst/>
          </a:prstGeom>
        </p:spPr>
      </p:pic>
    </p:spTree>
    <p:extLst>
      <p:ext uri="{BB962C8B-B14F-4D97-AF65-F5344CB8AC3E}">
        <p14:creationId xmlns:p14="http://schemas.microsoft.com/office/powerpoint/2010/main" val="3736131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C = </a:t>
            </a:r>
            <a:r>
              <a:rPr lang="nb-NO" dirty="0" err="1"/>
              <a:t>Circulation</a:t>
            </a:r>
            <a:r>
              <a:rPr lang="nb-NO" dirty="0"/>
              <a:t> </a:t>
            </a:r>
          </a:p>
        </p:txBody>
      </p:sp>
      <p:sp>
        <p:nvSpPr>
          <p:cNvPr id="3" name="Plassholder for innhold 2"/>
          <p:cNvSpPr>
            <a:spLocks noGrp="1"/>
          </p:cNvSpPr>
          <p:nvPr>
            <p:ph idx="1"/>
          </p:nvPr>
        </p:nvSpPr>
        <p:spPr/>
        <p:txBody>
          <a:bodyPr>
            <a:normAutofit/>
          </a:bodyPr>
          <a:lstStyle/>
          <a:p>
            <a:r>
              <a:rPr lang="nb-NO" dirty="0"/>
              <a:t>C : er pasienten godt sirkulert?</a:t>
            </a:r>
            <a:br>
              <a:rPr lang="nb-NO" dirty="0"/>
            </a:br>
            <a:r>
              <a:rPr lang="nb-NO" dirty="0"/>
              <a:t>Hudfarge, cyanose</a:t>
            </a:r>
          </a:p>
          <a:p>
            <a:pPr marL="0" indent="0">
              <a:buNone/>
            </a:pPr>
            <a:endParaRPr lang="nb-NO" b="1" dirty="0">
              <a:solidFill>
                <a:srgbClr val="FF0000"/>
              </a:solidFill>
            </a:endParaRPr>
          </a:p>
          <a:p>
            <a:pPr marL="0" indent="0">
              <a:buNone/>
            </a:pPr>
            <a:endParaRPr lang="nb-NO" dirty="0"/>
          </a:p>
          <a:p>
            <a:endParaRPr lang="nb-NO" dirty="0"/>
          </a:p>
          <a:p>
            <a:endParaRPr lang="nb-NO" dirty="0"/>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09305BD-5F70-424C-81AC-F5FFE723C7D3}" type="slidenum">
              <a:rPr lang="nb-NO" smtClean="0"/>
              <a:pPr/>
              <a:t>12</a:t>
            </a:fld>
            <a:endParaRPr lang="nb-NO"/>
          </a:p>
        </p:txBody>
      </p:sp>
      <p:pic>
        <p:nvPicPr>
          <p:cNvPr id="8" name="Bilde 7">
            <a:extLst>
              <a:ext uri="{FF2B5EF4-FFF2-40B4-BE49-F238E27FC236}">
                <a16:creationId xmlns:a16="http://schemas.microsoft.com/office/drawing/2014/main" id="{B688BA1B-7225-4643-9395-FCB205712256}"/>
              </a:ext>
            </a:extLst>
          </p:cNvPr>
          <p:cNvPicPr>
            <a:picLocks noChangeAspect="1"/>
          </p:cNvPicPr>
          <p:nvPr/>
        </p:nvPicPr>
        <p:blipFill>
          <a:blip r:embed="rId3"/>
          <a:stretch>
            <a:fillRect/>
          </a:stretch>
        </p:blipFill>
        <p:spPr>
          <a:xfrm>
            <a:off x="3491880" y="708483"/>
            <a:ext cx="3960440" cy="511557"/>
          </a:xfrm>
          <a:prstGeom prst="rect">
            <a:avLst/>
          </a:prstGeom>
        </p:spPr>
      </p:pic>
    </p:spTree>
    <p:extLst>
      <p:ext uri="{BB962C8B-B14F-4D97-AF65-F5344CB8AC3E}">
        <p14:creationId xmlns:p14="http://schemas.microsoft.com/office/powerpoint/2010/main" val="2139731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7CA2526-9EB6-9429-2348-BD6194D98A58}"/>
              </a:ext>
            </a:extLst>
          </p:cNvPr>
          <p:cNvSpPr>
            <a:spLocks noGrp="1"/>
          </p:cNvSpPr>
          <p:nvPr>
            <p:ph type="title"/>
          </p:nvPr>
        </p:nvSpPr>
        <p:spPr>
          <a:xfrm>
            <a:off x="628650" y="365126"/>
            <a:ext cx="7886700" cy="1325563"/>
          </a:xfrm>
        </p:spPr>
        <p:txBody>
          <a:bodyPr/>
          <a:lstStyle/>
          <a:p>
            <a:endParaRPr lang="en-US" dirty="0"/>
          </a:p>
        </p:txBody>
      </p:sp>
      <p:pic>
        <p:nvPicPr>
          <p:cNvPr id="11" name="Bilde 10">
            <a:extLst>
              <a:ext uri="{FF2B5EF4-FFF2-40B4-BE49-F238E27FC236}">
                <a16:creationId xmlns:a16="http://schemas.microsoft.com/office/drawing/2014/main" id="{2299075F-A100-76BB-8033-5D3B15F15892}"/>
              </a:ext>
            </a:extLst>
          </p:cNvPr>
          <p:cNvPicPr>
            <a:picLocks noChangeAspect="1"/>
          </p:cNvPicPr>
          <p:nvPr/>
        </p:nvPicPr>
        <p:blipFill>
          <a:blip r:embed="rId2"/>
          <a:stretch>
            <a:fillRect/>
          </a:stretch>
        </p:blipFill>
        <p:spPr>
          <a:xfrm>
            <a:off x="899592" y="958045"/>
            <a:ext cx="7335452" cy="4878077"/>
          </a:xfrm>
          <a:prstGeom prst="rect">
            <a:avLst/>
          </a:prstGeom>
          <a:noFill/>
        </p:spPr>
      </p:pic>
      <p:sp>
        <p:nvSpPr>
          <p:cNvPr id="18" name="Footer Placeholder 3">
            <a:extLst>
              <a:ext uri="{FF2B5EF4-FFF2-40B4-BE49-F238E27FC236}">
                <a16:creationId xmlns:a16="http://schemas.microsoft.com/office/drawing/2014/main" id="{B148FF67-3BD8-5944-4197-2BFED60709BE}"/>
              </a:ext>
            </a:extLst>
          </p:cNvPr>
          <p:cNvSpPr>
            <a:spLocks noGrp="1"/>
          </p:cNvSpPr>
          <p:nvPr>
            <p:ph type="ftr" sz="quarter" idx="11"/>
          </p:nvPr>
        </p:nvSpPr>
        <p:spPr>
          <a:xfrm>
            <a:off x="3028950" y="6356351"/>
            <a:ext cx="3086100" cy="365125"/>
          </a:xfrm>
        </p:spPr>
        <p:txBody>
          <a:bodyPr/>
          <a:lstStyle/>
          <a:p>
            <a:endParaRPr lang="nb-NO"/>
          </a:p>
        </p:txBody>
      </p:sp>
      <p:sp>
        <p:nvSpPr>
          <p:cNvPr id="5" name="Plassholder for lysbildenummer 4">
            <a:extLst>
              <a:ext uri="{FF2B5EF4-FFF2-40B4-BE49-F238E27FC236}">
                <a16:creationId xmlns:a16="http://schemas.microsoft.com/office/drawing/2014/main" id="{B5C14911-4612-F711-F1FF-1BBB5A1C88F4}"/>
              </a:ext>
            </a:extLst>
          </p:cNvPr>
          <p:cNvSpPr>
            <a:spLocks noGrp="1"/>
          </p:cNvSpPr>
          <p:nvPr>
            <p:ph type="sldNum" sz="quarter" idx="12"/>
          </p:nvPr>
        </p:nvSpPr>
        <p:spPr>
          <a:xfrm>
            <a:off x="8515350" y="6356351"/>
            <a:ext cx="377130" cy="365125"/>
          </a:xfrm>
        </p:spPr>
        <p:txBody>
          <a:bodyPr anchor="ctr">
            <a:normAutofit/>
          </a:bodyPr>
          <a:lstStyle/>
          <a:p>
            <a:pPr>
              <a:spcAft>
                <a:spcPts val="600"/>
              </a:spcAft>
            </a:pPr>
            <a:fld id="{E09305BD-5F70-424C-81AC-F5FFE723C7D3}" type="slidenum">
              <a:rPr lang="nb-NO" smtClean="0"/>
              <a:pPr>
                <a:spcAft>
                  <a:spcPts val="600"/>
                </a:spcAft>
              </a:pPr>
              <a:t>13</a:t>
            </a:fld>
            <a:endParaRPr lang="nb-NO"/>
          </a:p>
        </p:txBody>
      </p:sp>
      <p:cxnSp>
        <p:nvCxnSpPr>
          <p:cNvPr id="13" name="Rett pilkobling 12">
            <a:extLst>
              <a:ext uri="{FF2B5EF4-FFF2-40B4-BE49-F238E27FC236}">
                <a16:creationId xmlns:a16="http://schemas.microsoft.com/office/drawing/2014/main" id="{A279DEE8-B1BA-8226-0C15-0BD4BE464668}"/>
              </a:ext>
            </a:extLst>
          </p:cNvPr>
          <p:cNvCxnSpPr/>
          <p:nvPr/>
        </p:nvCxnSpPr>
        <p:spPr>
          <a:xfrm>
            <a:off x="179512" y="3212976"/>
            <a:ext cx="648072"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Rett pilkobling 6">
            <a:extLst>
              <a:ext uri="{FF2B5EF4-FFF2-40B4-BE49-F238E27FC236}">
                <a16:creationId xmlns:a16="http://schemas.microsoft.com/office/drawing/2014/main" id="{4EA55FFB-E7AC-81AF-5CF9-C189AD884E57}"/>
              </a:ext>
            </a:extLst>
          </p:cNvPr>
          <p:cNvCxnSpPr/>
          <p:nvPr/>
        </p:nvCxnSpPr>
        <p:spPr>
          <a:xfrm>
            <a:off x="179512" y="3573016"/>
            <a:ext cx="648072"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8701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C = </a:t>
            </a:r>
            <a:r>
              <a:rPr lang="nb-NO" dirty="0" err="1"/>
              <a:t>Circulation</a:t>
            </a:r>
            <a:r>
              <a:rPr lang="nb-NO" dirty="0"/>
              <a:t> </a:t>
            </a:r>
          </a:p>
        </p:txBody>
      </p:sp>
      <p:sp>
        <p:nvSpPr>
          <p:cNvPr id="3" name="Plassholder for innhold 2"/>
          <p:cNvSpPr>
            <a:spLocks noGrp="1"/>
          </p:cNvSpPr>
          <p:nvPr>
            <p:ph idx="1"/>
          </p:nvPr>
        </p:nvSpPr>
        <p:spPr/>
        <p:txBody>
          <a:bodyPr>
            <a:normAutofit/>
          </a:bodyPr>
          <a:lstStyle/>
          <a:p>
            <a:r>
              <a:rPr lang="nb-NO" dirty="0"/>
              <a:t>C : er pasienten godt sirkulert?</a:t>
            </a:r>
            <a:br>
              <a:rPr lang="nb-NO" dirty="0"/>
            </a:br>
            <a:r>
              <a:rPr lang="nb-NO" dirty="0"/>
              <a:t>Hudfarge, cyanose</a:t>
            </a:r>
          </a:p>
          <a:p>
            <a:pPr marL="0" indent="0">
              <a:buNone/>
            </a:pPr>
            <a:endParaRPr lang="nb-NO" b="1" dirty="0">
              <a:solidFill>
                <a:srgbClr val="FF0000"/>
              </a:solidFill>
            </a:endParaRPr>
          </a:p>
          <a:p>
            <a:pPr marL="0" indent="0">
              <a:buNone/>
            </a:pPr>
            <a:r>
              <a:rPr lang="nb-NO" b="1" dirty="0">
                <a:solidFill>
                  <a:srgbClr val="FF0000"/>
                </a:solidFill>
              </a:rPr>
              <a:t>Blodtrykk:</a:t>
            </a:r>
          </a:p>
          <a:p>
            <a:r>
              <a:rPr lang="nb-NO" dirty="0"/>
              <a:t> Måles i pasientens hjertehøyde </a:t>
            </a:r>
          </a:p>
          <a:p>
            <a:pPr marL="0" indent="0">
              <a:buNone/>
            </a:pPr>
            <a:endParaRPr lang="nb-NO" b="1" dirty="0"/>
          </a:p>
          <a:p>
            <a:pPr marL="0" indent="0">
              <a:buNone/>
            </a:pPr>
            <a:r>
              <a:rPr lang="nb-NO" b="1" dirty="0"/>
              <a:t>Mulige feilkilder:</a:t>
            </a:r>
          </a:p>
          <a:p>
            <a:pPr>
              <a:buFontTx/>
              <a:buChar char="-"/>
            </a:pPr>
            <a:r>
              <a:rPr lang="nb-NO" dirty="0"/>
              <a:t>for stor eller </a:t>
            </a:r>
            <a:r>
              <a:rPr lang="nn-NO" dirty="0"/>
              <a:t>liten mansjett, eller mansjetten er feil </a:t>
            </a:r>
            <a:r>
              <a:rPr lang="nb-NO" dirty="0"/>
              <a:t>påsatt</a:t>
            </a:r>
          </a:p>
          <a:p>
            <a:pPr>
              <a:buFontTx/>
              <a:buChar char="-"/>
            </a:pPr>
            <a:r>
              <a:rPr lang="nb-NO" dirty="0"/>
              <a:t>for hyppige målinger</a:t>
            </a:r>
          </a:p>
          <a:p>
            <a:pPr>
              <a:buFontTx/>
              <a:buChar char="-"/>
            </a:pPr>
            <a:r>
              <a:rPr lang="nb-NO" dirty="0"/>
              <a:t>skjelvende eller urolig pasient</a:t>
            </a:r>
          </a:p>
          <a:p>
            <a:pPr>
              <a:buFontTx/>
              <a:buChar char="-"/>
            </a:pPr>
            <a:r>
              <a:rPr lang="nb-NO" dirty="0"/>
              <a:t>pasient som strammer musklene eller ikke samarbeider</a:t>
            </a:r>
          </a:p>
          <a:p>
            <a:pPr>
              <a:buFontTx/>
              <a:buChar char="-"/>
            </a:pPr>
            <a:endParaRPr lang="nb-NO" dirty="0"/>
          </a:p>
          <a:p>
            <a:endParaRPr lang="nb-NO" dirty="0"/>
          </a:p>
          <a:p>
            <a:endParaRPr lang="nb-NO" dirty="0"/>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09305BD-5F70-424C-81AC-F5FFE723C7D3}" type="slidenum">
              <a:rPr lang="nb-NO" smtClean="0"/>
              <a:pPr/>
              <a:t>14</a:t>
            </a:fld>
            <a:endParaRPr lang="nb-NO"/>
          </a:p>
        </p:txBody>
      </p:sp>
      <p:pic>
        <p:nvPicPr>
          <p:cNvPr id="8" name="Bilde 7">
            <a:extLst>
              <a:ext uri="{FF2B5EF4-FFF2-40B4-BE49-F238E27FC236}">
                <a16:creationId xmlns:a16="http://schemas.microsoft.com/office/drawing/2014/main" id="{B688BA1B-7225-4643-9395-FCB205712256}"/>
              </a:ext>
            </a:extLst>
          </p:cNvPr>
          <p:cNvPicPr>
            <a:picLocks noChangeAspect="1"/>
          </p:cNvPicPr>
          <p:nvPr/>
        </p:nvPicPr>
        <p:blipFill>
          <a:blip r:embed="rId3"/>
          <a:stretch>
            <a:fillRect/>
          </a:stretch>
        </p:blipFill>
        <p:spPr>
          <a:xfrm>
            <a:off x="3491880" y="708483"/>
            <a:ext cx="3960440" cy="511557"/>
          </a:xfrm>
          <a:prstGeom prst="rect">
            <a:avLst/>
          </a:prstGeom>
        </p:spPr>
      </p:pic>
      <p:pic>
        <p:nvPicPr>
          <p:cNvPr id="7" name="Bilde 6" descr="Et bilde som inneholder tekst, leke, vektorgrafikk&#10;&#10;Automatisk generert beskrivelse">
            <a:extLst>
              <a:ext uri="{FF2B5EF4-FFF2-40B4-BE49-F238E27FC236}">
                <a16:creationId xmlns:a16="http://schemas.microsoft.com/office/drawing/2014/main" id="{9CC234B5-8E04-E4B8-C5CD-B987D49B194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16016" y="1646237"/>
            <a:ext cx="3474181" cy="2605636"/>
          </a:xfrm>
          <a:prstGeom prst="rect">
            <a:avLst/>
          </a:prstGeom>
        </p:spPr>
      </p:pic>
    </p:spTree>
    <p:extLst>
      <p:ext uri="{BB962C8B-B14F-4D97-AF65-F5344CB8AC3E}">
        <p14:creationId xmlns:p14="http://schemas.microsoft.com/office/powerpoint/2010/main" val="25042986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C = </a:t>
            </a:r>
            <a:r>
              <a:rPr lang="nb-NO" dirty="0" err="1"/>
              <a:t>Circulation</a:t>
            </a:r>
            <a:r>
              <a:rPr lang="nb-NO" dirty="0"/>
              <a:t> </a:t>
            </a:r>
          </a:p>
        </p:txBody>
      </p:sp>
      <p:sp>
        <p:nvSpPr>
          <p:cNvPr id="3" name="Plassholder for innhold 2"/>
          <p:cNvSpPr>
            <a:spLocks noGrp="1"/>
          </p:cNvSpPr>
          <p:nvPr>
            <p:ph idx="1"/>
          </p:nvPr>
        </p:nvSpPr>
        <p:spPr/>
        <p:txBody>
          <a:bodyPr>
            <a:normAutofit/>
          </a:bodyPr>
          <a:lstStyle/>
          <a:p>
            <a:pPr marL="0" indent="0">
              <a:buNone/>
            </a:pPr>
            <a:endParaRPr lang="nb-NO" b="1" dirty="0">
              <a:solidFill>
                <a:srgbClr val="FF0000"/>
              </a:solidFill>
            </a:endParaRPr>
          </a:p>
          <a:p>
            <a:pPr marL="0" indent="0">
              <a:buNone/>
            </a:pPr>
            <a:r>
              <a:rPr lang="nb-NO" b="1" dirty="0">
                <a:solidFill>
                  <a:srgbClr val="FF0000"/>
                </a:solidFill>
              </a:rPr>
              <a:t>Puls:</a:t>
            </a:r>
          </a:p>
          <a:p>
            <a:r>
              <a:rPr lang="nb-NO" dirty="0"/>
              <a:t>Pulsen telles i 60 sek, alternativt 30 sek x 2</a:t>
            </a:r>
          </a:p>
          <a:p>
            <a:endParaRPr lang="nb-NO" dirty="0"/>
          </a:p>
          <a:p>
            <a:r>
              <a:rPr lang="nb-NO" dirty="0"/>
              <a:t>«Pulsen har jeg tatt allerede, sammen med BT og SaO2»</a:t>
            </a:r>
          </a:p>
          <a:p>
            <a:endParaRPr lang="nb-NO" dirty="0"/>
          </a:p>
          <a:p>
            <a:r>
              <a:rPr lang="nb-NO" dirty="0"/>
              <a:t>Kontroller alltid om verdien stemmer med tallene du ser på skjermen. Pulsoksymeteret viser ikke uregelmessig puls. </a:t>
            </a:r>
          </a:p>
          <a:p>
            <a:r>
              <a:rPr lang="nb-NO" dirty="0"/>
              <a:t>Registrer om pulsen er regelmessig, fyldig eller svak. </a:t>
            </a:r>
          </a:p>
          <a:p>
            <a:pPr marL="0" indent="0">
              <a:buNone/>
            </a:pPr>
            <a:endParaRPr lang="nb-NO" dirty="0"/>
          </a:p>
          <a:p>
            <a:endParaRPr lang="nb-NO" dirty="0"/>
          </a:p>
          <a:p>
            <a:endParaRPr lang="nb-NO" dirty="0"/>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09305BD-5F70-424C-81AC-F5FFE723C7D3}" type="slidenum">
              <a:rPr lang="nb-NO" smtClean="0"/>
              <a:pPr/>
              <a:t>15</a:t>
            </a:fld>
            <a:endParaRPr lang="nb-NO"/>
          </a:p>
        </p:txBody>
      </p:sp>
      <p:pic>
        <p:nvPicPr>
          <p:cNvPr id="8" name="Bilde 7">
            <a:extLst>
              <a:ext uri="{FF2B5EF4-FFF2-40B4-BE49-F238E27FC236}">
                <a16:creationId xmlns:a16="http://schemas.microsoft.com/office/drawing/2014/main" id="{B688BA1B-7225-4643-9395-FCB205712256}"/>
              </a:ext>
            </a:extLst>
          </p:cNvPr>
          <p:cNvPicPr>
            <a:picLocks noChangeAspect="1"/>
          </p:cNvPicPr>
          <p:nvPr/>
        </p:nvPicPr>
        <p:blipFill>
          <a:blip r:embed="rId2"/>
          <a:stretch>
            <a:fillRect/>
          </a:stretch>
        </p:blipFill>
        <p:spPr>
          <a:xfrm>
            <a:off x="3491880" y="708483"/>
            <a:ext cx="3960440" cy="511557"/>
          </a:xfrm>
          <a:prstGeom prst="rect">
            <a:avLst/>
          </a:prstGeom>
        </p:spPr>
      </p:pic>
    </p:spTree>
    <p:extLst>
      <p:ext uri="{BB962C8B-B14F-4D97-AF65-F5344CB8AC3E}">
        <p14:creationId xmlns:p14="http://schemas.microsoft.com/office/powerpoint/2010/main" val="2223916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7CA2526-9EB6-9429-2348-BD6194D98A58}"/>
              </a:ext>
            </a:extLst>
          </p:cNvPr>
          <p:cNvSpPr>
            <a:spLocks noGrp="1"/>
          </p:cNvSpPr>
          <p:nvPr>
            <p:ph type="title"/>
          </p:nvPr>
        </p:nvSpPr>
        <p:spPr>
          <a:xfrm>
            <a:off x="628650" y="365126"/>
            <a:ext cx="7886700" cy="1325563"/>
          </a:xfrm>
        </p:spPr>
        <p:txBody>
          <a:bodyPr/>
          <a:lstStyle/>
          <a:p>
            <a:endParaRPr lang="en-US" dirty="0"/>
          </a:p>
        </p:txBody>
      </p:sp>
      <p:pic>
        <p:nvPicPr>
          <p:cNvPr id="11" name="Bilde 10">
            <a:extLst>
              <a:ext uri="{FF2B5EF4-FFF2-40B4-BE49-F238E27FC236}">
                <a16:creationId xmlns:a16="http://schemas.microsoft.com/office/drawing/2014/main" id="{2299075F-A100-76BB-8033-5D3B15F15892}"/>
              </a:ext>
            </a:extLst>
          </p:cNvPr>
          <p:cNvPicPr>
            <a:picLocks noChangeAspect="1"/>
          </p:cNvPicPr>
          <p:nvPr/>
        </p:nvPicPr>
        <p:blipFill>
          <a:blip r:embed="rId2"/>
          <a:stretch>
            <a:fillRect/>
          </a:stretch>
        </p:blipFill>
        <p:spPr>
          <a:xfrm>
            <a:off x="899592" y="958045"/>
            <a:ext cx="7335452" cy="4878077"/>
          </a:xfrm>
          <a:prstGeom prst="rect">
            <a:avLst/>
          </a:prstGeom>
          <a:noFill/>
        </p:spPr>
      </p:pic>
      <p:sp>
        <p:nvSpPr>
          <p:cNvPr id="18" name="Footer Placeholder 3">
            <a:extLst>
              <a:ext uri="{FF2B5EF4-FFF2-40B4-BE49-F238E27FC236}">
                <a16:creationId xmlns:a16="http://schemas.microsoft.com/office/drawing/2014/main" id="{B148FF67-3BD8-5944-4197-2BFED60709BE}"/>
              </a:ext>
            </a:extLst>
          </p:cNvPr>
          <p:cNvSpPr>
            <a:spLocks noGrp="1"/>
          </p:cNvSpPr>
          <p:nvPr>
            <p:ph type="ftr" sz="quarter" idx="11"/>
          </p:nvPr>
        </p:nvSpPr>
        <p:spPr>
          <a:xfrm>
            <a:off x="3028950" y="6356351"/>
            <a:ext cx="3086100" cy="365125"/>
          </a:xfrm>
        </p:spPr>
        <p:txBody>
          <a:bodyPr/>
          <a:lstStyle/>
          <a:p>
            <a:endParaRPr lang="nb-NO"/>
          </a:p>
        </p:txBody>
      </p:sp>
      <p:sp>
        <p:nvSpPr>
          <p:cNvPr id="5" name="Plassholder for lysbildenummer 4">
            <a:extLst>
              <a:ext uri="{FF2B5EF4-FFF2-40B4-BE49-F238E27FC236}">
                <a16:creationId xmlns:a16="http://schemas.microsoft.com/office/drawing/2014/main" id="{B5C14911-4612-F711-F1FF-1BBB5A1C88F4}"/>
              </a:ext>
            </a:extLst>
          </p:cNvPr>
          <p:cNvSpPr>
            <a:spLocks noGrp="1"/>
          </p:cNvSpPr>
          <p:nvPr>
            <p:ph type="sldNum" sz="quarter" idx="12"/>
          </p:nvPr>
        </p:nvSpPr>
        <p:spPr>
          <a:xfrm>
            <a:off x="8515350" y="6356351"/>
            <a:ext cx="377130" cy="365125"/>
          </a:xfrm>
        </p:spPr>
        <p:txBody>
          <a:bodyPr anchor="ctr">
            <a:normAutofit/>
          </a:bodyPr>
          <a:lstStyle/>
          <a:p>
            <a:pPr>
              <a:spcAft>
                <a:spcPts val="600"/>
              </a:spcAft>
            </a:pPr>
            <a:fld id="{E09305BD-5F70-424C-81AC-F5FFE723C7D3}" type="slidenum">
              <a:rPr lang="nb-NO" smtClean="0"/>
              <a:pPr>
                <a:spcAft>
                  <a:spcPts val="600"/>
                </a:spcAft>
              </a:pPr>
              <a:t>16</a:t>
            </a:fld>
            <a:endParaRPr lang="nb-NO"/>
          </a:p>
        </p:txBody>
      </p:sp>
      <p:cxnSp>
        <p:nvCxnSpPr>
          <p:cNvPr id="13" name="Rett pilkobling 12">
            <a:extLst>
              <a:ext uri="{FF2B5EF4-FFF2-40B4-BE49-F238E27FC236}">
                <a16:creationId xmlns:a16="http://schemas.microsoft.com/office/drawing/2014/main" id="{A279DEE8-B1BA-8226-0C15-0BD4BE464668}"/>
              </a:ext>
            </a:extLst>
          </p:cNvPr>
          <p:cNvCxnSpPr/>
          <p:nvPr/>
        </p:nvCxnSpPr>
        <p:spPr>
          <a:xfrm>
            <a:off x="179512" y="3933056"/>
            <a:ext cx="648072"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Ellipse 1">
            <a:extLst>
              <a:ext uri="{FF2B5EF4-FFF2-40B4-BE49-F238E27FC236}">
                <a16:creationId xmlns:a16="http://schemas.microsoft.com/office/drawing/2014/main" id="{253CAD23-979B-63BC-5D41-497DA981CB04}"/>
              </a:ext>
            </a:extLst>
          </p:cNvPr>
          <p:cNvSpPr/>
          <p:nvPr/>
        </p:nvSpPr>
        <p:spPr>
          <a:xfrm>
            <a:off x="4112052" y="4365105"/>
            <a:ext cx="4564403" cy="122413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62669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D= </a:t>
            </a:r>
            <a:r>
              <a:rPr lang="nb-NO" dirty="0" err="1"/>
              <a:t>Disability</a:t>
            </a:r>
            <a:endParaRPr lang="nb-NO" dirty="0"/>
          </a:p>
        </p:txBody>
      </p:sp>
      <p:sp>
        <p:nvSpPr>
          <p:cNvPr id="3" name="Plassholder for innhold 2"/>
          <p:cNvSpPr>
            <a:spLocks noGrp="1"/>
          </p:cNvSpPr>
          <p:nvPr>
            <p:ph idx="1"/>
          </p:nvPr>
        </p:nvSpPr>
        <p:spPr/>
        <p:txBody>
          <a:bodyPr/>
          <a:lstStyle/>
          <a:p>
            <a:r>
              <a:rPr lang="nb-NO" dirty="0"/>
              <a:t>D= vurdering av forvirring og grad av bevissthet</a:t>
            </a:r>
          </a:p>
          <a:p>
            <a:endParaRPr lang="nb-NO" dirty="0"/>
          </a:p>
          <a:p>
            <a:r>
              <a:rPr lang="nb-NO" dirty="0"/>
              <a:t>Forverring av fysisk sykdom kan gi utslag i psykisk påvirkning </a:t>
            </a:r>
          </a:p>
          <a:p>
            <a:r>
              <a:rPr lang="nb-NO" dirty="0"/>
              <a:t>Tegnene kan være fra de helt små og nesten umerkelige til forvirring, psykose, utagering, </a:t>
            </a:r>
            <a:r>
              <a:rPr lang="nb-NO" dirty="0" err="1"/>
              <a:t>delir</a:t>
            </a:r>
            <a:r>
              <a:rPr lang="nb-NO" dirty="0"/>
              <a:t> eller nedsatt bevissthet.</a:t>
            </a:r>
          </a:p>
          <a:p>
            <a:endParaRPr lang="nb-NO" dirty="0"/>
          </a:p>
          <a:p>
            <a:endParaRPr lang="nb-NO" dirty="0"/>
          </a:p>
          <a:p>
            <a:endParaRPr lang="nb-NO" dirty="0"/>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09305BD-5F70-424C-81AC-F5FFE723C7D3}" type="slidenum">
              <a:rPr lang="nb-NO" smtClean="0"/>
              <a:pPr/>
              <a:t>17</a:t>
            </a:fld>
            <a:endParaRPr lang="nb-NO"/>
          </a:p>
        </p:txBody>
      </p:sp>
      <p:pic>
        <p:nvPicPr>
          <p:cNvPr id="8" name="Bilde 7">
            <a:extLst>
              <a:ext uri="{FF2B5EF4-FFF2-40B4-BE49-F238E27FC236}">
                <a16:creationId xmlns:a16="http://schemas.microsoft.com/office/drawing/2014/main" id="{8C038367-EB70-4834-96A5-11B85A4C2C56}"/>
              </a:ext>
            </a:extLst>
          </p:cNvPr>
          <p:cNvPicPr>
            <a:picLocks noChangeAspect="1"/>
          </p:cNvPicPr>
          <p:nvPr/>
        </p:nvPicPr>
        <p:blipFill>
          <a:blip r:embed="rId3"/>
          <a:stretch>
            <a:fillRect/>
          </a:stretch>
        </p:blipFill>
        <p:spPr>
          <a:xfrm>
            <a:off x="3203848" y="722825"/>
            <a:ext cx="4248472" cy="548761"/>
          </a:xfrm>
          <a:prstGeom prst="rect">
            <a:avLst/>
          </a:prstGeom>
        </p:spPr>
      </p:pic>
    </p:spTree>
    <p:extLst>
      <p:ext uri="{BB962C8B-B14F-4D97-AF65-F5344CB8AC3E}">
        <p14:creationId xmlns:p14="http://schemas.microsoft.com/office/powerpoint/2010/main" val="38862619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D- </a:t>
            </a:r>
            <a:r>
              <a:rPr lang="nb-NO" dirty="0" err="1"/>
              <a:t>Disability</a:t>
            </a:r>
            <a:r>
              <a:rPr lang="nb-NO" dirty="0"/>
              <a:t> fortsetter</a:t>
            </a:r>
          </a:p>
        </p:txBody>
      </p:sp>
      <p:sp>
        <p:nvSpPr>
          <p:cNvPr id="3" name="Plassholder for innhold 2"/>
          <p:cNvSpPr>
            <a:spLocks noGrp="1"/>
          </p:cNvSpPr>
          <p:nvPr>
            <p:ph idx="1"/>
          </p:nvPr>
        </p:nvSpPr>
        <p:spPr/>
        <p:txBody>
          <a:bodyPr/>
          <a:lstStyle/>
          <a:p>
            <a:r>
              <a:rPr lang="nb-NO" dirty="0"/>
              <a:t>Vurdering av bevissthet</a:t>
            </a:r>
          </a:p>
          <a:p>
            <a:endParaRPr lang="nb-NO" dirty="0"/>
          </a:p>
          <a:p>
            <a:pPr marL="0" indent="0">
              <a:buNone/>
            </a:pPr>
            <a:r>
              <a:rPr lang="nb-NO" dirty="0"/>
              <a:t>A - Svarer pasienten adekvat </a:t>
            </a:r>
          </a:p>
          <a:p>
            <a:pPr marL="0" indent="0">
              <a:buNone/>
            </a:pPr>
            <a:r>
              <a:rPr lang="nb-NO" dirty="0"/>
              <a:t>C – Akutt forvirring</a:t>
            </a:r>
          </a:p>
          <a:p>
            <a:pPr marL="0" indent="0">
              <a:buNone/>
            </a:pPr>
            <a:r>
              <a:rPr lang="nb-NO" dirty="0"/>
              <a:t>V - reagerer kun på tiltale </a:t>
            </a:r>
          </a:p>
          <a:p>
            <a:pPr marL="0" indent="0">
              <a:buNone/>
            </a:pPr>
            <a:r>
              <a:rPr lang="nb-NO" dirty="0"/>
              <a:t>P - Reagerer kun på smerte </a:t>
            </a:r>
          </a:p>
          <a:p>
            <a:pPr marL="0" indent="0">
              <a:buNone/>
            </a:pPr>
            <a:r>
              <a:rPr lang="nb-NO" dirty="0"/>
              <a:t>U - Ikke kontaktbar </a:t>
            </a:r>
            <a:br>
              <a:rPr lang="nb-NO" dirty="0"/>
            </a:br>
            <a:r>
              <a:rPr lang="nb-NO" dirty="0"/>
              <a:t>      Legges i stabilt sideleie</a:t>
            </a:r>
          </a:p>
          <a:p>
            <a:pPr marL="0" indent="0">
              <a:buNone/>
            </a:pPr>
            <a:endParaRPr lang="nb-NO" b="1" dirty="0"/>
          </a:p>
          <a:p>
            <a:endParaRPr lang="nb-NO" dirty="0"/>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09305BD-5F70-424C-81AC-F5FFE723C7D3}" type="slidenum">
              <a:rPr lang="nb-NO" smtClean="0"/>
              <a:pPr/>
              <a:t>18</a:t>
            </a:fld>
            <a:endParaRPr lang="nb-NO"/>
          </a:p>
        </p:txBody>
      </p:sp>
      <p:pic>
        <p:nvPicPr>
          <p:cNvPr id="6" name="Picture 3">
            <a:extLst>
              <a:ext uri="{FF2B5EF4-FFF2-40B4-BE49-F238E27FC236}">
                <a16:creationId xmlns:a16="http://schemas.microsoft.com/office/drawing/2014/main" id="{A719C26A-06BA-45C7-A9D1-81A291CE69E9}"/>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021626" y="2420888"/>
            <a:ext cx="4495655" cy="2684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15607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7CA2526-9EB6-9429-2348-BD6194D98A58}"/>
              </a:ext>
            </a:extLst>
          </p:cNvPr>
          <p:cNvSpPr>
            <a:spLocks noGrp="1"/>
          </p:cNvSpPr>
          <p:nvPr>
            <p:ph type="title"/>
          </p:nvPr>
        </p:nvSpPr>
        <p:spPr>
          <a:xfrm>
            <a:off x="628650" y="365126"/>
            <a:ext cx="7886700" cy="1325563"/>
          </a:xfrm>
        </p:spPr>
        <p:txBody>
          <a:bodyPr/>
          <a:lstStyle/>
          <a:p>
            <a:endParaRPr lang="en-US" dirty="0"/>
          </a:p>
        </p:txBody>
      </p:sp>
      <p:pic>
        <p:nvPicPr>
          <p:cNvPr id="11" name="Bilde 10">
            <a:extLst>
              <a:ext uri="{FF2B5EF4-FFF2-40B4-BE49-F238E27FC236}">
                <a16:creationId xmlns:a16="http://schemas.microsoft.com/office/drawing/2014/main" id="{2299075F-A100-76BB-8033-5D3B15F15892}"/>
              </a:ext>
            </a:extLst>
          </p:cNvPr>
          <p:cNvPicPr>
            <a:picLocks noChangeAspect="1"/>
          </p:cNvPicPr>
          <p:nvPr/>
        </p:nvPicPr>
        <p:blipFill>
          <a:blip r:embed="rId2"/>
          <a:stretch>
            <a:fillRect/>
          </a:stretch>
        </p:blipFill>
        <p:spPr>
          <a:xfrm>
            <a:off x="899592" y="958045"/>
            <a:ext cx="7335452" cy="4878077"/>
          </a:xfrm>
          <a:prstGeom prst="rect">
            <a:avLst/>
          </a:prstGeom>
          <a:noFill/>
        </p:spPr>
      </p:pic>
      <p:sp>
        <p:nvSpPr>
          <p:cNvPr id="18" name="Footer Placeholder 3">
            <a:extLst>
              <a:ext uri="{FF2B5EF4-FFF2-40B4-BE49-F238E27FC236}">
                <a16:creationId xmlns:a16="http://schemas.microsoft.com/office/drawing/2014/main" id="{B148FF67-3BD8-5944-4197-2BFED60709BE}"/>
              </a:ext>
            </a:extLst>
          </p:cNvPr>
          <p:cNvSpPr>
            <a:spLocks noGrp="1"/>
          </p:cNvSpPr>
          <p:nvPr>
            <p:ph type="ftr" sz="quarter" idx="11"/>
          </p:nvPr>
        </p:nvSpPr>
        <p:spPr>
          <a:xfrm>
            <a:off x="3028950" y="6356351"/>
            <a:ext cx="3086100" cy="365125"/>
          </a:xfrm>
        </p:spPr>
        <p:txBody>
          <a:bodyPr/>
          <a:lstStyle/>
          <a:p>
            <a:endParaRPr lang="nb-NO"/>
          </a:p>
        </p:txBody>
      </p:sp>
      <p:sp>
        <p:nvSpPr>
          <p:cNvPr id="5" name="Plassholder for lysbildenummer 4">
            <a:extLst>
              <a:ext uri="{FF2B5EF4-FFF2-40B4-BE49-F238E27FC236}">
                <a16:creationId xmlns:a16="http://schemas.microsoft.com/office/drawing/2014/main" id="{B5C14911-4612-F711-F1FF-1BBB5A1C88F4}"/>
              </a:ext>
            </a:extLst>
          </p:cNvPr>
          <p:cNvSpPr>
            <a:spLocks noGrp="1"/>
          </p:cNvSpPr>
          <p:nvPr>
            <p:ph type="sldNum" sz="quarter" idx="12"/>
          </p:nvPr>
        </p:nvSpPr>
        <p:spPr>
          <a:xfrm>
            <a:off x="8515350" y="6356351"/>
            <a:ext cx="377130" cy="365125"/>
          </a:xfrm>
        </p:spPr>
        <p:txBody>
          <a:bodyPr anchor="ctr">
            <a:normAutofit/>
          </a:bodyPr>
          <a:lstStyle/>
          <a:p>
            <a:pPr>
              <a:spcAft>
                <a:spcPts val="600"/>
              </a:spcAft>
            </a:pPr>
            <a:fld id="{E09305BD-5F70-424C-81AC-F5FFE723C7D3}" type="slidenum">
              <a:rPr lang="nb-NO" smtClean="0"/>
              <a:pPr>
                <a:spcAft>
                  <a:spcPts val="600"/>
                </a:spcAft>
              </a:pPr>
              <a:t>19</a:t>
            </a:fld>
            <a:endParaRPr lang="nb-NO"/>
          </a:p>
        </p:txBody>
      </p:sp>
      <p:cxnSp>
        <p:nvCxnSpPr>
          <p:cNvPr id="13" name="Rett pilkobling 12">
            <a:extLst>
              <a:ext uri="{FF2B5EF4-FFF2-40B4-BE49-F238E27FC236}">
                <a16:creationId xmlns:a16="http://schemas.microsoft.com/office/drawing/2014/main" id="{A279DEE8-B1BA-8226-0C15-0BD4BE464668}"/>
              </a:ext>
            </a:extLst>
          </p:cNvPr>
          <p:cNvCxnSpPr/>
          <p:nvPr/>
        </p:nvCxnSpPr>
        <p:spPr>
          <a:xfrm>
            <a:off x="179512" y="3933056"/>
            <a:ext cx="648072"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Ellipse 1">
            <a:extLst>
              <a:ext uri="{FF2B5EF4-FFF2-40B4-BE49-F238E27FC236}">
                <a16:creationId xmlns:a16="http://schemas.microsoft.com/office/drawing/2014/main" id="{253CAD23-979B-63BC-5D41-497DA981CB04}"/>
              </a:ext>
            </a:extLst>
          </p:cNvPr>
          <p:cNvSpPr/>
          <p:nvPr/>
        </p:nvSpPr>
        <p:spPr>
          <a:xfrm>
            <a:off x="7226933" y="3756336"/>
            <a:ext cx="1008111" cy="35343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Ellipse 2">
            <a:extLst>
              <a:ext uri="{FF2B5EF4-FFF2-40B4-BE49-F238E27FC236}">
                <a16:creationId xmlns:a16="http://schemas.microsoft.com/office/drawing/2014/main" id="{B135A29E-796C-3593-E954-CD4B430B590E}"/>
              </a:ext>
            </a:extLst>
          </p:cNvPr>
          <p:cNvSpPr/>
          <p:nvPr/>
        </p:nvSpPr>
        <p:spPr>
          <a:xfrm>
            <a:off x="7226932" y="1337250"/>
            <a:ext cx="1008111" cy="35343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Ellipse 3">
            <a:extLst>
              <a:ext uri="{FF2B5EF4-FFF2-40B4-BE49-F238E27FC236}">
                <a16:creationId xmlns:a16="http://schemas.microsoft.com/office/drawing/2014/main" id="{E5602E43-3CC1-D1C7-A759-98A3982A14F3}"/>
              </a:ext>
            </a:extLst>
          </p:cNvPr>
          <p:cNvSpPr/>
          <p:nvPr/>
        </p:nvSpPr>
        <p:spPr>
          <a:xfrm>
            <a:off x="5004048" y="3756335"/>
            <a:ext cx="720080" cy="353439"/>
          </a:xfrm>
          <a:prstGeom prst="ellipse">
            <a:avLst/>
          </a:prstGeom>
          <a:noFill/>
          <a:ln w="38100">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78756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Program</a:t>
            </a:r>
          </a:p>
        </p:txBody>
      </p:sp>
      <p:sp>
        <p:nvSpPr>
          <p:cNvPr id="3" name="Plassholder for innhold 2"/>
          <p:cNvSpPr>
            <a:spLocks noGrp="1"/>
          </p:cNvSpPr>
          <p:nvPr>
            <p:ph idx="1"/>
          </p:nvPr>
        </p:nvSpPr>
        <p:spPr/>
        <p:txBody>
          <a:bodyPr/>
          <a:lstStyle/>
          <a:p>
            <a:r>
              <a:rPr lang="nb-NO"/>
              <a:t>ABCDE</a:t>
            </a:r>
          </a:p>
          <a:p>
            <a:r>
              <a:rPr lang="nb-NO"/>
              <a:t>Utstyr i NEWS bag og trening på vitale målinger</a:t>
            </a:r>
          </a:p>
          <a:p>
            <a:r>
              <a:rPr lang="nb-NO"/>
              <a:t>NEWS2, PSL &amp; q-SOFA</a:t>
            </a:r>
          </a:p>
          <a:p>
            <a:r>
              <a:rPr lang="nb-NO"/>
              <a:t>Pause</a:t>
            </a:r>
          </a:p>
          <a:p>
            <a:r>
              <a:rPr lang="nb-NO"/>
              <a:t>ISBAR og dokumentasjon av NEWS i </a:t>
            </a:r>
            <a:r>
              <a:rPr lang="nb-NO" err="1"/>
              <a:t>Gerica</a:t>
            </a:r>
            <a:r>
              <a:rPr lang="nb-NO"/>
              <a:t> &amp; Profil</a:t>
            </a:r>
          </a:p>
          <a:p>
            <a:r>
              <a:rPr lang="nb-NO"/>
              <a:t>Case i grupper</a:t>
            </a:r>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09305BD-5F70-424C-81AC-F5FFE723C7D3}" type="slidenum">
              <a:rPr lang="nb-NO" smtClean="0"/>
              <a:pPr/>
              <a:t>2</a:t>
            </a:fld>
            <a:endParaRPr lang="nb-NO"/>
          </a:p>
        </p:txBody>
      </p:sp>
      <p:pic>
        <p:nvPicPr>
          <p:cNvPr id="6" name="Picture 2" descr="NEWS Case">
            <a:extLst>
              <a:ext uri="{FF2B5EF4-FFF2-40B4-BE49-F238E27FC236}">
                <a16:creationId xmlns:a16="http://schemas.microsoft.com/office/drawing/2014/main" id="{38DE77E5-3F59-7CDE-335E-C7B5A83660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349" y="297946"/>
            <a:ext cx="3701510" cy="1403320"/>
          </a:xfrm>
          <a:prstGeom prst="rect">
            <a:avLst/>
          </a:prstGeom>
          <a:noFill/>
          <a:extLst>
            <a:ext uri="{909E8E84-426E-40DD-AFC4-6F175D3DCCD1}">
              <a14:hiddenFill xmlns:a14="http://schemas.microsoft.com/office/drawing/2010/main">
                <a:solidFill>
                  <a:srgbClr val="FFFFFF"/>
                </a:solidFill>
              </a14:hiddenFill>
            </a:ext>
          </a:extLst>
        </p:spPr>
      </p:pic>
      <p:pic>
        <p:nvPicPr>
          <p:cNvPr id="7" name="Bilde 6">
            <a:extLst>
              <a:ext uri="{FF2B5EF4-FFF2-40B4-BE49-F238E27FC236}">
                <a16:creationId xmlns:a16="http://schemas.microsoft.com/office/drawing/2014/main" id="{98A006E2-D74C-3360-2B1C-FBED4E9C348F}"/>
              </a:ext>
            </a:extLst>
          </p:cNvPr>
          <p:cNvPicPr>
            <a:picLocks noChangeAspect="1"/>
          </p:cNvPicPr>
          <p:nvPr/>
        </p:nvPicPr>
        <p:blipFill>
          <a:blip r:embed="rId4"/>
          <a:stretch>
            <a:fillRect/>
          </a:stretch>
        </p:blipFill>
        <p:spPr>
          <a:xfrm>
            <a:off x="1609397" y="4294238"/>
            <a:ext cx="4262717" cy="2406353"/>
          </a:xfrm>
          <a:prstGeom prst="rect">
            <a:avLst/>
          </a:prstGeom>
        </p:spPr>
      </p:pic>
      <p:pic>
        <p:nvPicPr>
          <p:cNvPr id="8" name="Bilde 7">
            <a:extLst>
              <a:ext uri="{FF2B5EF4-FFF2-40B4-BE49-F238E27FC236}">
                <a16:creationId xmlns:a16="http://schemas.microsoft.com/office/drawing/2014/main" id="{46441DEE-3415-5CE9-3809-DA109126B602}"/>
              </a:ext>
            </a:extLst>
          </p:cNvPr>
          <p:cNvPicPr>
            <a:picLocks noChangeAspect="1"/>
          </p:cNvPicPr>
          <p:nvPr/>
        </p:nvPicPr>
        <p:blipFill>
          <a:blip r:embed="rId5"/>
          <a:stretch>
            <a:fillRect/>
          </a:stretch>
        </p:blipFill>
        <p:spPr>
          <a:xfrm>
            <a:off x="5841025" y="3922055"/>
            <a:ext cx="3086100" cy="2788712"/>
          </a:xfrm>
          <a:prstGeom prst="rect">
            <a:avLst/>
          </a:prstGeom>
        </p:spPr>
      </p:pic>
    </p:spTree>
    <p:extLst>
      <p:ext uri="{BB962C8B-B14F-4D97-AF65-F5344CB8AC3E}">
        <p14:creationId xmlns:p14="http://schemas.microsoft.com/office/powerpoint/2010/main" val="4242689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D= </a:t>
            </a:r>
            <a:r>
              <a:rPr lang="nb-NO" dirty="0" err="1"/>
              <a:t>Disability</a:t>
            </a:r>
            <a:endParaRPr lang="nb-NO" dirty="0"/>
          </a:p>
        </p:txBody>
      </p:sp>
      <p:sp>
        <p:nvSpPr>
          <p:cNvPr id="3" name="Plassholder for innhold 2"/>
          <p:cNvSpPr>
            <a:spLocks noGrp="1"/>
          </p:cNvSpPr>
          <p:nvPr>
            <p:ph idx="1"/>
          </p:nvPr>
        </p:nvSpPr>
        <p:spPr/>
        <p:txBody>
          <a:bodyPr/>
          <a:lstStyle/>
          <a:p>
            <a:endParaRPr lang="nb-NO" dirty="0"/>
          </a:p>
          <a:p>
            <a:r>
              <a:rPr lang="nb-NO" dirty="0"/>
              <a:t>Ved nyoppstått forvirring, pasient med nedsatt bevissthet eller nevrologiske utfall, mål alltid </a:t>
            </a:r>
            <a:r>
              <a:rPr lang="nb-NO" b="1" dirty="0"/>
              <a:t>blodsukker</a:t>
            </a:r>
            <a:r>
              <a:rPr lang="nb-NO" dirty="0"/>
              <a:t>. </a:t>
            </a:r>
          </a:p>
          <a:p>
            <a:r>
              <a:rPr lang="nb-NO" dirty="0"/>
              <a:t>Lavt blodsukker kan ligne slag eller </a:t>
            </a:r>
            <a:r>
              <a:rPr lang="nb-NO" dirty="0" err="1"/>
              <a:t>delir</a:t>
            </a:r>
            <a:r>
              <a:rPr lang="nb-NO" dirty="0"/>
              <a:t>.</a:t>
            </a:r>
          </a:p>
          <a:p>
            <a:endParaRPr lang="nb-NO" dirty="0"/>
          </a:p>
          <a:p>
            <a:r>
              <a:rPr lang="nb-NO" dirty="0"/>
              <a:t>Kan være tegn på hjerneslag</a:t>
            </a:r>
          </a:p>
          <a:p>
            <a:pPr lvl="1"/>
            <a:r>
              <a:rPr lang="nb-NO" dirty="0"/>
              <a:t>Hva gjør vi da?</a:t>
            </a:r>
          </a:p>
          <a:p>
            <a:endParaRPr lang="nb-NO" dirty="0"/>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09305BD-5F70-424C-81AC-F5FFE723C7D3}" type="slidenum">
              <a:rPr lang="nb-NO" smtClean="0"/>
              <a:pPr/>
              <a:t>20</a:t>
            </a:fld>
            <a:endParaRPr lang="nb-NO"/>
          </a:p>
        </p:txBody>
      </p:sp>
      <p:pic>
        <p:nvPicPr>
          <p:cNvPr id="8" name="Bilde 7">
            <a:extLst>
              <a:ext uri="{FF2B5EF4-FFF2-40B4-BE49-F238E27FC236}">
                <a16:creationId xmlns:a16="http://schemas.microsoft.com/office/drawing/2014/main" id="{8C038367-EB70-4834-96A5-11B85A4C2C56}"/>
              </a:ext>
            </a:extLst>
          </p:cNvPr>
          <p:cNvPicPr>
            <a:picLocks noChangeAspect="1"/>
          </p:cNvPicPr>
          <p:nvPr/>
        </p:nvPicPr>
        <p:blipFill>
          <a:blip r:embed="rId3"/>
          <a:stretch>
            <a:fillRect/>
          </a:stretch>
        </p:blipFill>
        <p:spPr>
          <a:xfrm>
            <a:off x="3203848" y="722825"/>
            <a:ext cx="4248472" cy="548761"/>
          </a:xfrm>
          <a:prstGeom prst="rect">
            <a:avLst/>
          </a:prstGeom>
        </p:spPr>
      </p:pic>
    </p:spTree>
    <p:extLst>
      <p:ext uri="{BB962C8B-B14F-4D97-AF65-F5344CB8AC3E}">
        <p14:creationId xmlns:p14="http://schemas.microsoft.com/office/powerpoint/2010/main" val="2175889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37815" y="201619"/>
            <a:ext cx="7886700" cy="1325563"/>
          </a:xfrm>
        </p:spPr>
        <p:txBody>
          <a:bodyPr/>
          <a:lstStyle/>
          <a:p>
            <a:r>
              <a:rPr lang="nb-NO" dirty="0"/>
              <a:t>Spørsmål om hjerneslag?</a:t>
            </a:r>
          </a:p>
        </p:txBody>
      </p:sp>
      <p:sp>
        <p:nvSpPr>
          <p:cNvPr id="5" name="Plassholder for lysbildenummer 4"/>
          <p:cNvSpPr>
            <a:spLocks noGrp="1"/>
          </p:cNvSpPr>
          <p:nvPr>
            <p:ph type="sldNum" sz="quarter" idx="12"/>
          </p:nvPr>
        </p:nvSpPr>
        <p:spPr/>
        <p:txBody>
          <a:bodyPr/>
          <a:lstStyle/>
          <a:p>
            <a:fld id="{E09305BD-5F70-424C-81AC-F5FFE723C7D3}" type="slidenum">
              <a:rPr lang="nb-NO" smtClean="0"/>
              <a:pPr/>
              <a:t>21</a:t>
            </a:fld>
            <a:endParaRPr lang="nb-NO"/>
          </a:p>
        </p:txBody>
      </p:sp>
      <p:pic>
        <p:nvPicPr>
          <p:cNvPr id="1026" name="Picture 2" descr="NEWS Cas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272402" y="2852936"/>
            <a:ext cx="3701510" cy="1403320"/>
          </a:xfrm>
          <a:prstGeom prst="rect">
            <a:avLst/>
          </a:prstGeom>
          <a:noFill/>
          <a:extLst>
            <a:ext uri="{909E8E84-426E-40DD-AFC4-6F175D3DCCD1}">
              <a14:hiddenFill xmlns:a14="http://schemas.microsoft.com/office/drawing/2010/main">
                <a:solidFill>
                  <a:srgbClr val="FFFFFF"/>
                </a:solidFill>
              </a14:hiddenFill>
            </a:ext>
          </a:extLst>
        </p:spPr>
      </p:pic>
      <p:sp>
        <p:nvSpPr>
          <p:cNvPr id="6" name="Rektangel 5"/>
          <p:cNvSpPr/>
          <p:nvPr/>
        </p:nvSpPr>
        <p:spPr>
          <a:xfrm>
            <a:off x="137815" y="1200850"/>
            <a:ext cx="5977235" cy="4093428"/>
          </a:xfrm>
          <a:prstGeom prst="rect">
            <a:avLst/>
          </a:prstGeom>
        </p:spPr>
        <p:txBody>
          <a:bodyPr wrap="square">
            <a:spAutoFit/>
          </a:bodyPr>
          <a:lstStyle/>
          <a:p>
            <a:r>
              <a:rPr lang="nb-NO" sz="2000" dirty="0">
                <a:solidFill>
                  <a:srgbClr val="000000"/>
                </a:solidFill>
              </a:rPr>
              <a:t>Symptomene på hjerneslag oppstår plutselig. En enkelt test kan redde liv. Mistenker du hjerneslag, kan du spørre den det gjelder om å gjøre følgende:</a:t>
            </a:r>
          </a:p>
          <a:p>
            <a:endParaRPr lang="nb-NO" sz="2000" dirty="0">
              <a:solidFill>
                <a:srgbClr val="000000"/>
              </a:solidFill>
            </a:endParaRPr>
          </a:p>
          <a:p>
            <a:pPr>
              <a:buFont typeface="Arial" panose="020B0604020202020204" pitchFamily="34" charset="0"/>
              <a:buChar char="•"/>
            </a:pPr>
            <a:r>
              <a:rPr lang="nb-NO" sz="2000" dirty="0">
                <a:solidFill>
                  <a:srgbClr val="000000"/>
                </a:solidFill>
              </a:rPr>
              <a:t>PRATE – prøv å si en enkel sammenhengende setning</a:t>
            </a:r>
          </a:p>
          <a:p>
            <a:pPr>
              <a:buFont typeface="Arial" panose="020B0604020202020204" pitchFamily="34" charset="0"/>
              <a:buChar char="•"/>
            </a:pPr>
            <a:r>
              <a:rPr lang="nb-NO" sz="2000" dirty="0">
                <a:solidFill>
                  <a:srgbClr val="000000"/>
                </a:solidFill>
              </a:rPr>
              <a:t>SMILE – prøv å smile, le eller vise tennene</a:t>
            </a:r>
          </a:p>
          <a:p>
            <a:pPr>
              <a:buFont typeface="Arial" panose="020B0604020202020204" pitchFamily="34" charset="0"/>
              <a:buChar char="•"/>
            </a:pPr>
            <a:r>
              <a:rPr lang="nb-NO" sz="2000" dirty="0">
                <a:solidFill>
                  <a:srgbClr val="000000"/>
                </a:solidFill>
              </a:rPr>
              <a:t>LØFTE – prøv å løfte begge armene</a:t>
            </a:r>
          </a:p>
          <a:p>
            <a:endParaRPr lang="nb-NO" sz="2000" dirty="0">
              <a:solidFill>
                <a:srgbClr val="000000"/>
              </a:solidFill>
            </a:endParaRPr>
          </a:p>
          <a:p>
            <a:endParaRPr lang="nb-NO" sz="2000" dirty="0">
              <a:solidFill>
                <a:srgbClr val="000000"/>
              </a:solidFill>
            </a:endParaRPr>
          </a:p>
          <a:p>
            <a:r>
              <a:rPr lang="nb-NO" sz="2000" dirty="0">
                <a:solidFill>
                  <a:srgbClr val="000000"/>
                </a:solidFill>
              </a:rPr>
              <a:t>Ring 113 så fort som mulig hvis personen har problemer med å gjennomføre noen av disse oppgavene. Det er viktig å komme raskt til sykehuset for å unngå skader. Hvert minutt teller</a:t>
            </a:r>
            <a:r>
              <a:rPr lang="nb-NO" dirty="0">
                <a:solidFill>
                  <a:srgbClr val="000000"/>
                </a:solidFill>
                <a:latin typeface="Source Sans Pro"/>
              </a:rPr>
              <a:t>.</a:t>
            </a:r>
            <a:endParaRPr lang="nb-NO" b="0" i="0" dirty="0">
              <a:solidFill>
                <a:srgbClr val="000000"/>
              </a:solidFill>
              <a:effectLst/>
              <a:latin typeface="Source Sans Pro"/>
            </a:endParaRPr>
          </a:p>
        </p:txBody>
      </p:sp>
      <p:sp>
        <p:nvSpPr>
          <p:cNvPr id="7" name="TekstSylinder 6"/>
          <p:cNvSpPr txBox="1"/>
          <p:nvPr/>
        </p:nvSpPr>
        <p:spPr>
          <a:xfrm>
            <a:off x="1259632" y="5662141"/>
            <a:ext cx="6041141" cy="646331"/>
          </a:xfrm>
          <a:prstGeom prst="rect">
            <a:avLst/>
          </a:prstGeom>
          <a:noFill/>
        </p:spPr>
        <p:txBody>
          <a:bodyPr wrap="none" rtlCol="0">
            <a:spAutoFit/>
          </a:bodyPr>
          <a:lstStyle/>
          <a:p>
            <a:r>
              <a:rPr lang="nb-NO" b="1" dirty="0"/>
              <a:t>Lav NEWS2 score utelukker ikke alvorlig sykdom!</a:t>
            </a:r>
          </a:p>
          <a:p>
            <a:r>
              <a:rPr lang="nb-NO" dirty="0"/>
              <a:t>-Symptomer på hjerneslag gir ikke alltid forhøyet NEWS2 score</a:t>
            </a:r>
          </a:p>
        </p:txBody>
      </p:sp>
    </p:spTree>
    <p:extLst>
      <p:ext uri="{BB962C8B-B14F-4D97-AF65-F5344CB8AC3E}">
        <p14:creationId xmlns:p14="http://schemas.microsoft.com/office/powerpoint/2010/main" val="16581207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5F54B8F-F3BE-42AE-94AB-F9DC04A9BA6C}"/>
              </a:ext>
            </a:extLst>
          </p:cNvPr>
          <p:cNvSpPr>
            <a:spLocks noGrp="1"/>
          </p:cNvSpPr>
          <p:nvPr>
            <p:ph type="title"/>
          </p:nvPr>
        </p:nvSpPr>
        <p:spPr/>
        <p:txBody>
          <a:bodyPr/>
          <a:lstStyle/>
          <a:p>
            <a:r>
              <a:rPr lang="nb-NO" dirty="0"/>
              <a:t>Vurdering av bevissthetsnivå</a:t>
            </a:r>
          </a:p>
        </p:txBody>
      </p:sp>
      <p:pic>
        <p:nvPicPr>
          <p:cNvPr id="6" name="Media på Internett 5" title="IMPAKT - NEWS2 - bevissthetsnivå">
            <a:hlinkClick r:id="" action="ppaction://media"/>
            <a:extLst>
              <a:ext uri="{FF2B5EF4-FFF2-40B4-BE49-F238E27FC236}">
                <a16:creationId xmlns:a16="http://schemas.microsoft.com/office/drawing/2014/main" id="{BF86E37B-3F33-46A6-B2D3-57234837331D}"/>
              </a:ext>
            </a:extLst>
          </p:cNvPr>
          <p:cNvPicPr>
            <a:picLocks noGrp="1" noRot="1" noChangeAspect="1"/>
          </p:cNvPicPr>
          <p:nvPr>
            <p:ph idx="1"/>
            <a:videoFile r:link="rId1"/>
          </p:nvPr>
        </p:nvPicPr>
        <p:blipFill>
          <a:blip r:embed="rId4"/>
          <a:stretch>
            <a:fillRect/>
          </a:stretch>
        </p:blipFill>
        <p:spPr>
          <a:xfrm>
            <a:off x="722313" y="1825625"/>
            <a:ext cx="7700962" cy="4351338"/>
          </a:xfrm>
          <a:prstGeom prst="rect">
            <a:avLst/>
          </a:prstGeom>
        </p:spPr>
      </p:pic>
      <p:sp>
        <p:nvSpPr>
          <p:cNvPr id="4" name="Plassholder for bunntekst 3">
            <a:extLst>
              <a:ext uri="{FF2B5EF4-FFF2-40B4-BE49-F238E27FC236}">
                <a16:creationId xmlns:a16="http://schemas.microsoft.com/office/drawing/2014/main" id="{12EF5511-4DBD-4E1D-B50D-31056CAD974D}"/>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6279AE51-0E1D-4E00-8A0F-F5149ECA2E1D}"/>
              </a:ext>
            </a:extLst>
          </p:cNvPr>
          <p:cNvSpPr>
            <a:spLocks noGrp="1"/>
          </p:cNvSpPr>
          <p:nvPr>
            <p:ph type="sldNum" sz="quarter" idx="12"/>
          </p:nvPr>
        </p:nvSpPr>
        <p:spPr/>
        <p:txBody>
          <a:bodyPr/>
          <a:lstStyle/>
          <a:p>
            <a:fld id="{E09305BD-5F70-424C-81AC-F5FFE723C7D3}" type="slidenum">
              <a:rPr lang="nb-NO" smtClean="0"/>
              <a:pPr/>
              <a:t>22</a:t>
            </a:fld>
            <a:endParaRPr lang="nb-NO"/>
          </a:p>
        </p:txBody>
      </p:sp>
    </p:spTree>
    <p:extLst>
      <p:ext uri="{BB962C8B-B14F-4D97-AF65-F5344CB8AC3E}">
        <p14:creationId xmlns:p14="http://schemas.microsoft.com/office/powerpoint/2010/main" val="426560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7CA2526-9EB6-9429-2348-BD6194D98A58}"/>
              </a:ext>
            </a:extLst>
          </p:cNvPr>
          <p:cNvSpPr>
            <a:spLocks noGrp="1"/>
          </p:cNvSpPr>
          <p:nvPr>
            <p:ph type="title"/>
          </p:nvPr>
        </p:nvSpPr>
        <p:spPr>
          <a:xfrm>
            <a:off x="628650" y="365126"/>
            <a:ext cx="7886700" cy="1325563"/>
          </a:xfrm>
        </p:spPr>
        <p:txBody>
          <a:bodyPr/>
          <a:lstStyle/>
          <a:p>
            <a:endParaRPr lang="en-US" dirty="0"/>
          </a:p>
        </p:txBody>
      </p:sp>
      <p:pic>
        <p:nvPicPr>
          <p:cNvPr id="11" name="Bilde 10">
            <a:extLst>
              <a:ext uri="{FF2B5EF4-FFF2-40B4-BE49-F238E27FC236}">
                <a16:creationId xmlns:a16="http://schemas.microsoft.com/office/drawing/2014/main" id="{2299075F-A100-76BB-8033-5D3B15F15892}"/>
              </a:ext>
            </a:extLst>
          </p:cNvPr>
          <p:cNvPicPr>
            <a:picLocks noChangeAspect="1"/>
          </p:cNvPicPr>
          <p:nvPr/>
        </p:nvPicPr>
        <p:blipFill>
          <a:blip r:embed="rId2"/>
          <a:stretch>
            <a:fillRect/>
          </a:stretch>
        </p:blipFill>
        <p:spPr>
          <a:xfrm>
            <a:off x="899592" y="958045"/>
            <a:ext cx="7335452" cy="4878077"/>
          </a:xfrm>
          <a:prstGeom prst="rect">
            <a:avLst/>
          </a:prstGeom>
          <a:noFill/>
        </p:spPr>
      </p:pic>
      <p:sp>
        <p:nvSpPr>
          <p:cNvPr id="18" name="Footer Placeholder 3">
            <a:extLst>
              <a:ext uri="{FF2B5EF4-FFF2-40B4-BE49-F238E27FC236}">
                <a16:creationId xmlns:a16="http://schemas.microsoft.com/office/drawing/2014/main" id="{B148FF67-3BD8-5944-4197-2BFED60709BE}"/>
              </a:ext>
            </a:extLst>
          </p:cNvPr>
          <p:cNvSpPr>
            <a:spLocks noGrp="1"/>
          </p:cNvSpPr>
          <p:nvPr>
            <p:ph type="ftr" sz="quarter" idx="11"/>
          </p:nvPr>
        </p:nvSpPr>
        <p:spPr>
          <a:xfrm>
            <a:off x="3028950" y="6356351"/>
            <a:ext cx="3086100" cy="365125"/>
          </a:xfrm>
        </p:spPr>
        <p:txBody>
          <a:bodyPr/>
          <a:lstStyle/>
          <a:p>
            <a:endParaRPr lang="nb-NO"/>
          </a:p>
        </p:txBody>
      </p:sp>
      <p:sp>
        <p:nvSpPr>
          <p:cNvPr id="5" name="Plassholder for lysbildenummer 4">
            <a:extLst>
              <a:ext uri="{FF2B5EF4-FFF2-40B4-BE49-F238E27FC236}">
                <a16:creationId xmlns:a16="http://schemas.microsoft.com/office/drawing/2014/main" id="{B5C14911-4612-F711-F1FF-1BBB5A1C88F4}"/>
              </a:ext>
            </a:extLst>
          </p:cNvPr>
          <p:cNvSpPr>
            <a:spLocks noGrp="1"/>
          </p:cNvSpPr>
          <p:nvPr>
            <p:ph type="sldNum" sz="quarter" idx="12"/>
          </p:nvPr>
        </p:nvSpPr>
        <p:spPr>
          <a:xfrm>
            <a:off x="8515350" y="6356351"/>
            <a:ext cx="377130" cy="365125"/>
          </a:xfrm>
        </p:spPr>
        <p:txBody>
          <a:bodyPr anchor="ctr">
            <a:normAutofit/>
          </a:bodyPr>
          <a:lstStyle/>
          <a:p>
            <a:pPr>
              <a:spcAft>
                <a:spcPts val="600"/>
              </a:spcAft>
            </a:pPr>
            <a:fld id="{E09305BD-5F70-424C-81AC-F5FFE723C7D3}" type="slidenum">
              <a:rPr lang="nb-NO" smtClean="0"/>
              <a:pPr>
                <a:spcAft>
                  <a:spcPts val="600"/>
                </a:spcAft>
              </a:pPr>
              <a:t>23</a:t>
            </a:fld>
            <a:endParaRPr lang="nb-NO"/>
          </a:p>
        </p:txBody>
      </p:sp>
      <p:cxnSp>
        <p:nvCxnSpPr>
          <p:cNvPr id="13" name="Rett pilkobling 12">
            <a:extLst>
              <a:ext uri="{FF2B5EF4-FFF2-40B4-BE49-F238E27FC236}">
                <a16:creationId xmlns:a16="http://schemas.microsoft.com/office/drawing/2014/main" id="{A279DEE8-B1BA-8226-0C15-0BD4BE464668}"/>
              </a:ext>
            </a:extLst>
          </p:cNvPr>
          <p:cNvCxnSpPr/>
          <p:nvPr/>
        </p:nvCxnSpPr>
        <p:spPr>
          <a:xfrm>
            <a:off x="251520" y="4221088"/>
            <a:ext cx="648072"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7337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E= </a:t>
            </a:r>
            <a:r>
              <a:rPr lang="nb-NO" dirty="0" err="1"/>
              <a:t>Exposure</a:t>
            </a:r>
            <a:endParaRPr lang="nb-NO" dirty="0"/>
          </a:p>
        </p:txBody>
      </p:sp>
      <p:sp>
        <p:nvSpPr>
          <p:cNvPr id="3" name="Plassholder for innhold 2"/>
          <p:cNvSpPr>
            <a:spLocks noGrp="1"/>
          </p:cNvSpPr>
          <p:nvPr>
            <p:ph idx="1"/>
          </p:nvPr>
        </p:nvSpPr>
        <p:spPr/>
        <p:txBody>
          <a:bodyPr>
            <a:normAutofit/>
          </a:bodyPr>
          <a:lstStyle/>
          <a:p>
            <a:pPr marL="0" indent="0">
              <a:buNone/>
            </a:pPr>
            <a:r>
              <a:rPr lang="nb-NO" dirty="0"/>
              <a:t>E- Kroppsundersøkelse og omgivelser</a:t>
            </a:r>
          </a:p>
          <a:p>
            <a:pPr marL="0" indent="0">
              <a:buNone/>
            </a:pPr>
            <a:endParaRPr lang="nb-NO" dirty="0"/>
          </a:p>
          <a:p>
            <a:r>
              <a:rPr lang="nb-NO" dirty="0"/>
              <a:t>Sjekk temperatur</a:t>
            </a:r>
          </a:p>
          <a:p>
            <a:endParaRPr lang="nb-NO" dirty="0"/>
          </a:p>
          <a:p>
            <a:r>
              <a:rPr lang="nb-NO" dirty="0"/>
              <a:t>Undersøk hele pasientens kropp </a:t>
            </a:r>
          </a:p>
          <a:p>
            <a:pPr marL="0" indent="0">
              <a:buNone/>
            </a:pPr>
            <a:r>
              <a:rPr lang="nb-NO" dirty="0">
                <a:solidFill>
                  <a:schemeClr val="accent6"/>
                </a:solidFill>
              </a:rPr>
              <a:t>-</a:t>
            </a:r>
            <a:r>
              <a:rPr lang="nb-NO" dirty="0"/>
              <a:t> Se etter utslett, liggesår eller andre skader/endringer i huden</a:t>
            </a:r>
          </a:p>
          <a:p>
            <a:pPr marL="0" indent="0">
              <a:buNone/>
            </a:pPr>
            <a:r>
              <a:rPr lang="nb-NO" dirty="0">
                <a:solidFill>
                  <a:schemeClr val="accent6"/>
                </a:solidFill>
              </a:rPr>
              <a:t>-</a:t>
            </a:r>
            <a:r>
              <a:rPr lang="nb-NO" dirty="0"/>
              <a:t> Sjekk for petekkier (punktformede blødninger i huden)</a:t>
            </a:r>
          </a:p>
          <a:p>
            <a:pPr>
              <a:buFontTx/>
              <a:buChar char="-"/>
            </a:pPr>
            <a:r>
              <a:rPr lang="nb-NO" dirty="0"/>
              <a:t>Kjenn på huden, er den varm/kald/klam?</a:t>
            </a:r>
          </a:p>
          <a:p>
            <a:pPr>
              <a:buFontTx/>
              <a:buChar char="-"/>
            </a:pPr>
            <a:r>
              <a:rPr lang="nb-NO" dirty="0"/>
              <a:t>Sjekk ev kateter/dren – tegn til infeksjon?</a:t>
            </a:r>
          </a:p>
          <a:p>
            <a:pPr>
              <a:buFontTx/>
              <a:buChar char="-"/>
            </a:pPr>
            <a:r>
              <a:rPr lang="nb-NO" dirty="0"/>
              <a:t>Sjekk for brudd/feilstillinger</a:t>
            </a:r>
          </a:p>
          <a:p>
            <a:pPr>
              <a:buFontTx/>
              <a:buChar char="-"/>
            </a:pPr>
            <a:r>
              <a:rPr lang="nb-NO" dirty="0"/>
              <a:t>Smertevurdering</a:t>
            </a:r>
          </a:p>
          <a:p>
            <a:endParaRPr lang="nb-NO" dirty="0"/>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09305BD-5F70-424C-81AC-F5FFE723C7D3}" type="slidenum">
              <a:rPr lang="nb-NO" smtClean="0"/>
              <a:pPr/>
              <a:t>24</a:t>
            </a:fld>
            <a:endParaRPr lang="nb-NO"/>
          </a:p>
        </p:txBody>
      </p:sp>
      <p:pic>
        <p:nvPicPr>
          <p:cNvPr id="8" name="Bilde 7">
            <a:extLst>
              <a:ext uri="{FF2B5EF4-FFF2-40B4-BE49-F238E27FC236}">
                <a16:creationId xmlns:a16="http://schemas.microsoft.com/office/drawing/2014/main" id="{7D521331-ACDB-45EF-9789-607D06BF5035}"/>
              </a:ext>
            </a:extLst>
          </p:cNvPr>
          <p:cNvPicPr>
            <a:picLocks noChangeAspect="1"/>
          </p:cNvPicPr>
          <p:nvPr/>
        </p:nvPicPr>
        <p:blipFill>
          <a:blip r:embed="rId3"/>
          <a:stretch>
            <a:fillRect/>
          </a:stretch>
        </p:blipFill>
        <p:spPr>
          <a:xfrm>
            <a:off x="3203848" y="681037"/>
            <a:ext cx="4572000" cy="590550"/>
          </a:xfrm>
          <a:prstGeom prst="rect">
            <a:avLst/>
          </a:prstGeom>
        </p:spPr>
      </p:pic>
    </p:spTree>
    <p:extLst>
      <p:ext uri="{BB962C8B-B14F-4D97-AF65-F5344CB8AC3E}">
        <p14:creationId xmlns:p14="http://schemas.microsoft.com/office/powerpoint/2010/main" val="38212818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Oppsummering ABCDE:</a:t>
            </a:r>
          </a:p>
        </p:txBody>
      </p:sp>
      <p:pic>
        <p:nvPicPr>
          <p:cNvPr id="7" name="Media på Internett 6" title="ABCDE og NEWS - Ahus">
            <a:hlinkClick r:id="" action="ppaction://media"/>
            <a:extLst>
              <a:ext uri="{FF2B5EF4-FFF2-40B4-BE49-F238E27FC236}">
                <a16:creationId xmlns:a16="http://schemas.microsoft.com/office/drawing/2014/main" id="{FCDF3045-D671-4854-9C43-62F463159251}"/>
              </a:ext>
            </a:extLst>
          </p:cNvPr>
          <p:cNvPicPr>
            <a:picLocks noGrp="1" noRot="1" noChangeAspect="1"/>
          </p:cNvPicPr>
          <p:nvPr>
            <p:ph idx="1"/>
            <a:videoFile r:link="rId1"/>
          </p:nvPr>
        </p:nvPicPr>
        <p:blipFill>
          <a:blip r:embed="rId4"/>
          <a:stretch>
            <a:fillRect/>
          </a:stretch>
        </p:blipFill>
        <p:spPr>
          <a:xfrm>
            <a:off x="722313" y="1825625"/>
            <a:ext cx="7700962" cy="4351338"/>
          </a:xfrm>
          <a:prstGeom prst="rect">
            <a:avLst/>
          </a:prstGeom>
        </p:spPr>
      </p:pic>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09305BD-5F70-424C-81AC-F5FFE723C7D3}" type="slidenum">
              <a:rPr lang="nb-NO" smtClean="0"/>
              <a:pPr/>
              <a:t>25</a:t>
            </a:fld>
            <a:endParaRPr lang="nb-NO"/>
          </a:p>
        </p:txBody>
      </p:sp>
    </p:spTree>
    <p:extLst>
      <p:ext uri="{BB962C8B-B14F-4D97-AF65-F5344CB8AC3E}">
        <p14:creationId xmlns:p14="http://schemas.microsoft.com/office/powerpoint/2010/main" val="1468041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Oppsummering:</a:t>
            </a:r>
          </a:p>
        </p:txBody>
      </p:sp>
      <p:sp>
        <p:nvSpPr>
          <p:cNvPr id="3" name="Plassholder for innhold 2"/>
          <p:cNvSpPr>
            <a:spLocks noGrp="1"/>
          </p:cNvSpPr>
          <p:nvPr>
            <p:ph idx="1"/>
          </p:nvPr>
        </p:nvSpPr>
        <p:spPr/>
        <p:txBody>
          <a:bodyPr/>
          <a:lstStyle/>
          <a:p>
            <a:r>
              <a:rPr lang="nb-NO" dirty="0">
                <a:hlinkClick r:id="rId2"/>
              </a:rPr>
              <a:t>https://www.kompetansebroen.no/film/abcde-og-news/?o=oa</a:t>
            </a:r>
            <a:endParaRPr lang="nb-NO" dirty="0"/>
          </a:p>
          <a:p>
            <a:endParaRPr lang="nb-NO" dirty="0"/>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09305BD-5F70-424C-81AC-F5FFE723C7D3}" type="slidenum">
              <a:rPr lang="nb-NO" smtClean="0"/>
              <a:pPr/>
              <a:t>26</a:t>
            </a:fld>
            <a:endParaRPr lang="nb-NO"/>
          </a:p>
        </p:txBody>
      </p:sp>
    </p:spTree>
    <p:extLst>
      <p:ext uri="{BB962C8B-B14F-4D97-AF65-F5344CB8AC3E}">
        <p14:creationId xmlns:p14="http://schemas.microsoft.com/office/powerpoint/2010/main" val="19090291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45353" y="127513"/>
            <a:ext cx="7886700" cy="965223"/>
          </a:xfrm>
        </p:spPr>
        <p:txBody>
          <a:bodyPr/>
          <a:lstStyle/>
          <a:p>
            <a:r>
              <a:rPr lang="nb-NO"/>
              <a:t>NEWS2= National </a:t>
            </a:r>
            <a:r>
              <a:rPr lang="nb-NO" err="1"/>
              <a:t>Early</a:t>
            </a:r>
            <a:r>
              <a:rPr lang="nb-NO"/>
              <a:t> </a:t>
            </a:r>
            <a:r>
              <a:rPr lang="nb-NO" err="1"/>
              <a:t>Warning</a:t>
            </a:r>
            <a:r>
              <a:rPr lang="nb-NO"/>
              <a:t> Score </a:t>
            </a:r>
          </a:p>
        </p:txBody>
      </p:sp>
      <p:sp>
        <p:nvSpPr>
          <p:cNvPr id="3" name="Plassholder for innhold 2"/>
          <p:cNvSpPr>
            <a:spLocks noGrp="1"/>
          </p:cNvSpPr>
          <p:nvPr>
            <p:ph idx="1"/>
          </p:nvPr>
        </p:nvSpPr>
        <p:spPr>
          <a:xfrm>
            <a:off x="145353" y="1055710"/>
            <a:ext cx="7029343" cy="1348805"/>
          </a:xfrm>
        </p:spPr>
        <p:txBody>
          <a:bodyPr>
            <a:normAutofit fontScale="92500"/>
          </a:bodyPr>
          <a:lstStyle/>
          <a:p>
            <a:r>
              <a:rPr lang="nb-NO"/>
              <a:t>Målet med NEWS2 er at observasjoner settes i et system som sikrer at vi eller nestemann reagerer på endringer i pasientens tilstand. </a:t>
            </a:r>
          </a:p>
          <a:p>
            <a:r>
              <a:rPr lang="nb-NO"/>
              <a:t>Felles språk i kommunikasjon med lege, legevakt, sykehus</a:t>
            </a:r>
          </a:p>
          <a:p>
            <a:r>
              <a:rPr lang="nb-NO"/>
              <a:t>Fokus på oppdagelse av SEPSIS</a:t>
            </a:r>
          </a:p>
          <a:p>
            <a:endParaRPr lang="nb-NO"/>
          </a:p>
          <a:p>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09305BD-5F70-424C-81AC-F5FFE723C7D3}" type="slidenum">
              <a:rPr lang="nb-NO" smtClean="0"/>
              <a:pPr/>
              <a:t>27</a:t>
            </a:fld>
            <a:endParaRPr lang="nb-NO"/>
          </a:p>
        </p:txBody>
      </p:sp>
      <p:pic>
        <p:nvPicPr>
          <p:cNvPr id="8" name="Bilde 7">
            <a:extLst>
              <a:ext uri="{FF2B5EF4-FFF2-40B4-BE49-F238E27FC236}">
                <a16:creationId xmlns:a16="http://schemas.microsoft.com/office/drawing/2014/main" id="{055B431D-5129-802D-BF9C-7E5B0EB37E16}"/>
              </a:ext>
            </a:extLst>
          </p:cNvPr>
          <p:cNvPicPr>
            <a:picLocks noChangeAspect="1"/>
          </p:cNvPicPr>
          <p:nvPr/>
        </p:nvPicPr>
        <p:blipFill>
          <a:blip r:embed="rId3"/>
          <a:stretch>
            <a:fillRect/>
          </a:stretch>
        </p:blipFill>
        <p:spPr>
          <a:xfrm>
            <a:off x="234883" y="2570368"/>
            <a:ext cx="6192688" cy="416011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34119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7504" y="-9150"/>
            <a:ext cx="7886700" cy="1325563"/>
          </a:xfrm>
        </p:spPr>
        <p:txBody>
          <a:bodyPr/>
          <a:lstStyle/>
          <a:p>
            <a:r>
              <a:rPr lang="nb-NO"/>
              <a:t>Respons på News2 score</a:t>
            </a:r>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09305BD-5F70-424C-81AC-F5FFE723C7D3}" type="slidenum">
              <a:rPr lang="nb-NO" smtClean="0"/>
              <a:pPr/>
              <a:t>28</a:t>
            </a:fld>
            <a:endParaRPr lang="nb-NO"/>
          </a:p>
        </p:txBody>
      </p:sp>
      <p:pic>
        <p:nvPicPr>
          <p:cNvPr id="8" name="Bilde 7">
            <a:extLst>
              <a:ext uri="{FF2B5EF4-FFF2-40B4-BE49-F238E27FC236}">
                <a16:creationId xmlns:a16="http://schemas.microsoft.com/office/drawing/2014/main" id="{0ACDA89A-D33A-42A8-8B4D-3BE6C12D9F1A}"/>
              </a:ext>
            </a:extLst>
          </p:cNvPr>
          <p:cNvPicPr>
            <a:picLocks noChangeAspect="1"/>
          </p:cNvPicPr>
          <p:nvPr/>
        </p:nvPicPr>
        <p:blipFill>
          <a:blip r:embed="rId3"/>
          <a:stretch>
            <a:fillRect/>
          </a:stretch>
        </p:blipFill>
        <p:spPr>
          <a:xfrm>
            <a:off x="323528" y="1196752"/>
            <a:ext cx="6855467" cy="4146477"/>
          </a:xfrm>
          <a:prstGeom prst="rect">
            <a:avLst/>
          </a:prstGeom>
          <a:ln>
            <a:noFill/>
          </a:ln>
          <a:effectLst>
            <a:outerShdw blurRad="292100" dist="139700" dir="2700000" algn="tl" rotWithShape="0">
              <a:srgbClr val="333333">
                <a:alpha val="65000"/>
              </a:srgbClr>
            </a:outerShdw>
          </a:effectLst>
        </p:spPr>
      </p:pic>
      <p:sp>
        <p:nvSpPr>
          <p:cNvPr id="6" name="TekstSylinder 5">
            <a:extLst>
              <a:ext uri="{FF2B5EF4-FFF2-40B4-BE49-F238E27FC236}">
                <a16:creationId xmlns:a16="http://schemas.microsoft.com/office/drawing/2014/main" id="{6EF034D5-F182-3856-7897-8CE7729D4630}"/>
              </a:ext>
            </a:extLst>
          </p:cNvPr>
          <p:cNvSpPr txBox="1"/>
          <p:nvPr/>
        </p:nvSpPr>
        <p:spPr>
          <a:xfrm>
            <a:off x="611560" y="5614768"/>
            <a:ext cx="5503490" cy="369332"/>
          </a:xfrm>
          <a:prstGeom prst="rect">
            <a:avLst/>
          </a:prstGeom>
          <a:noFill/>
        </p:spPr>
        <p:txBody>
          <a:bodyPr wrap="square">
            <a:spAutoFit/>
          </a:bodyPr>
          <a:lstStyle/>
          <a:p>
            <a:pPr marL="285750" indent="-285750"/>
            <a:r>
              <a:rPr lang="nb-NO" b="1"/>
              <a:t>Er du bekymret for pasienten? Ta kontakt med lege!</a:t>
            </a:r>
          </a:p>
        </p:txBody>
      </p:sp>
    </p:spTree>
    <p:extLst>
      <p:ext uri="{BB962C8B-B14F-4D97-AF65-F5344CB8AC3E}">
        <p14:creationId xmlns:p14="http://schemas.microsoft.com/office/powerpoint/2010/main" val="12391276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3600"/>
              <a:t>Hvem utføres NEWS2 på?</a:t>
            </a:r>
            <a:br>
              <a:rPr lang="nb-NO" sz="3600"/>
            </a:br>
            <a:endParaRPr lang="nb-NO"/>
          </a:p>
        </p:txBody>
      </p:sp>
      <p:sp>
        <p:nvSpPr>
          <p:cNvPr id="3" name="Plassholder for innhold 2"/>
          <p:cNvSpPr>
            <a:spLocks noGrp="1"/>
          </p:cNvSpPr>
          <p:nvPr>
            <p:ph idx="1"/>
          </p:nvPr>
        </p:nvSpPr>
        <p:spPr>
          <a:xfrm>
            <a:off x="628650" y="1253331"/>
            <a:ext cx="7886700" cy="4351338"/>
          </a:xfrm>
        </p:spPr>
        <p:txBody>
          <a:bodyPr/>
          <a:lstStyle/>
          <a:p>
            <a:pPr>
              <a:buFont typeface="Wingdings" panose="05000000000000000000" pitchFamily="2" charset="2"/>
              <a:buChar char="Ø"/>
            </a:pPr>
            <a:r>
              <a:rPr lang="nb-NO" sz="2400"/>
              <a:t>Voksne over 18 år</a:t>
            </a:r>
          </a:p>
          <a:p>
            <a:pPr>
              <a:buFont typeface="Wingdings" panose="05000000000000000000" pitchFamily="2" charset="2"/>
              <a:buChar char="Ø"/>
            </a:pPr>
            <a:r>
              <a:rPr lang="nb-NO" sz="2400"/>
              <a:t>Ikke gravide og barn </a:t>
            </a:r>
          </a:p>
          <a:p>
            <a:pPr>
              <a:buFont typeface="Wingdings" panose="05000000000000000000" pitchFamily="2" charset="2"/>
              <a:buChar char="Ø"/>
            </a:pPr>
            <a:r>
              <a:rPr lang="nb-NO" sz="2400"/>
              <a:t>Ikke døende pasienter </a:t>
            </a:r>
          </a:p>
          <a:p>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09305BD-5F70-424C-81AC-F5FFE723C7D3}" type="slidenum">
              <a:rPr lang="nb-NO" smtClean="0"/>
              <a:pPr/>
              <a:t>29</a:t>
            </a:fld>
            <a:endParaRPr lang="nb-NO"/>
          </a:p>
        </p:txBody>
      </p:sp>
      <p:pic>
        <p:nvPicPr>
          <p:cNvPr id="7" name="Bilde 6">
            <a:extLst>
              <a:ext uri="{FF2B5EF4-FFF2-40B4-BE49-F238E27FC236}">
                <a16:creationId xmlns:a16="http://schemas.microsoft.com/office/drawing/2014/main" id="{F620B7F4-89DD-951B-ACE7-B9AC678CCC13}"/>
              </a:ext>
            </a:extLst>
          </p:cNvPr>
          <p:cNvPicPr>
            <a:picLocks noChangeAspect="1"/>
          </p:cNvPicPr>
          <p:nvPr/>
        </p:nvPicPr>
        <p:blipFill>
          <a:blip r:embed="rId2"/>
          <a:stretch>
            <a:fillRect/>
          </a:stretch>
        </p:blipFill>
        <p:spPr>
          <a:xfrm>
            <a:off x="323528" y="3203623"/>
            <a:ext cx="8744842" cy="2776887"/>
          </a:xfrm>
          <a:prstGeom prst="rect">
            <a:avLst/>
          </a:prstGeom>
        </p:spPr>
      </p:pic>
      <p:pic>
        <p:nvPicPr>
          <p:cNvPr id="9" name="Bilde 8">
            <a:extLst>
              <a:ext uri="{FF2B5EF4-FFF2-40B4-BE49-F238E27FC236}">
                <a16:creationId xmlns:a16="http://schemas.microsoft.com/office/drawing/2014/main" id="{2535CDA4-96B6-7450-5A46-61572707756D}"/>
              </a:ext>
            </a:extLst>
          </p:cNvPr>
          <p:cNvPicPr>
            <a:picLocks noChangeAspect="1"/>
          </p:cNvPicPr>
          <p:nvPr/>
        </p:nvPicPr>
        <p:blipFill>
          <a:blip r:embed="rId3"/>
          <a:stretch>
            <a:fillRect/>
          </a:stretch>
        </p:blipFill>
        <p:spPr>
          <a:xfrm>
            <a:off x="6502400" y="2827782"/>
            <a:ext cx="2216150" cy="950541"/>
          </a:xfrm>
          <a:prstGeom prst="rect">
            <a:avLst/>
          </a:prstGeom>
        </p:spPr>
      </p:pic>
    </p:spTree>
    <p:extLst>
      <p:ext uri="{BB962C8B-B14F-4D97-AF65-F5344CB8AC3E}">
        <p14:creationId xmlns:p14="http://schemas.microsoft.com/office/powerpoint/2010/main" val="21187301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15BB7F5-324C-3DFF-7862-BAAFBD32EAE5}"/>
              </a:ext>
            </a:extLst>
          </p:cNvPr>
          <p:cNvSpPr>
            <a:spLocks noGrp="1"/>
          </p:cNvSpPr>
          <p:nvPr>
            <p:ph type="title"/>
          </p:nvPr>
        </p:nvSpPr>
        <p:spPr/>
        <p:txBody>
          <a:bodyPr/>
          <a:lstStyle/>
          <a:p>
            <a:r>
              <a:rPr lang="nb-NO"/>
              <a:t>Hvorfor observasjonskompetanse?</a:t>
            </a:r>
          </a:p>
        </p:txBody>
      </p:sp>
      <p:sp>
        <p:nvSpPr>
          <p:cNvPr id="3" name="Plassholder for innhold 2">
            <a:extLst>
              <a:ext uri="{FF2B5EF4-FFF2-40B4-BE49-F238E27FC236}">
                <a16:creationId xmlns:a16="http://schemas.microsoft.com/office/drawing/2014/main" id="{5A0F1B8F-2F57-4E4F-E1FC-E1DA2E1028A4}"/>
              </a:ext>
            </a:extLst>
          </p:cNvPr>
          <p:cNvSpPr>
            <a:spLocks noGrp="1"/>
          </p:cNvSpPr>
          <p:nvPr>
            <p:ph sz="half" idx="1"/>
          </p:nvPr>
        </p:nvSpPr>
        <p:spPr>
          <a:xfrm>
            <a:off x="628650" y="2171818"/>
            <a:ext cx="3886200" cy="4351338"/>
          </a:xfrm>
        </p:spPr>
        <p:txBody>
          <a:bodyPr>
            <a:normAutofit/>
          </a:bodyPr>
          <a:lstStyle/>
          <a:p>
            <a:r>
              <a:rPr lang="nb-NO" sz="2800"/>
              <a:t>Skrøpelige eldre</a:t>
            </a:r>
          </a:p>
          <a:p>
            <a:r>
              <a:rPr lang="nb-NO" sz="2800"/>
              <a:t>Utydelige og «uvante» tegn på sykdom</a:t>
            </a:r>
          </a:p>
          <a:p>
            <a:r>
              <a:rPr lang="nb-NO" sz="2800"/>
              <a:t>Tidlig oppdagelse</a:t>
            </a:r>
          </a:p>
          <a:p>
            <a:r>
              <a:rPr lang="nb-NO" sz="2800"/>
              <a:t>Pasientsikkerhet</a:t>
            </a:r>
          </a:p>
          <a:p>
            <a:r>
              <a:rPr lang="nb-NO" sz="2800"/>
              <a:t>Beslutningsstøtte</a:t>
            </a:r>
          </a:p>
        </p:txBody>
      </p:sp>
      <p:pic>
        <p:nvPicPr>
          <p:cNvPr id="8" name="Plassholder for innhold 7">
            <a:extLst>
              <a:ext uri="{FF2B5EF4-FFF2-40B4-BE49-F238E27FC236}">
                <a16:creationId xmlns:a16="http://schemas.microsoft.com/office/drawing/2014/main" id="{639545EE-73F9-5DB9-BD52-5F5720AE40D4}"/>
              </a:ext>
            </a:extLst>
          </p:cNvPr>
          <p:cNvPicPr>
            <a:picLocks noGrp="1" noChangeAspect="1"/>
          </p:cNvPicPr>
          <p:nvPr>
            <p:ph sz="half" idx="2"/>
          </p:nvPr>
        </p:nvPicPr>
        <p:blipFill>
          <a:blip r:embed="rId3"/>
          <a:stretch>
            <a:fillRect/>
          </a:stretch>
        </p:blipFill>
        <p:spPr>
          <a:xfrm>
            <a:off x="4629150" y="2127366"/>
            <a:ext cx="3886200" cy="3747856"/>
          </a:xfrm>
        </p:spPr>
      </p:pic>
      <p:sp>
        <p:nvSpPr>
          <p:cNvPr id="4" name="Plassholder for bunntekst 3">
            <a:extLst>
              <a:ext uri="{FF2B5EF4-FFF2-40B4-BE49-F238E27FC236}">
                <a16:creationId xmlns:a16="http://schemas.microsoft.com/office/drawing/2014/main" id="{812B5131-35F3-0A08-5B9A-B704CB323E4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F52C44E9-42B9-C795-04B9-1C5095BE36BF}"/>
              </a:ext>
            </a:extLst>
          </p:cNvPr>
          <p:cNvSpPr>
            <a:spLocks noGrp="1"/>
          </p:cNvSpPr>
          <p:nvPr>
            <p:ph type="sldNum" sz="quarter" idx="12"/>
          </p:nvPr>
        </p:nvSpPr>
        <p:spPr/>
        <p:txBody>
          <a:bodyPr/>
          <a:lstStyle/>
          <a:p>
            <a:fld id="{E09305BD-5F70-424C-81AC-F5FFE723C7D3}" type="slidenum">
              <a:rPr lang="nb-NO" smtClean="0"/>
              <a:pPr/>
              <a:t>3</a:t>
            </a:fld>
            <a:endParaRPr lang="nb-NO"/>
          </a:p>
        </p:txBody>
      </p:sp>
    </p:spTree>
    <p:extLst>
      <p:ext uri="{BB962C8B-B14F-4D97-AF65-F5344CB8AC3E}">
        <p14:creationId xmlns:p14="http://schemas.microsoft.com/office/powerpoint/2010/main" val="2343340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95536" y="15823"/>
            <a:ext cx="7886700" cy="1325563"/>
          </a:xfrm>
        </p:spPr>
        <p:txBody>
          <a:bodyPr/>
          <a:lstStyle/>
          <a:p>
            <a:r>
              <a:rPr lang="nb-NO"/>
              <a:t>SpO</a:t>
            </a:r>
            <a:r>
              <a:rPr lang="nb-NO" sz="2400"/>
              <a:t>2</a:t>
            </a:r>
            <a:endParaRPr lang="nb-NO"/>
          </a:p>
        </p:txBody>
      </p:sp>
      <p:sp>
        <p:nvSpPr>
          <p:cNvPr id="3" name="Plassholder for innhold 2"/>
          <p:cNvSpPr>
            <a:spLocks noGrp="1"/>
          </p:cNvSpPr>
          <p:nvPr>
            <p:ph idx="1"/>
          </p:nvPr>
        </p:nvSpPr>
        <p:spPr>
          <a:xfrm>
            <a:off x="179490" y="1174502"/>
            <a:ext cx="7886700" cy="4351338"/>
          </a:xfrm>
        </p:spPr>
        <p:txBody>
          <a:bodyPr/>
          <a:lstStyle/>
          <a:p>
            <a:r>
              <a:rPr lang="nb-NO" sz="2000"/>
              <a:t>Legen bestemmer hvilken skala pasienten skal vurderes etter</a:t>
            </a:r>
          </a:p>
          <a:p>
            <a:pPr>
              <a:buFont typeface="Wingdings" panose="05000000000000000000" pitchFamily="2" charset="2"/>
              <a:buChar char="Ø"/>
            </a:pPr>
            <a:r>
              <a:rPr lang="nb-NO" sz="1600"/>
              <a:t>Gjøres i spesialisthelsetjenesten og med blodgass </a:t>
            </a:r>
          </a:p>
          <a:p>
            <a:r>
              <a:rPr lang="nb-NO" sz="2000"/>
              <a:t>SpO</a:t>
            </a:r>
            <a:r>
              <a:rPr lang="nb-NO" sz="1600"/>
              <a:t>2</a:t>
            </a:r>
            <a:r>
              <a:rPr lang="nb-NO" sz="2000"/>
              <a:t> Skala 1 </a:t>
            </a:r>
          </a:p>
          <a:p>
            <a:pPr>
              <a:buFont typeface="Wingdings" panose="05000000000000000000" pitchFamily="2" charset="2"/>
              <a:buChar char="Ø"/>
            </a:pPr>
            <a:r>
              <a:rPr lang="nb-NO" sz="1600"/>
              <a:t>Alle pasienter vurderes på denne om ikke annet er bestemt av lege </a:t>
            </a:r>
          </a:p>
          <a:p>
            <a:r>
              <a:rPr lang="nb-NO" sz="2000"/>
              <a:t>SpO</a:t>
            </a:r>
            <a:r>
              <a:rPr lang="nb-NO" sz="1800"/>
              <a:t>2 </a:t>
            </a:r>
            <a:r>
              <a:rPr lang="nb-NO" sz="2000"/>
              <a:t>Skala 2 </a:t>
            </a:r>
          </a:p>
          <a:p>
            <a:pPr>
              <a:buFont typeface="Wingdings" panose="05000000000000000000" pitchFamily="2" charset="2"/>
              <a:buChar char="Ø"/>
            </a:pPr>
            <a:r>
              <a:rPr lang="nb-NO" sz="1600"/>
              <a:t>Eksempel KOLS pasienter, men </a:t>
            </a:r>
            <a:r>
              <a:rPr lang="nb-NO" sz="1600" u="sng"/>
              <a:t>ikke</a:t>
            </a:r>
            <a:r>
              <a:rPr lang="nb-NO" sz="1600"/>
              <a:t> alle KOLS pasienter </a:t>
            </a:r>
          </a:p>
          <a:p>
            <a:r>
              <a:rPr lang="nb-NO" sz="2000"/>
              <a:t>2 poeng ved bruk av oksygen </a:t>
            </a:r>
          </a:p>
          <a:p>
            <a:r>
              <a:rPr lang="nb-NO" sz="2000"/>
              <a:t>Primærkontakt sender en PLO til fastlege dersom pasient har lungesykdom  </a:t>
            </a:r>
            <a:endParaRPr lang="nb-NO"/>
          </a:p>
          <a:p>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09305BD-5F70-424C-81AC-F5FFE723C7D3}" type="slidenum">
              <a:rPr lang="nb-NO" smtClean="0"/>
              <a:pPr/>
              <a:t>30</a:t>
            </a:fld>
            <a:endParaRPr lang="nb-NO"/>
          </a:p>
        </p:txBody>
      </p:sp>
      <p:sp>
        <p:nvSpPr>
          <p:cNvPr id="7" name="Rektangel 6"/>
          <p:cNvSpPr/>
          <p:nvPr/>
        </p:nvSpPr>
        <p:spPr>
          <a:xfrm>
            <a:off x="251520" y="5858350"/>
            <a:ext cx="7662564" cy="646331"/>
          </a:xfrm>
          <a:prstGeom prst="rect">
            <a:avLst/>
          </a:prstGeom>
        </p:spPr>
        <p:txBody>
          <a:bodyPr wrap="square">
            <a:spAutoFit/>
          </a:bodyPr>
          <a:lstStyle/>
          <a:p>
            <a:r>
              <a:rPr lang="nb-NO">
                <a:solidFill>
                  <a:srgbClr val="C00000"/>
                </a:solidFill>
              </a:rPr>
              <a:t>Hvorfor får pasienter som er på Scala 2 og bruker oksygen, poeng med en SpO2 på over 93 posent?</a:t>
            </a:r>
          </a:p>
        </p:txBody>
      </p:sp>
      <p:grpSp>
        <p:nvGrpSpPr>
          <p:cNvPr id="12" name="Gruppe 11">
            <a:extLst>
              <a:ext uri="{FF2B5EF4-FFF2-40B4-BE49-F238E27FC236}">
                <a16:creationId xmlns:a16="http://schemas.microsoft.com/office/drawing/2014/main" id="{2CE42A28-D4BE-C95F-506A-4AB97E3B7307}"/>
              </a:ext>
            </a:extLst>
          </p:cNvPr>
          <p:cNvGrpSpPr/>
          <p:nvPr/>
        </p:nvGrpSpPr>
        <p:grpSpPr>
          <a:xfrm>
            <a:off x="1853585" y="4257218"/>
            <a:ext cx="7038895" cy="1444706"/>
            <a:chOff x="1855304" y="3847025"/>
            <a:chExt cx="7164289" cy="1523535"/>
          </a:xfrm>
        </p:grpSpPr>
        <p:pic>
          <p:nvPicPr>
            <p:cNvPr id="9" name="Bilde 8">
              <a:extLst>
                <a:ext uri="{FF2B5EF4-FFF2-40B4-BE49-F238E27FC236}">
                  <a16:creationId xmlns:a16="http://schemas.microsoft.com/office/drawing/2014/main" id="{E0CEB588-DFCA-3CB5-7A0F-9F0D3F271540}"/>
                </a:ext>
              </a:extLst>
            </p:cNvPr>
            <p:cNvPicPr>
              <a:picLocks noChangeAspect="1"/>
            </p:cNvPicPr>
            <p:nvPr/>
          </p:nvPicPr>
          <p:blipFill>
            <a:blip r:embed="rId3"/>
            <a:stretch>
              <a:fillRect/>
            </a:stretch>
          </p:blipFill>
          <p:spPr>
            <a:xfrm>
              <a:off x="1855305" y="4177755"/>
              <a:ext cx="7164288" cy="1192805"/>
            </a:xfrm>
            <a:prstGeom prst="rect">
              <a:avLst/>
            </a:prstGeom>
          </p:spPr>
        </p:pic>
        <p:pic>
          <p:nvPicPr>
            <p:cNvPr id="11" name="Bilde 10">
              <a:extLst>
                <a:ext uri="{FF2B5EF4-FFF2-40B4-BE49-F238E27FC236}">
                  <a16:creationId xmlns:a16="http://schemas.microsoft.com/office/drawing/2014/main" id="{75CF0DA9-3DA8-0C9D-BE73-7A5F68DD4E4A}"/>
                </a:ext>
              </a:extLst>
            </p:cNvPr>
            <p:cNvPicPr>
              <a:picLocks noChangeAspect="1"/>
            </p:cNvPicPr>
            <p:nvPr/>
          </p:nvPicPr>
          <p:blipFill>
            <a:blip r:embed="rId4"/>
            <a:stretch>
              <a:fillRect/>
            </a:stretch>
          </p:blipFill>
          <p:spPr>
            <a:xfrm>
              <a:off x="1855304" y="3847025"/>
              <a:ext cx="7164289" cy="357100"/>
            </a:xfrm>
            <a:prstGeom prst="rect">
              <a:avLst/>
            </a:prstGeom>
          </p:spPr>
        </p:pic>
      </p:grpSp>
    </p:spTree>
    <p:extLst>
      <p:ext uri="{BB962C8B-B14F-4D97-AF65-F5344CB8AC3E}">
        <p14:creationId xmlns:p14="http://schemas.microsoft.com/office/powerpoint/2010/main" val="10399463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Mistanke om Sepsis?</a:t>
            </a:r>
          </a:p>
        </p:txBody>
      </p:sp>
      <p:sp>
        <p:nvSpPr>
          <p:cNvPr id="3" name="Plassholder for innhold 2"/>
          <p:cNvSpPr>
            <a:spLocks noGrp="1"/>
          </p:cNvSpPr>
          <p:nvPr>
            <p:ph idx="1"/>
          </p:nvPr>
        </p:nvSpPr>
        <p:spPr>
          <a:xfrm>
            <a:off x="251520" y="1690689"/>
            <a:ext cx="7886700" cy="4351338"/>
          </a:xfrm>
        </p:spPr>
        <p:txBody>
          <a:bodyPr>
            <a:normAutofit fontScale="92500" lnSpcReduction="10000"/>
          </a:bodyPr>
          <a:lstStyle/>
          <a:p>
            <a:pPr marL="0" indent="0">
              <a:buNone/>
            </a:pPr>
            <a:endParaRPr lang="nb-NO" dirty="0"/>
          </a:p>
          <a:p>
            <a:pPr marL="0" indent="0">
              <a:buNone/>
            </a:pPr>
            <a:r>
              <a:rPr lang="nb-NO" sz="2400" b="1" dirty="0"/>
              <a:t>HVA ER SEPSIS:</a:t>
            </a:r>
          </a:p>
          <a:p>
            <a:pPr>
              <a:buFontTx/>
              <a:buChar char="-"/>
            </a:pPr>
            <a:r>
              <a:rPr lang="nb-NO" sz="2400" dirty="0"/>
              <a:t>Blodforgiftning </a:t>
            </a:r>
          </a:p>
          <a:p>
            <a:pPr>
              <a:buFontTx/>
              <a:buChar char="-"/>
            </a:pPr>
            <a:r>
              <a:rPr lang="nb-NO" sz="2400" dirty="0"/>
              <a:t>Ubehandlet sepsis kan gi alvorlige komplikasjoner, i verstefall død.</a:t>
            </a:r>
          </a:p>
          <a:p>
            <a:pPr>
              <a:buFontTx/>
              <a:buChar char="-"/>
            </a:pPr>
            <a:r>
              <a:rPr lang="nb-NO" sz="2400" dirty="0"/>
              <a:t>Score 5 eller mer i NEWS skal sepsis vurderes</a:t>
            </a:r>
          </a:p>
          <a:p>
            <a:pPr marL="0" indent="0">
              <a:buNone/>
            </a:pPr>
            <a:endParaRPr lang="nb-NO" sz="2400" b="1" dirty="0"/>
          </a:p>
          <a:p>
            <a:pPr marL="0" indent="0">
              <a:buNone/>
            </a:pPr>
            <a:r>
              <a:rPr lang="nb-NO" sz="2400" b="1" dirty="0"/>
              <a:t>Q – SOFA KRITERIER:</a:t>
            </a:r>
          </a:p>
          <a:p>
            <a:r>
              <a:rPr lang="nb-NO" sz="2400" dirty="0"/>
              <a:t>Systolisk blodtrykk </a:t>
            </a:r>
            <a:r>
              <a:rPr lang="nb-NO" sz="2400" b="1" dirty="0"/>
              <a:t>under 100</a:t>
            </a:r>
            <a:r>
              <a:rPr lang="nb-NO" sz="2400" dirty="0"/>
              <a:t>. </a:t>
            </a:r>
          </a:p>
          <a:p>
            <a:r>
              <a:rPr lang="nb-NO" sz="2400" dirty="0"/>
              <a:t>Respirasjonsfrekvens </a:t>
            </a:r>
            <a:r>
              <a:rPr lang="nb-NO" sz="2400" b="1" dirty="0"/>
              <a:t>over 22</a:t>
            </a:r>
            <a:r>
              <a:rPr lang="nb-NO" sz="2400" dirty="0"/>
              <a:t>.</a:t>
            </a:r>
          </a:p>
          <a:p>
            <a:r>
              <a:rPr lang="nb-NO" sz="2400" b="1" dirty="0"/>
              <a:t>Endret </a:t>
            </a:r>
            <a:r>
              <a:rPr lang="nb-NO" sz="2400" dirty="0"/>
              <a:t>mentalstatus</a:t>
            </a:r>
          </a:p>
          <a:p>
            <a:pPr marL="0" indent="0">
              <a:buNone/>
            </a:pPr>
            <a:endParaRPr lang="nb-NO" sz="900" b="1" dirty="0">
              <a:solidFill>
                <a:srgbClr val="FF0000"/>
              </a:solidFill>
            </a:endParaRPr>
          </a:p>
          <a:p>
            <a:pPr marL="0" indent="0">
              <a:buNone/>
            </a:pPr>
            <a:r>
              <a:rPr lang="nb-NO" sz="3200" b="1" dirty="0">
                <a:solidFill>
                  <a:srgbClr val="FF0000"/>
                </a:solidFill>
              </a:rPr>
              <a:t>Vurder sepsis ved 2 eller flere Q-sofa kriterier</a:t>
            </a:r>
            <a:endParaRPr lang="nb-NO" sz="3200" dirty="0">
              <a:solidFill>
                <a:srgbClr val="FF0000"/>
              </a:solidFill>
            </a:endParaRPr>
          </a:p>
          <a:p>
            <a:endParaRPr lang="nb-NO" dirty="0"/>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09305BD-5F70-424C-81AC-F5FFE723C7D3}" type="slidenum">
              <a:rPr lang="nb-NO" smtClean="0"/>
              <a:pPr/>
              <a:t>31</a:t>
            </a:fld>
            <a:endParaRPr lang="nb-NO"/>
          </a:p>
        </p:txBody>
      </p:sp>
      <p:pic>
        <p:nvPicPr>
          <p:cNvPr id="7" name="Bilde 6"/>
          <p:cNvPicPr>
            <a:picLocks noChangeAspect="1"/>
          </p:cNvPicPr>
          <p:nvPr/>
        </p:nvPicPr>
        <p:blipFill>
          <a:blip r:embed="rId3"/>
          <a:stretch>
            <a:fillRect/>
          </a:stretch>
        </p:blipFill>
        <p:spPr>
          <a:xfrm>
            <a:off x="5551976" y="460087"/>
            <a:ext cx="2981325" cy="1533525"/>
          </a:xfrm>
          <a:prstGeom prst="rect">
            <a:avLst/>
          </a:prstGeom>
        </p:spPr>
      </p:pic>
      <p:sp>
        <p:nvSpPr>
          <p:cNvPr id="8" name="TekstSylinder 7"/>
          <p:cNvSpPr txBox="1"/>
          <p:nvPr/>
        </p:nvSpPr>
        <p:spPr>
          <a:xfrm>
            <a:off x="5885234" y="1913858"/>
            <a:ext cx="3007246" cy="246221"/>
          </a:xfrm>
          <a:prstGeom prst="rect">
            <a:avLst/>
          </a:prstGeom>
          <a:noFill/>
        </p:spPr>
        <p:txBody>
          <a:bodyPr wrap="square" rtlCol="0">
            <a:spAutoFit/>
          </a:bodyPr>
          <a:lstStyle/>
          <a:p>
            <a:r>
              <a:rPr lang="nb-NO" sz="1000" dirty="0"/>
              <a:t>Bilde lånt fra pasientsikkerhetsprogrammet</a:t>
            </a:r>
          </a:p>
        </p:txBody>
      </p:sp>
    </p:spTree>
    <p:extLst>
      <p:ext uri="{BB962C8B-B14F-4D97-AF65-F5344CB8AC3E}">
        <p14:creationId xmlns:p14="http://schemas.microsoft.com/office/powerpoint/2010/main" val="16579434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Utstyr i NEWS bag</a:t>
            </a:r>
          </a:p>
        </p:txBody>
      </p:sp>
      <p:sp>
        <p:nvSpPr>
          <p:cNvPr id="3" name="Plassholder for innhold 2"/>
          <p:cNvSpPr>
            <a:spLocks noGrp="1"/>
          </p:cNvSpPr>
          <p:nvPr>
            <p:ph idx="1"/>
          </p:nvPr>
        </p:nvSpPr>
        <p:spPr/>
        <p:txBody>
          <a:bodyPr/>
          <a:lstStyle/>
          <a:p>
            <a:r>
              <a:rPr lang="nb-NO" dirty="0"/>
              <a:t>Spo</a:t>
            </a:r>
            <a:r>
              <a:rPr lang="nb-NO" sz="1800" dirty="0"/>
              <a:t>2</a:t>
            </a:r>
            <a:r>
              <a:rPr lang="nb-NO" dirty="0"/>
              <a:t> apparat</a:t>
            </a:r>
          </a:p>
          <a:p>
            <a:r>
              <a:rPr lang="nb-NO" dirty="0"/>
              <a:t>Blodtrykksapparat</a:t>
            </a:r>
          </a:p>
          <a:p>
            <a:r>
              <a:rPr lang="nb-NO" dirty="0"/>
              <a:t>Termometer</a:t>
            </a:r>
          </a:p>
          <a:p>
            <a:r>
              <a:rPr lang="nb-NO" dirty="0"/>
              <a:t>Urin-</a:t>
            </a:r>
            <a:r>
              <a:rPr lang="nb-NO" dirty="0" err="1"/>
              <a:t>stix</a:t>
            </a:r>
            <a:endParaRPr lang="nb-NO" dirty="0"/>
          </a:p>
          <a:p>
            <a:r>
              <a:rPr lang="nb-NO" dirty="0"/>
              <a:t>ISBAR blokk</a:t>
            </a:r>
          </a:p>
          <a:p>
            <a:r>
              <a:rPr lang="nb-NO" dirty="0"/>
              <a:t>Urin prøveglass</a:t>
            </a:r>
          </a:p>
          <a:p>
            <a:r>
              <a:rPr lang="nb-NO" dirty="0"/>
              <a:t>Bandasjemateriell</a:t>
            </a:r>
          </a:p>
          <a:p>
            <a:r>
              <a:rPr lang="nb-NO" dirty="0"/>
              <a:t>Lommelykt</a:t>
            </a:r>
          </a:p>
          <a:p>
            <a:r>
              <a:rPr lang="nb-NO" dirty="0"/>
              <a:t>Blodsukkerapparat</a:t>
            </a:r>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09305BD-5F70-424C-81AC-F5FFE723C7D3}" type="slidenum">
              <a:rPr lang="nb-NO" smtClean="0"/>
              <a:pPr/>
              <a:t>32</a:t>
            </a:fld>
            <a:endParaRPr lang="nb-NO"/>
          </a:p>
        </p:txBody>
      </p:sp>
      <p:sp>
        <p:nvSpPr>
          <p:cNvPr id="6" name="Ellipse 5"/>
          <p:cNvSpPr/>
          <p:nvPr/>
        </p:nvSpPr>
        <p:spPr>
          <a:xfrm>
            <a:off x="4211960" y="2420888"/>
            <a:ext cx="4303390" cy="3218656"/>
          </a:xfrm>
          <a:prstGeom prst="ellipse">
            <a:avLst/>
          </a:prstGeom>
          <a:solidFill>
            <a:schemeClr val="accent6">
              <a:lumMod val="40000"/>
              <a:lumOff val="60000"/>
            </a:schemeClr>
          </a:solidFill>
          <a:ln w="76200">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b="1" dirty="0">
                <a:solidFill>
                  <a:schemeClr val="tx1"/>
                </a:solidFill>
              </a:rPr>
              <a:t>Test deg selv: </a:t>
            </a:r>
          </a:p>
          <a:p>
            <a:pPr algn="ctr"/>
            <a:r>
              <a:rPr lang="nb-NO" dirty="0">
                <a:solidFill>
                  <a:schemeClr val="tx1"/>
                </a:solidFill>
              </a:rPr>
              <a:t>Respirasjonsfrekvens</a:t>
            </a:r>
          </a:p>
          <a:p>
            <a:pPr algn="ctr"/>
            <a:r>
              <a:rPr lang="nb-NO" dirty="0">
                <a:solidFill>
                  <a:schemeClr val="tx1"/>
                </a:solidFill>
              </a:rPr>
              <a:t>SpO</a:t>
            </a:r>
            <a:r>
              <a:rPr lang="nb-NO" sz="1400" dirty="0">
                <a:solidFill>
                  <a:schemeClr val="tx1"/>
                </a:solidFill>
              </a:rPr>
              <a:t>2</a:t>
            </a:r>
          </a:p>
          <a:p>
            <a:pPr algn="ctr"/>
            <a:r>
              <a:rPr lang="nb-NO" dirty="0">
                <a:solidFill>
                  <a:schemeClr val="tx1"/>
                </a:solidFill>
              </a:rPr>
              <a:t>PULS</a:t>
            </a:r>
          </a:p>
          <a:p>
            <a:pPr algn="ctr"/>
            <a:r>
              <a:rPr lang="nb-NO" dirty="0">
                <a:solidFill>
                  <a:schemeClr val="tx1"/>
                </a:solidFill>
              </a:rPr>
              <a:t>Blodtrykk</a:t>
            </a:r>
          </a:p>
          <a:p>
            <a:pPr algn="ctr"/>
            <a:r>
              <a:rPr lang="nb-NO" dirty="0">
                <a:solidFill>
                  <a:schemeClr val="tx1"/>
                </a:solidFill>
              </a:rPr>
              <a:t>Temperatur</a:t>
            </a:r>
          </a:p>
          <a:p>
            <a:pPr algn="ctr"/>
            <a:r>
              <a:rPr lang="nb-NO" dirty="0">
                <a:solidFill>
                  <a:schemeClr val="tx1"/>
                </a:solidFill>
              </a:rPr>
              <a:t>Urin-</a:t>
            </a:r>
            <a:r>
              <a:rPr lang="nb-NO" dirty="0" err="1">
                <a:solidFill>
                  <a:schemeClr val="tx1"/>
                </a:solidFill>
              </a:rPr>
              <a:t>stix</a:t>
            </a:r>
            <a:endParaRPr lang="nb-NO" dirty="0">
              <a:solidFill>
                <a:schemeClr val="tx1"/>
              </a:solidFill>
            </a:endParaRPr>
          </a:p>
          <a:p>
            <a:pPr algn="ctr"/>
            <a:r>
              <a:rPr lang="nb-NO" dirty="0">
                <a:solidFill>
                  <a:schemeClr val="tx1"/>
                </a:solidFill>
              </a:rPr>
              <a:t>Blodsukker</a:t>
            </a:r>
          </a:p>
          <a:p>
            <a:pPr algn="ctr"/>
            <a:r>
              <a:rPr lang="nb-NO" sz="2000" b="1" dirty="0">
                <a:solidFill>
                  <a:schemeClr val="tx1"/>
                </a:solidFill>
              </a:rPr>
              <a:t>Noter deg svarene du får!</a:t>
            </a:r>
          </a:p>
        </p:txBody>
      </p:sp>
    </p:spTree>
    <p:extLst>
      <p:ext uri="{BB962C8B-B14F-4D97-AF65-F5344CB8AC3E}">
        <p14:creationId xmlns:p14="http://schemas.microsoft.com/office/powerpoint/2010/main" val="9812376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Pause i 10min!</a:t>
            </a:r>
          </a:p>
        </p:txBody>
      </p:sp>
      <p:pic>
        <p:nvPicPr>
          <p:cNvPr id="6" name="Plassholder for innhold 5" descr="Cup Kopje Koffie · Gratis afbeelding op Pixabay"/>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71108" y="1517018"/>
            <a:ext cx="6213260" cy="4659945"/>
          </a:xfrm>
        </p:spPr>
      </p:pic>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09305BD-5F70-424C-81AC-F5FFE723C7D3}" type="slidenum">
              <a:rPr lang="nb-NO" smtClean="0"/>
              <a:pPr/>
              <a:t>33</a:t>
            </a:fld>
            <a:endParaRPr lang="nb-NO"/>
          </a:p>
        </p:txBody>
      </p:sp>
    </p:spTree>
    <p:extLst>
      <p:ext uri="{BB962C8B-B14F-4D97-AF65-F5344CB8AC3E}">
        <p14:creationId xmlns:p14="http://schemas.microsoft.com/office/powerpoint/2010/main" val="5587612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ISBAR- kommunikasjon om pasientbehandling</a:t>
            </a:r>
          </a:p>
        </p:txBody>
      </p:sp>
      <p:sp>
        <p:nvSpPr>
          <p:cNvPr id="3" name="Plassholder for innhold 2"/>
          <p:cNvSpPr>
            <a:spLocks noGrp="1"/>
          </p:cNvSpPr>
          <p:nvPr>
            <p:ph idx="1"/>
          </p:nvPr>
        </p:nvSpPr>
        <p:spPr/>
        <p:txBody>
          <a:bodyPr/>
          <a:lstStyle/>
          <a:p>
            <a:pPr marL="0" indent="0">
              <a:buNone/>
            </a:pPr>
            <a:endParaRPr lang="nb-NO" dirty="0"/>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09305BD-5F70-424C-81AC-F5FFE723C7D3}" type="slidenum">
              <a:rPr lang="nb-NO" smtClean="0"/>
              <a:pPr/>
              <a:t>34</a:t>
            </a:fld>
            <a:endParaRPr lang="nb-NO"/>
          </a:p>
        </p:txBody>
      </p:sp>
      <p:pic>
        <p:nvPicPr>
          <p:cNvPr id="6" name="Plassholder for innhold 4">
            <a:extLst>
              <a:ext uri="{FF2B5EF4-FFF2-40B4-BE49-F238E27FC236}">
                <a16:creationId xmlns:a16="http://schemas.microsoft.com/office/drawing/2014/main" id="{FE5D753E-F6E9-431E-8FB2-C7B7AE9166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1293777"/>
            <a:ext cx="4141646" cy="4972880"/>
          </a:xfrm>
          <a:prstGeom prst="rect">
            <a:avLst/>
          </a:prstGeom>
        </p:spPr>
      </p:pic>
      <p:pic>
        <p:nvPicPr>
          <p:cNvPr id="7" name="Bilde 6">
            <a:extLst>
              <a:ext uri="{FF2B5EF4-FFF2-40B4-BE49-F238E27FC236}">
                <a16:creationId xmlns:a16="http://schemas.microsoft.com/office/drawing/2014/main" id="{3FDC13F7-E156-4A62-AF12-BD34075CA6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7108" y="1214023"/>
            <a:ext cx="4272873" cy="4962940"/>
          </a:xfrm>
          <a:prstGeom prst="rect">
            <a:avLst/>
          </a:prstGeom>
        </p:spPr>
      </p:pic>
    </p:spTree>
    <p:extLst>
      <p:ext uri="{BB962C8B-B14F-4D97-AF65-F5344CB8AC3E}">
        <p14:creationId xmlns:p14="http://schemas.microsoft.com/office/powerpoint/2010/main" val="24439725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Eksempel på bruk av ISBAR</a:t>
            </a:r>
          </a:p>
        </p:txBody>
      </p:sp>
      <p:sp>
        <p:nvSpPr>
          <p:cNvPr id="3" name="Plassholder for innhold 2"/>
          <p:cNvSpPr>
            <a:spLocks noGrp="1"/>
          </p:cNvSpPr>
          <p:nvPr>
            <p:ph idx="1"/>
          </p:nvPr>
        </p:nvSpPr>
        <p:spPr/>
        <p:txBody>
          <a:bodyPr/>
          <a:lstStyle/>
          <a:p>
            <a:r>
              <a:rPr lang="nb-NO" dirty="0">
                <a:hlinkClick r:id="rId2"/>
              </a:rPr>
              <a:t>ISBAR-kommunikasjon - </a:t>
            </a:r>
            <a:r>
              <a:rPr lang="nb-NO" dirty="0" err="1">
                <a:hlinkClick r:id="rId2"/>
              </a:rPr>
              <a:t>YouTube</a:t>
            </a:r>
            <a:endParaRPr lang="nb-NO" dirty="0"/>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09305BD-5F70-424C-81AC-F5FFE723C7D3}" type="slidenum">
              <a:rPr lang="nb-NO" smtClean="0"/>
              <a:pPr/>
              <a:t>35</a:t>
            </a:fld>
            <a:endParaRPr lang="nb-NO"/>
          </a:p>
        </p:txBody>
      </p:sp>
    </p:spTree>
    <p:extLst>
      <p:ext uri="{BB962C8B-B14F-4D97-AF65-F5344CB8AC3E}">
        <p14:creationId xmlns:p14="http://schemas.microsoft.com/office/powerpoint/2010/main" val="20943978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Case jobbing</a:t>
            </a:r>
          </a:p>
        </p:txBody>
      </p:sp>
      <p:sp>
        <p:nvSpPr>
          <p:cNvPr id="3" name="Plassholder for innhold 2"/>
          <p:cNvSpPr>
            <a:spLocks noGrp="1"/>
          </p:cNvSpPr>
          <p:nvPr>
            <p:ph idx="1"/>
          </p:nvPr>
        </p:nvSpPr>
        <p:spPr/>
        <p:txBody>
          <a:bodyPr/>
          <a:lstStyle/>
          <a:p>
            <a:r>
              <a:rPr lang="nb-NO" dirty="0"/>
              <a:t>.5min alene,</a:t>
            </a:r>
          </a:p>
          <a:p>
            <a:r>
              <a:rPr lang="nb-NO" dirty="0"/>
              <a:t> deretter 5 min med en  kollega.</a:t>
            </a:r>
          </a:p>
          <a:p>
            <a:r>
              <a:rPr lang="nb-NO" dirty="0"/>
              <a:t> Avslutning i plenum</a:t>
            </a:r>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09305BD-5F70-424C-81AC-F5FFE723C7D3}" type="slidenum">
              <a:rPr lang="nb-NO" smtClean="0"/>
              <a:pPr/>
              <a:t>36</a:t>
            </a:fld>
            <a:endParaRPr lang="nb-NO"/>
          </a:p>
        </p:txBody>
      </p:sp>
    </p:spTree>
    <p:extLst>
      <p:ext uri="{BB962C8B-B14F-4D97-AF65-F5344CB8AC3E}">
        <p14:creationId xmlns:p14="http://schemas.microsoft.com/office/powerpoint/2010/main" val="34250884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Case tjenester til personer med utviklingshemming</a:t>
            </a:r>
          </a:p>
        </p:txBody>
      </p:sp>
      <p:sp>
        <p:nvSpPr>
          <p:cNvPr id="3" name="Plassholder for innhold 2"/>
          <p:cNvSpPr>
            <a:spLocks noGrp="1"/>
          </p:cNvSpPr>
          <p:nvPr>
            <p:ph idx="1"/>
          </p:nvPr>
        </p:nvSpPr>
        <p:spPr/>
        <p:txBody>
          <a:bodyPr>
            <a:normAutofit fontScale="92500" lnSpcReduction="10000"/>
          </a:bodyPr>
          <a:lstStyle/>
          <a:p>
            <a:r>
              <a:rPr lang="nb-NO" b="1" dirty="0"/>
              <a:t>CASE 1: </a:t>
            </a:r>
            <a:r>
              <a:rPr lang="nb-NO" dirty="0"/>
              <a:t>June er 57 år, har en psykisk utviklingshemming og har tidligere vært stort sett frisk. Hun bor fast i en tilrettelagt bolig, steller seg selv og er glad i å drive med håndarbeid. De siste ukene har hun tatt seg mye til hodet og trukket seg en del tilbake fra fellesområdene. Du har kveldsvakt og går inn til beboeren for å høre om hun vil ha kveldsmat. Du finner henne liggende på sengen. Hun ser noe forvirret ut og skjønner ikke hva du sier. Hun virker stresset. Da hun prøver å svare kommer det bare uforklarlige lyder og hun er ikke lengre i stand til å formulere hele setninger. </a:t>
            </a:r>
          </a:p>
          <a:p>
            <a:r>
              <a:rPr lang="nb-NO" dirty="0"/>
              <a:t>Ta NEWS-målinger:</a:t>
            </a:r>
          </a:p>
          <a:p>
            <a:r>
              <a:rPr lang="nb-NO" dirty="0"/>
              <a:t>Du finner at hun har frie luftveier og respirasjonsfrekvens på 14, SpO2på 96%.Hun har puls på 98 og blodtrykk på 150/85. Hun har temp på 37.4. Hun er våken og oppmerksom, men det er usikkert om hun er orientert da hun ikke klarer å svare for seg.</a:t>
            </a:r>
          </a:p>
          <a:p>
            <a:r>
              <a:rPr lang="nb-NO" dirty="0"/>
              <a:t>Regn ut NEWS2 score. Samt noter observasjoner i ISBAR-skjemaet. </a:t>
            </a:r>
          </a:p>
          <a:p>
            <a:r>
              <a:rPr lang="nb-NO" dirty="0"/>
              <a:t>Hvilke tiltak setter du inn hos June?</a:t>
            </a:r>
          </a:p>
          <a:p>
            <a:pPr marL="0" indent="0">
              <a:buNone/>
            </a:pPr>
            <a:endParaRPr lang="nb-NO" b="1" dirty="0"/>
          </a:p>
          <a:p>
            <a:pPr marL="0" indent="0" fontAlgn="base">
              <a:buNone/>
            </a:pPr>
            <a:endParaRPr lang="nb-NO" dirty="0"/>
          </a:p>
          <a:p>
            <a:pPr marL="0" indent="0">
              <a:buNone/>
            </a:pPr>
            <a:endParaRPr lang="nb-NO" dirty="0"/>
          </a:p>
          <a:p>
            <a:endParaRPr lang="nb-NO" dirty="0"/>
          </a:p>
          <a:p>
            <a:endParaRPr lang="nb-NO" dirty="0"/>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09305BD-5F70-424C-81AC-F5FFE723C7D3}" type="slidenum">
              <a:rPr lang="nb-NO" smtClean="0"/>
              <a:pPr/>
              <a:t>37</a:t>
            </a:fld>
            <a:endParaRPr lang="nb-NO"/>
          </a:p>
        </p:txBody>
      </p:sp>
    </p:spTree>
    <p:extLst>
      <p:ext uri="{BB962C8B-B14F-4D97-AF65-F5344CB8AC3E}">
        <p14:creationId xmlns:p14="http://schemas.microsoft.com/office/powerpoint/2010/main" val="10357704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Fasit case 1</a:t>
            </a:r>
          </a:p>
        </p:txBody>
      </p:sp>
      <p:sp>
        <p:nvSpPr>
          <p:cNvPr id="3" name="Plassholder for innhold 2"/>
          <p:cNvSpPr>
            <a:spLocks noGrp="1"/>
          </p:cNvSpPr>
          <p:nvPr>
            <p:ph idx="1"/>
          </p:nvPr>
        </p:nvSpPr>
        <p:spPr>
          <a:xfrm>
            <a:off x="251520" y="1340767"/>
            <a:ext cx="8496944" cy="5015583"/>
          </a:xfrm>
        </p:spPr>
        <p:txBody>
          <a:bodyPr>
            <a:normAutofit/>
          </a:bodyPr>
          <a:lstStyle/>
          <a:p>
            <a:r>
              <a:rPr lang="nb-NO" dirty="0"/>
              <a:t> </a:t>
            </a:r>
            <a:r>
              <a:rPr lang="nb-NO" sz="2800" dirty="0"/>
              <a:t>NEWS –score 4.</a:t>
            </a:r>
          </a:p>
          <a:p>
            <a:pPr marL="0" indent="0">
              <a:buNone/>
            </a:pPr>
            <a:r>
              <a:rPr lang="nb-NO" b="1" dirty="0"/>
              <a:t>• </a:t>
            </a:r>
            <a:r>
              <a:rPr lang="nb-NO" sz="2300" b="1" dirty="0"/>
              <a:t>Når skal nye målinger tas: </a:t>
            </a:r>
            <a:r>
              <a:rPr lang="nb-NO" sz="2300" dirty="0"/>
              <a:t>Selv om NEWS-scoren er lav, er dette er så unormal tilstand for June at du velger å bli der og følge opp målingene.</a:t>
            </a:r>
          </a:p>
          <a:p>
            <a:pPr marL="0" indent="0">
              <a:buNone/>
            </a:pPr>
            <a:r>
              <a:rPr lang="nb-NO" sz="2300" b="1" dirty="0"/>
              <a:t>• Respons etter NEWS score: </a:t>
            </a:r>
            <a:r>
              <a:rPr lang="nb-NO" sz="2300" dirty="0"/>
              <a:t>June har symptomer på endring i helsetilstanden og du iverksetter tiltak rettet mot symptomene. Hva mistenker du? Vurder alltid tiltak opp mot behandlingsavklaring og kunnskap om den enkelte pasient. Ut ifra kunnskap du har om pasienten er ikke dette normal atferd for June.</a:t>
            </a:r>
          </a:p>
          <a:p>
            <a:pPr marL="0" indent="0">
              <a:buNone/>
            </a:pPr>
            <a:r>
              <a:rPr lang="nb-NO" sz="2300" b="1" dirty="0"/>
              <a:t>NB: lav NEWS score utelukker ikke alvorlig sykdom. June har NEWS score 4 men har likevel symptomer på endring i helsetilstand. </a:t>
            </a:r>
          </a:p>
          <a:p>
            <a:pPr marL="0" indent="0">
              <a:buNone/>
            </a:pPr>
            <a:endParaRPr lang="nb-NO" sz="2300" dirty="0"/>
          </a:p>
          <a:p>
            <a:pPr marL="0" indent="0">
              <a:buNone/>
            </a:pPr>
            <a:r>
              <a:rPr lang="nb-NO" sz="2300" b="1" dirty="0"/>
              <a:t>og bruker ISBAR skjemaet du har fylt ut i kommunikasjon med lege.</a:t>
            </a:r>
          </a:p>
          <a:p>
            <a:endParaRPr lang="nb-NO" dirty="0"/>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09305BD-5F70-424C-81AC-F5FFE723C7D3}" type="slidenum">
              <a:rPr lang="nb-NO" smtClean="0"/>
              <a:pPr/>
              <a:t>38</a:t>
            </a:fld>
            <a:endParaRPr lang="nb-NO"/>
          </a:p>
        </p:txBody>
      </p:sp>
    </p:spTree>
    <p:extLst>
      <p:ext uri="{BB962C8B-B14F-4D97-AF65-F5344CB8AC3E}">
        <p14:creationId xmlns:p14="http://schemas.microsoft.com/office/powerpoint/2010/main" val="29972196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79512" y="260648"/>
            <a:ext cx="7886700" cy="1325563"/>
          </a:xfrm>
        </p:spPr>
        <p:txBody>
          <a:bodyPr/>
          <a:lstStyle/>
          <a:p>
            <a:r>
              <a:rPr lang="nb-NO" dirty="0"/>
              <a:t>Fasit case 1 fortsetter</a:t>
            </a:r>
          </a:p>
        </p:txBody>
      </p:sp>
      <p:sp>
        <p:nvSpPr>
          <p:cNvPr id="3" name="Plassholder for innhold 2"/>
          <p:cNvSpPr>
            <a:spLocks noGrp="1"/>
          </p:cNvSpPr>
          <p:nvPr>
            <p:ph idx="1"/>
          </p:nvPr>
        </p:nvSpPr>
        <p:spPr>
          <a:xfrm>
            <a:off x="179512" y="1412776"/>
            <a:ext cx="7886700" cy="4351338"/>
          </a:xfrm>
        </p:spPr>
        <p:txBody>
          <a:bodyPr>
            <a:normAutofit fontScale="85000" lnSpcReduction="20000"/>
          </a:bodyPr>
          <a:lstStyle/>
          <a:p>
            <a:pPr marL="0" indent="0">
              <a:buNone/>
            </a:pPr>
            <a:r>
              <a:rPr lang="nb-NO" sz="2000" dirty="0"/>
              <a:t>Hun har symptomer på hjerneslag og det er da viktig å undersøke om pasienten kan utføre disse øvelsene:</a:t>
            </a:r>
          </a:p>
          <a:p>
            <a:pPr marL="0" indent="0">
              <a:buNone/>
            </a:pPr>
            <a:r>
              <a:rPr lang="nb-NO" sz="2000" dirty="0"/>
              <a:t>❑Prate: si en enkel sammenhengende setning</a:t>
            </a:r>
          </a:p>
          <a:p>
            <a:pPr marL="0" indent="0">
              <a:buNone/>
            </a:pPr>
            <a:r>
              <a:rPr lang="nb-NO" sz="2000" dirty="0"/>
              <a:t>❑Smile: smile, le, vise tenner</a:t>
            </a:r>
          </a:p>
          <a:p>
            <a:pPr marL="0" indent="0">
              <a:buNone/>
            </a:pPr>
            <a:r>
              <a:rPr lang="nb-NO" sz="2000" dirty="0"/>
              <a:t>❑Løfte: løfte begge armer </a:t>
            </a:r>
          </a:p>
          <a:p>
            <a:pPr marL="0" indent="0">
              <a:buNone/>
            </a:pPr>
            <a:r>
              <a:rPr lang="nb-NO" sz="2000" dirty="0"/>
              <a:t>• Det bør også måles blodsukker. Hjerneslag kan ofte gi en økning i blodsukkerverdi.</a:t>
            </a:r>
          </a:p>
          <a:p>
            <a:pPr marL="0" indent="0">
              <a:buNone/>
            </a:pPr>
            <a:r>
              <a:rPr lang="nb-NO" sz="2000" dirty="0"/>
              <a:t>• June forsøker å løfte armene når du ber henne om det, men den venstre armen er tydelig svakere enn den høyre og hun klarer ikke å løfte den. Du synes også at hun har litt hengende munnvik på venstre side av ansiktet. Hun har blodsukker på 8. Hva gjør du nå</a:t>
            </a:r>
            <a:r>
              <a:rPr lang="nb-NO" sz="2000" b="1" dirty="0"/>
              <a:t>? Du ringer vakthavende lege/113</a:t>
            </a:r>
          </a:p>
          <a:p>
            <a:pPr marL="0" indent="0">
              <a:buNone/>
            </a:pPr>
            <a:endParaRPr lang="nb-NO" sz="2000" b="1" dirty="0"/>
          </a:p>
          <a:p>
            <a:pPr marL="0" indent="0">
              <a:buNone/>
            </a:pPr>
            <a:r>
              <a:rPr lang="nb-NO" b="1" dirty="0"/>
              <a:t>Viktig å vite om personer med utviklingshemming</a:t>
            </a:r>
            <a:r>
              <a:rPr lang="nb-NO" dirty="0"/>
              <a:t>.  Personer med utviklingshemming er ekstra </a:t>
            </a:r>
            <a:r>
              <a:rPr lang="nb-NO" dirty="0" err="1"/>
              <a:t>såbare</a:t>
            </a:r>
            <a:r>
              <a:rPr lang="nb-NO" dirty="0"/>
              <a:t> for infeksjoner. Mange har et dårlig immunforsvar enten medfødt eller </a:t>
            </a:r>
            <a:r>
              <a:rPr lang="nb-NO" dirty="0" err="1"/>
              <a:t>ervet</a:t>
            </a:r>
            <a:r>
              <a:rPr lang="nb-NO" dirty="0"/>
              <a:t> på grunn av livsstil. Personer med utviklingshemming er utsatt for hørsels og synsproblemer noe som kan gi kommunikasjon problemer.  Det er også viktig å huske på at </a:t>
            </a:r>
            <a:r>
              <a:rPr lang="nb-NO" dirty="0" err="1"/>
              <a:t>aldringsprossesn</a:t>
            </a:r>
            <a:r>
              <a:rPr lang="nb-NO" dirty="0"/>
              <a:t> startet tidligere enn hos resten av befolkningen</a:t>
            </a:r>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09305BD-5F70-424C-81AC-F5FFE723C7D3}" type="slidenum">
              <a:rPr lang="nb-NO" smtClean="0"/>
              <a:pPr/>
              <a:t>39</a:t>
            </a:fld>
            <a:endParaRPr lang="nb-NO"/>
          </a:p>
        </p:txBody>
      </p:sp>
    </p:spTree>
    <p:extLst>
      <p:ext uri="{BB962C8B-B14F-4D97-AF65-F5344CB8AC3E}">
        <p14:creationId xmlns:p14="http://schemas.microsoft.com/office/powerpoint/2010/main" val="1450361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Hvorfor innføre NEWS2 i kommunehelsetjenesten</a:t>
            </a:r>
          </a:p>
        </p:txBody>
      </p:sp>
      <p:sp>
        <p:nvSpPr>
          <p:cNvPr id="3" name="Plassholder for innhold 2"/>
          <p:cNvSpPr>
            <a:spLocks noGrp="1"/>
          </p:cNvSpPr>
          <p:nvPr>
            <p:ph idx="1"/>
          </p:nvPr>
        </p:nvSpPr>
        <p:spPr/>
        <p:txBody>
          <a:bodyPr/>
          <a:lstStyle/>
          <a:p>
            <a:r>
              <a:rPr lang="nb-NO" dirty="0"/>
              <a:t>Oppdage endringer i helsetilstand tidlig, for å unngå sykehusinnleggelse</a:t>
            </a:r>
          </a:p>
          <a:p>
            <a:r>
              <a:rPr lang="nb-NO" dirty="0"/>
              <a:t>Vitale målinger gir faglig beslutningstøtte i møte med annet helsepersonell</a:t>
            </a:r>
          </a:p>
          <a:p>
            <a:r>
              <a:rPr lang="nb-NO" dirty="0"/>
              <a:t>Vitale målinger er objektive målinger som kan sammenlignes med en referanseverdi, samt sammenligne pasientens tidligere målinger i normal tilstand med målinger ved en forverrelse av helsetilstand</a:t>
            </a:r>
          </a:p>
          <a:p>
            <a:r>
              <a:rPr lang="nb-NO" dirty="0"/>
              <a:t>Sørlandet sykehus bruker også NEWS2, dermed snakker vi samme språk</a:t>
            </a:r>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09305BD-5F70-424C-81AC-F5FFE723C7D3}" type="slidenum">
              <a:rPr lang="nb-NO" smtClean="0"/>
              <a:pPr/>
              <a:t>4</a:t>
            </a:fld>
            <a:endParaRPr lang="nb-NO"/>
          </a:p>
        </p:txBody>
      </p:sp>
    </p:spTree>
    <p:extLst>
      <p:ext uri="{BB962C8B-B14F-4D97-AF65-F5344CB8AC3E}">
        <p14:creationId xmlns:p14="http://schemas.microsoft.com/office/powerpoint/2010/main" val="30631022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Case 2 Kommunal øyeblikkelig hjelp/ korttid</a:t>
            </a:r>
          </a:p>
        </p:txBody>
      </p:sp>
      <p:sp>
        <p:nvSpPr>
          <p:cNvPr id="3" name="Plassholder for innhold 2"/>
          <p:cNvSpPr>
            <a:spLocks noGrp="1"/>
          </p:cNvSpPr>
          <p:nvPr>
            <p:ph idx="1"/>
          </p:nvPr>
        </p:nvSpPr>
        <p:spPr>
          <a:xfrm>
            <a:off x="395536" y="1690689"/>
            <a:ext cx="8119814" cy="4486274"/>
          </a:xfrm>
        </p:spPr>
        <p:txBody>
          <a:bodyPr/>
          <a:lstStyle/>
          <a:p>
            <a:pPr marL="0" indent="0">
              <a:buNone/>
            </a:pPr>
            <a:endParaRPr lang="nb-NO" b="1" dirty="0"/>
          </a:p>
          <a:p>
            <a:pPr marL="0" indent="0">
              <a:buNone/>
            </a:pPr>
            <a:r>
              <a:rPr lang="nb-NO" dirty="0"/>
              <a:t>Arne 84 år gammel, innlegges i dag kommunal øyeblikkelig hjelp med mistanke om gastroenteritt (betennelse i tarmen). Han har vært syk i en ukes tid og har ikke klart å ta til seg noe næring de siste tre dagene. Han har hatt oppkast og diare mange ganger pr dag og isoleres derfor ved innkomst. </a:t>
            </a:r>
          </a:p>
          <a:p>
            <a:pPr marL="0" indent="0">
              <a:buNone/>
            </a:pPr>
            <a:r>
              <a:rPr lang="nb-NO" dirty="0"/>
              <a:t>Ved ankomst til avdelingen er Respirasjonen: 23, SpO2: 97%, Puls: 98, Blodtrykk: 138/82, Temp 38.5. Han er klar og orientert, men virker medtatt.</a:t>
            </a:r>
          </a:p>
          <a:p>
            <a:pPr marL="0" indent="0">
              <a:buNone/>
            </a:pPr>
            <a:r>
              <a:rPr lang="nb-NO" dirty="0"/>
              <a:t>•Regn ut NEWS2 -score </a:t>
            </a:r>
          </a:p>
          <a:p>
            <a:pPr marL="0" indent="0">
              <a:buNone/>
            </a:pPr>
            <a:r>
              <a:rPr lang="nb-NO" dirty="0"/>
              <a:t>•Hvilke tiltak iverksetter du for Arne?</a:t>
            </a:r>
          </a:p>
          <a:p>
            <a:endParaRPr lang="nb-NO" dirty="0"/>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09305BD-5F70-424C-81AC-F5FFE723C7D3}" type="slidenum">
              <a:rPr lang="nb-NO" smtClean="0"/>
              <a:pPr/>
              <a:t>40</a:t>
            </a:fld>
            <a:endParaRPr lang="nb-NO"/>
          </a:p>
        </p:txBody>
      </p:sp>
    </p:spTree>
    <p:extLst>
      <p:ext uri="{BB962C8B-B14F-4D97-AF65-F5344CB8AC3E}">
        <p14:creationId xmlns:p14="http://schemas.microsoft.com/office/powerpoint/2010/main" val="34422176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Fasit case 2</a:t>
            </a:r>
          </a:p>
        </p:txBody>
      </p:sp>
      <p:sp>
        <p:nvSpPr>
          <p:cNvPr id="3" name="Plassholder for innhold 2"/>
          <p:cNvSpPr>
            <a:spLocks noGrp="1"/>
          </p:cNvSpPr>
          <p:nvPr>
            <p:ph idx="1"/>
          </p:nvPr>
        </p:nvSpPr>
        <p:spPr>
          <a:xfrm>
            <a:off x="323528" y="1688052"/>
            <a:ext cx="7886700" cy="4351338"/>
          </a:xfrm>
        </p:spPr>
        <p:txBody>
          <a:bodyPr>
            <a:normAutofit lnSpcReduction="10000"/>
          </a:bodyPr>
          <a:lstStyle/>
          <a:p>
            <a:endParaRPr lang="nb-NO" dirty="0"/>
          </a:p>
          <a:p>
            <a:r>
              <a:rPr lang="nb-NO" dirty="0"/>
              <a:t> </a:t>
            </a:r>
            <a:r>
              <a:rPr lang="nb-NO" b="1" dirty="0"/>
              <a:t>NEWS2 score er 4</a:t>
            </a:r>
          </a:p>
          <a:p>
            <a:r>
              <a:rPr lang="nb-NO" b="1" dirty="0"/>
              <a:t>Når skal nye målinger tas: </a:t>
            </a:r>
            <a:r>
              <a:rPr lang="nb-NO" dirty="0"/>
              <a:t>Du avtaler ny NEWS måling med Arne om 4t</a:t>
            </a:r>
          </a:p>
          <a:p>
            <a:r>
              <a:rPr lang="nb-NO" b="1" dirty="0"/>
              <a:t>Respons etter NEWS2 score: </a:t>
            </a:r>
            <a:r>
              <a:rPr lang="nb-NO" dirty="0"/>
              <a:t>Du som sykepleier diskuterer med innskrivende lege avklaringer i forhold til smitteregime og tiltak som for eksempel væskebehandling.</a:t>
            </a:r>
          </a:p>
          <a:p>
            <a:r>
              <a:rPr lang="nb-NO" b="1" dirty="0"/>
              <a:t>Vurder alltid vitale parametere mot normal NEWS og/eller forrige måling: </a:t>
            </a:r>
            <a:r>
              <a:rPr lang="nb-NO" dirty="0"/>
              <a:t>Sjekk i dokumentasjonen om det er tatt tidligere målinger og sammenlign med målingen du nå har tatt.</a:t>
            </a:r>
          </a:p>
          <a:p>
            <a:r>
              <a:rPr lang="nb-NO" b="1" dirty="0"/>
              <a:t>Vurder alltid tiltak opp mot behandlingsavklaring og kunnskap om den enkelte pasient: </a:t>
            </a:r>
            <a:r>
              <a:rPr lang="nb-NO" dirty="0"/>
              <a:t>Ny pasient, så trenger å sjekke om det finnes behandlingsavklaring fra tidligere, </a:t>
            </a:r>
            <a:r>
              <a:rPr lang="nb-NO" dirty="0" err="1"/>
              <a:t>evt</a:t>
            </a:r>
            <a:r>
              <a:rPr lang="nb-NO" dirty="0"/>
              <a:t> snakk med pasienten om hans ønsker hvis han skulle bli dårligere.</a:t>
            </a:r>
          </a:p>
          <a:p>
            <a:endParaRPr lang="nb-NO" dirty="0"/>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09305BD-5F70-424C-81AC-F5FFE723C7D3}" type="slidenum">
              <a:rPr lang="nb-NO" smtClean="0"/>
              <a:pPr/>
              <a:t>41</a:t>
            </a:fld>
            <a:endParaRPr lang="nb-NO"/>
          </a:p>
        </p:txBody>
      </p:sp>
    </p:spTree>
    <p:extLst>
      <p:ext uri="{BB962C8B-B14F-4D97-AF65-F5344CB8AC3E}">
        <p14:creationId xmlns:p14="http://schemas.microsoft.com/office/powerpoint/2010/main" val="28642026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Case 3 institusjon</a:t>
            </a:r>
          </a:p>
        </p:txBody>
      </p:sp>
      <p:sp>
        <p:nvSpPr>
          <p:cNvPr id="3" name="Plassholder for innhold 2"/>
          <p:cNvSpPr>
            <a:spLocks noGrp="1"/>
          </p:cNvSpPr>
          <p:nvPr>
            <p:ph idx="1"/>
          </p:nvPr>
        </p:nvSpPr>
        <p:spPr/>
        <p:txBody>
          <a:bodyPr>
            <a:normAutofit fontScale="92500"/>
          </a:bodyPr>
          <a:lstStyle/>
          <a:p>
            <a:pPr marL="0" indent="0">
              <a:buNone/>
            </a:pPr>
            <a:r>
              <a:rPr lang="nb-NO" dirty="0"/>
              <a:t>Olga Hansen er 88 år og  bor på et sykehjem på grunn av sine mange somatiske sykdommer</a:t>
            </a:r>
          </a:p>
          <a:p>
            <a:pPr marL="0" indent="0">
              <a:buNone/>
            </a:pPr>
            <a:r>
              <a:rPr lang="nb-NO" dirty="0"/>
              <a:t> Det ble sist tatt rutinemessige målinger av vitale parametere for 3 måneder siden i forbindelse med årskontroll med sykehjemslege  NEWS2 score på 0(habituell/normal tilstand). </a:t>
            </a:r>
          </a:p>
          <a:p>
            <a:pPr marL="0" indent="0">
              <a:buNone/>
            </a:pPr>
            <a:r>
              <a:rPr lang="nb-NO" dirty="0"/>
              <a:t>Det siste døgnet har hun hatt lette ryggsmerter og vært tiltagende ustø. Dette har igjen ført til økt hjelpebehov. Nattevaktene rapporterer om konsentrert og illeluktende urin. Dagvaktene går inn til henne om morgenen. De registrerer at hun virker forvirret, noe hun ikke har vært tidligere. </a:t>
            </a:r>
          </a:p>
          <a:p>
            <a:pPr marL="0" indent="0">
              <a:buNone/>
            </a:pPr>
            <a:r>
              <a:rPr lang="nb-NO" dirty="0"/>
              <a:t>Det blir tatt NEWS-målinger: Frie luftveier RF: 26, Spo2: 93%, anstrengt respirasjon, BT :95/45, Puls:125 uregelmessig (Kjent Atrieflimmer), klam og blek hud, kald perifert.  ACVPU = C (forvirret),</a:t>
            </a:r>
            <a:r>
              <a:rPr lang="nb-NO" dirty="0" err="1"/>
              <a:t>bl.s</a:t>
            </a:r>
            <a:r>
              <a:rPr lang="nb-NO" dirty="0"/>
              <a:t>. 5. Temp: 36,2. </a:t>
            </a:r>
          </a:p>
          <a:p>
            <a:r>
              <a:rPr lang="nb-NO" dirty="0"/>
              <a:t> Regn ut NEWS2 score. </a:t>
            </a:r>
          </a:p>
          <a:p>
            <a:r>
              <a:rPr lang="nb-NO" dirty="0"/>
              <a:t>Hvilke tiltak setter du inn hos Olga?</a:t>
            </a:r>
          </a:p>
          <a:p>
            <a:endParaRPr lang="nb-NO" dirty="0"/>
          </a:p>
          <a:p>
            <a:endParaRPr lang="nb-NO" dirty="0"/>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09305BD-5F70-424C-81AC-F5FFE723C7D3}" type="slidenum">
              <a:rPr lang="nb-NO" smtClean="0"/>
              <a:pPr/>
              <a:t>42</a:t>
            </a:fld>
            <a:endParaRPr lang="nb-NO"/>
          </a:p>
        </p:txBody>
      </p:sp>
    </p:spTree>
    <p:extLst>
      <p:ext uri="{BB962C8B-B14F-4D97-AF65-F5344CB8AC3E}">
        <p14:creationId xmlns:p14="http://schemas.microsoft.com/office/powerpoint/2010/main" val="28245632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Case 3; Institusjon</a:t>
            </a:r>
          </a:p>
        </p:txBody>
      </p:sp>
      <p:sp>
        <p:nvSpPr>
          <p:cNvPr id="3" name="Plassholder for innhold 2"/>
          <p:cNvSpPr>
            <a:spLocks noGrp="1"/>
          </p:cNvSpPr>
          <p:nvPr>
            <p:ph idx="1"/>
          </p:nvPr>
        </p:nvSpPr>
        <p:spPr/>
        <p:txBody>
          <a:bodyPr>
            <a:normAutofit/>
          </a:bodyPr>
          <a:lstStyle/>
          <a:p>
            <a:pPr marL="0" indent="0">
              <a:buNone/>
            </a:pPr>
            <a:r>
              <a:rPr lang="nb-NO"/>
              <a:t>NEWS-målinger: Frie luftveier, RF: 26, SpO2: 93%, anstrengt respirasjon, BT: 95/45, Puls: 125 uregelmessig (kjent Atrieflimmer), klam og blek hud, kald perifert.  Bevissthetsnivå = C (forvirret), blodsukker 5,0. Temp: 36,2. </a:t>
            </a:r>
          </a:p>
          <a:p>
            <a:pPr marL="0" indent="0">
              <a:buNone/>
            </a:pPr>
            <a:endParaRPr lang="nb-NO"/>
          </a:p>
          <a:p>
            <a:pPr marL="0" indent="0">
              <a:buNone/>
            </a:pPr>
            <a:endParaRPr lang="nb-NO"/>
          </a:p>
          <a:p>
            <a:pPr marL="0" indent="0">
              <a:buNone/>
            </a:pPr>
            <a:r>
              <a:rPr lang="nb-NO" sz="3200">
                <a:solidFill>
                  <a:schemeClr val="accent1">
                    <a:lumMod val="75000"/>
                  </a:schemeClr>
                </a:solidFill>
              </a:rPr>
              <a:t>Regn ut </a:t>
            </a:r>
            <a:br>
              <a:rPr lang="nb-NO" sz="3200">
                <a:solidFill>
                  <a:schemeClr val="accent1">
                    <a:lumMod val="75000"/>
                  </a:schemeClr>
                </a:solidFill>
              </a:rPr>
            </a:br>
            <a:r>
              <a:rPr lang="nb-NO" sz="3200">
                <a:solidFill>
                  <a:schemeClr val="accent1">
                    <a:lumMod val="75000"/>
                  </a:schemeClr>
                </a:solidFill>
              </a:rPr>
              <a:t>NEWS2 </a:t>
            </a:r>
            <a:br>
              <a:rPr lang="nb-NO" sz="3200">
                <a:solidFill>
                  <a:schemeClr val="accent1">
                    <a:lumMod val="75000"/>
                  </a:schemeClr>
                </a:solidFill>
              </a:rPr>
            </a:br>
            <a:r>
              <a:rPr lang="nb-NO" sz="3200">
                <a:solidFill>
                  <a:schemeClr val="accent1">
                    <a:lumMod val="75000"/>
                  </a:schemeClr>
                </a:solidFill>
              </a:rPr>
              <a:t>score</a:t>
            </a:r>
          </a:p>
          <a:p>
            <a:pPr marL="0" indent="0">
              <a:buNone/>
            </a:pPr>
            <a:endParaRPr lang="nb-NO"/>
          </a:p>
          <a:p>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09305BD-5F70-424C-81AC-F5FFE723C7D3}" type="slidenum">
              <a:rPr lang="nb-NO" smtClean="0"/>
              <a:pPr/>
              <a:t>43</a:t>
            </a:fld>
            <a:endParaRPr lang="nb-NO"/>
          </a:p>
        </p:txBody>
      </p:sp>
      <p:pic>
        <p:nvPicPr>
          <p:cNvPr id="7" name="Plassholder for innhold 6">
            <a:extLst>
              <a:ext uri="{FF2B5EF4-FFF2-40B4-BE49-F238E27FC236}">
                <a16:creationId xmlns:a16="http://schemas.microsoft.com/office/drawing/2014/main" id="{E2FFE0F7-ECFA-A768-C1AD-242F34960F4A}"/>
              </a:ext>
            </a:extLst>
          </p:cNvPr>
          <p:cNvPicPr>
            <a:picLocks noGrp="1" noChangeAspect="1"/>
          </p:cNvPicPr>
          <p:nvPr>
            <p:ph sz="half" idx="4294967295"/>
          </p:nvPr>
        </p:nvPicPr>
        <p:blipFill>
          <a:blip r:embed="rId3"/>
          <a:stretch>
            <a:fillRect/>
          </a:stretch>
        </p:blipFill>
        <p:spPr>
          <a:xfrm>
            <a:off x="3275856" y="3029615"/>
            <a:ext cx="5616624" cy="3733656"/>
          </a:xfrm>
          <a:prstGeom prst="rect">
            <a:avLst/>
          </a:prstGeom>
          <a:noFill/>
        </p:spPr>
      </p:pic>
    </p:spTree>
    <p:extLst>
      <p:ext uri="{BB962C8B-B14F-4D97-AF65-F5344CB8AC3E}">
        <p14:creationId xmlns:p14="http://schemas.microsoft.com/office/powerpoint/2010/main" val="17310524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Case 3; Institusjon</a:t>
            </a:r>
          </a:p>
        </p:txBody>
      </p:sp>
      <p:sp>
        <p:nvSpPr>
          <p:cNvPr id="3" name="Plassholder for innhold 2"/>
          <p:cNvSpPr>
            <a:spLocks noGrp="1"/>
          </p:cNvSpPr>
          <p:nvPr>
            <p:ph idx="1"/>
          </p:nvPr>
        </p:nvSpPr>
        <p:spPr>
          <a:xfrm>
            <a:off x="573732" y="1541363"/>
            <a:ext cx="7886700" cy="4351338"/>
          </a:xfrm>
        </p:spPr>
        <p:txBody>
          <a:bodyPr>
            <a:normAutofit/>
          </a:bodyPr>
          <a:lstStyle/>
          <a:p>
            <a:pPr marL="0" indent="0">
              <a:buNone/>
            </a:pPr>
            <a:r>
              <a:rPr lang="nb-NO"/>
              <a:t>NEWS-målinger: Frie luftveier, RF: 26, SpO2: 93%, anstrengt respirasjon, BT: 95/45, Puls: 125 uregelmessig (kjent Atrieflimmer), klam og blek hud, kald perifert.  Bevissthetsnivå = C (forvirret), Blodsukker 5,0. Temp: 36,2. </a:t>
            </a:r>
          </a:p>
          <a:p>
            <a:pPr marL="0" indent="0">
              <a:buNone/>
            </a:pPr>
            <a:endParaRPr lang="nb-NO"/>
          </a:p>
          <a:p>
            <a:pPr marL="0" indent="0">
              <a:buNone/>
            </a:pPr>
            <a:endParaRPr lang="nb-NO"/>
          </a:p>
          <a:p>
            <a:pPr marL="0" indent="0">
              <a:buNone/>
            </a:pPr>
            <a:r>
              <a:rPr lang="nb-NO"/>
              <a:t>Regn ut </a:t>
            </a:r>
            <a:br>
              <a:rPr lang="nb-NO"/>
            </a:br>
            <a:r>
              <a:rPr lang="nb-NO"/>
              <a:t>NEWS2 score</a:t>
            </a:r>
          </a:p>
          <a:p>
            <a:pPr marL="0" indent="0">
              <a:buNone/>
            </a:pPr>
            <a:endParaRPr lang="nb-NO"/>
          </a:p>
          <a:p>
            <a:pPr marL="0" indent="0">
              <a:buNone/>
            </a:pPr>
            <a:r>
              <a:rPr lang="nb-NO">
                <a:solidFill>
                  <a:srgbClr val="FF0000"/>
                </a:solidFill>
              </a:rPr>
              <a:t>NEWS = 12</a:t>
            </a:r>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09305BD-5F70-424C-81AC-F5FFE723C7D3}" type="slidenum">
              <a:rPr lang="nb-NO" smtClean="0"/>
              <a:pPr/>
              <a:t>44</a:t>
            </a:fld>
            <a:endParaRPr lang="nb-NO"/>
          </a:p>
        </p:txBody>
      </p:sp>
      <p:pic>
        <p:nvPicPr>
          <p:cNvPr id="7" name="Plassholder for innhold 6">
            <a:extLst>
              <a:ext uri="{FF2B5EF4-FFF2-40B4-BE49-F238E27FC236}">
                <a16:creationId xmlns:a16="http://schemas.microsoft.com/office/drawing/2014/main" id="{E2FFE0F7-ECFA-A768-C1AD-242F34960F4A}"/>
              </a:ext>
            </a:extLst>
          </p:cNvPr>
          <p:cNvPicPr>
            <a:picLocks noGrp="1" noChangeAspect="1"/>
          </p:cNvPicPr>
          <p:nvPr>
            <p:ph sz="half" idx="4294967295"/>
          </p:nvPr>
        </p:nvPicPr>
        <p:blipFill>
          <a:blip r:embed="rId3"/>
          <a:stretch>
            <a:fillRect/>
          </a:stretch>
        </p:blipFill>
        <p:spPr>
          <a:xfrm>
            <a:off x="3010075" y="2852936"/>
            <a:ext cx="6020879" cy="4002385"/>
          </a:xfrm>
          <a:prstGeom prst="rect">
            <a:avLst/>
          </a:prstGeom>
          <a:noFill/>
        </p:spPr>
      </p:pic>
      <p:sp>
        <p:nvSpPr>
          <p:cNvPr id="6" name="Ellipse 5">
            <a:extLst>
              <a:ext uri="{FF2B5EF4-FFF2-40B4-BE49-F238E27FC236}">
                <a16:creationId xmlns:a16="http://schemas.microsoft.com/office/drawing/2014/main" id="{C1126A12-3FB5-CCFC-0C2A-D9EF24C8C677}"/>
              </a:ext>
            </a:extLst>
          </p:cNvPr>
          <p:cNvSpPr/>
          <p:nvPr/>
        </p:nvSpPr>
        <p:spPr>
          <a:xfrm>
            <a:off x="8460432" y="3429000"/>
            <a:ext cx="288032" cy="28803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Ellipse 7">
            <a:extLst>
              <a:ext uri="{FF2B5EF4-FFF2-40B4-BE49-F238E27FC236}">
                <a16:creationId xmlns:a16="http://schemas.microsoft.com/office/drawing/2014/main" id="{EDE7B576-C050-D154-40AC-97E93FAA8F1A}"/>
              </a:ext>
            </a:extLst>
          </p:cNvPr>
          <p:cNvSpPr/>
          <p:nvPr/>
        </p:nvSpPr>
        <p:spPr>
          <a:xfrm>
            <a:off x="5303206" y="3695353"/>
            <a:ext cx="420922" cy="28803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Ellipse 8">
            <a:extLst>
              <a:ext uri="{FF2B5EF4-FFF2-40B4-BE49-F238E27FC236}">
                <a16:creationId xmlns:a16="http://schemas.microsoft.com/office/drawing/2014/main" id="{BA1C0E11-4AC2-8E9E-5F2E-EC9DFC3B5791}"/>
              </a:ext>
            </a:extLst>
          </p:cNvPr>
          <p:cNvSpPr/>
          <p:nvPr/>
        </p:nvSpPr>
        <p:spPr>
          <a:xfrm>
            <a:off x="5225634" y="4566096"/>
            <a:ext cx="498493" cy="28803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Ellipse 9">
            <a:extLst>
              <a:ext uri="{FF2B5EF4-FFF2-40B4-BE49-F238E27FC236}">
                <a16:creationId xmlns:a16="http://schemas.microsoft.com/office/drawing/2014/main" id="{2FB5816C-E130-19D3-EF59-F20F722435DB}"/>
              </a:ext>
            </a:extLst>
          </p:cNvPr>
          <p:cNvSpPr/>
          <p:nvPr/>
        </p:nvSpPr>
        <p:spPr>
          <a:xfrm>
            <a:off x="7676358" y="4845992"/>
            <a:ext cx="568049" cy="28803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Ellipse 10">
            <a:extLst>
              <a:ext uri="{FF2B5EF4-FFF2-40B4-BE49-F238E27FC236}">
                <a16:creationId xmlns:a16="http://schemas.microsoft.com/office/drawing/2014/main" id="{826FC366-662E-81C4-7712-156763241FC4}"/>
              </a:ext>
            </a:extLst>
          </p:cNvPr>
          <p:cNvSpPr/>
          <p:nvPr/>
        </p:nvSpPr>
        <p:spPr>
          <a:xfrm>
            <a:off x="8316416" y="5132114"/>
            <a:ext cx="568048" cy="28803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Ellipse 11">
            <a:extLst>
              <a:ext uri="{FF2B5EF4-FFF2-40B4-BE49-F238E27FC236}">
                <a16:creationId xmlns:a16="http://schemas.microsoft.com/office/drawing/2014/main" id="{09B282D8-E875-498C-978D-1E569D60326D}"/>
              </a:ext>
            </a:extLst>
          </p:cNvPr>
          <p:cNvSpPr/>
          <p:nvPr/>
        </p:nvSpPr>
        <p:spPr>
          <a:xfrm>
            <a:off x="6372200" y="5420146"/>
            <a:ext cx="648072" cy="28803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Ellipse 12">
            <a:extLst>
              <a:ext uri="{FF2B5EF4-FFF2-40B4-BE49-F238E27FC236}">
                <a16:creationId xmlns:a16="http://schemas.microsoft.com/office/drawing/2014/main" id="{31D57482-D095-C0AF-F48A-DC18DF9D2C21}"/>
              </a:ext>
            </a:extLst>
          </p:cNvPr>
          <p:cNvSpPr/>
          <p:nvPr/>
        </p:nvSpPr>
        <p:spPr>
          <a:xfrm>
            <a:off x="6552220" y="4289871"/>
            <a:ext cx="288032" cy="28803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677260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P spid="12" grpId="0" animBg="1"/>
      <p:bldP spid="1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7504" y="-9150"/>
            <a:ext cx="7886700" cy="1325563"/>
          </a:xfrm>
        </p:spPr>
        <p:txBody>
          <a:bodyPr/>
          <a:lstStyle/>
          <a:p>
            <a:r>
              <a:rPr lang="nb-NO"/>
              <a:t>Respons på News2 score</a:t>
            </a:r>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09305BD-5F70-424C-81AC-F5FFE723C7D3}" type="slidenum">
              <a:rPr lang="nb-NO" smtClean="0"/>
              <a:pPr/>
              <a:t>45</a:t>
            </a:fld>
            <a:endParaRPr lang="nb-NO"/>
          </a:p>
        </p:txBody>
      </p:sp>
      <p:pic>
        <p:nvPicPr>
          <p:cNvPr id="8" name="Bilde 7">
            <a:extLst>
              <a:ext uri="{FF2B5EF4-FFF2-40B4-BE49-F238E27FC236}">
                <a16:creationId xmlns:a16="http://schemas.microsoft.com/office/drawing/2014/main" id="{0ACDA89A-D33A-42A8-8B4D-3BE6C12D9F1A}"/>
              </a:ext>
            </a:extLst>
          </p:cNvPr>
          <p:cNvPicPr>
            <a:picLocks noChangeAspect="1"/>
          </p:cNvPicPr>
          <p:nvPr/>
        </p:nvPicPr>
        <p:blipFill>
          <a:blip r:embed="rId3"/>
          <a:stretch>
            <a:fillRect/>
          </a:stretch>
        </p:blipFill>
        <p:spPr>
          <a:xfrm>
            <a:off x="768345" y="1412776"/>
            <a:ext cx="6855467" cy="4146477"/>
          </a:xfrm>
          <a:prstGeom prst="rect">
            <a:avLst/>
          </a:prstGeom>
        </p:spPr>
      </p:pic>
    </p:spTree>
    <p:extLst>
      <p:ext uri="{BB962C8B-B14F-4D97-AF65-F5344CB8AC3E}">
        <p14:creationId xmlns:p14="http://schemas.microsoft.com/office/powerpoint/2010/main" val="19786421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Mistanke om Sepsis?</a:t>
            </a:r>
          </a:p>
        </p:txBody>
      </p:sp>
      <p:sp>
        <p:nvSpPr>
          <p:cNvPr id="3" name="Plassholder for innhold 2"/>
          <p:cNvSpPr>
            <a:spLocks noGrp="1"/>
          </p:cNvSpPr>
          <p:nvPr>
            <p:ph idx="1"/>
          </p:nvPr>
        </p:nvSpPr>
        <p:spPr>
          <a:xfrm>
            <a:off x="251520" y="1690689"/>
            <a:ext cx="7886700" cy="4351338"/>
          </a:xfrm>
        </p:spPr>
        <p:txBody>
          <a:bodyPr>
            <a:normAutofit fontScale="92500" lnSpcReduction="10000"/>
          </a:bodyPr>
          <a:lstStyle/>
          <a:p>
            <a:pPr marL="0" indent="0">
              <a:buNone/>
            </a:pPr>
            <a:endParaRPr lang="nb-NO"/>
          </a:p>
          <a:p>
            <a:pPr marL="0" indent="0">
              <a:buNone/>
            </a:pPr>
            <a:r>
              <a:rPr lang="nb-NO" sz="2400" b="1"/>
              <a:t>HVA ER SEPSIS:</a:t>
            </a:r>
          </a:p>
          <a:p>
            <a:pPr>
              <a:buFontTx/>
              <a:buChar char="-"/>
            </a:pPr>
            <a:r>
              <a:rPr lang="nb-NO" sz="2400"/>
              <a:t>Blodforgiftning </a:t>
            </a:r>
          </a:p>
          <a:p>
            <a:pPr>
              <a:buFontTx/>
              <a:buChar char="-"/>
            </a:pPr>
            <a:r>
              <a:rPr lang="nb-NO" sz="2400"/>
              <a:t>Ubehandlet sepsis kan gi alvorlige komplikasjoner, i verstefall død.</a:t>
            </a:r>
          </a:p>
          <a:p>
            <a:pPr>
              <a:buFontTx/>
              <a:buChar char="-"/>
            </a:pPr>
            <a:r>
              <a:rPr lang="nb-NO" sz="2400"/>
              <a:t>Ved </a:t>
            </a:r>
            <a:r>
              <a:rPr lang="nb-NO" sz="2400">
                <a:solidFill>
                  <a:srgbClr val="FF0000"/>
                </a:solidFill>
              </a:rPr>
              <a:t>score 5 eller mer i NEWS skal sepsis vurderes</a:t>
            </a:r>
          </a:p>
          <a:p>
            <a:pPr marL="0" indent="0">
              <a:buNone/>
            </a:pPr>
            <a:endParaRPr lang="nb-NO" sz="2400" b="1"/>
          </a:p>
          <a:p>
            <a:pPr marL="0" indent="0">
              <a:buNone/>
            </a:pPr>
            <a:r>
              <a:rPr lang="nb-NO" sz="2400" b="1"/>
              <a:t>Q – SOFA KRITERIER:</a:t>
            </a:r>
          </a:p>
          <a:p>
            <a:r>
              <a:rPr lang="nb-NO" sz="2400"/>
              <a:t>Systolisk blodtrykk </a:t>
            </a:r>
            <a:r>
              <a:rPr lang="nb-NO" sz="2400" b="1"/>
              <a:t>under 100</a:t>
            </a:r>
            <a:r>
              <a:rPr lang="nb-NO" sz="2400"/>
              <a:t> </a:t>
            </a:r>
          </a:p>
          <a:p>
            <a:r>
              <a:rPr lang="nb-NO" sz="2400"/>
              <a:t>Respirasjonsfrekvens </a:t>
            </a:r>
            <a:r>
              <a:rPr lang="nb-NO" sz="2400" b="1"/>
              <a:t>over 22</a:t>
            </a:r>
            <a:endParaRPr lang="nb-NO" sz="2400"/>
          </a:p>
          <a:p>
            <a:r>
              <a:rPr lang="nb-NO" sz="2400" b="1"/>
              <a:t>Endret </a:t>
            </a:r>
            <a:r>
              <a:rPr lang="nb-NO" sz="2400"/>
              <a:t>mental status</a:t>
            </a:r>
          </a:p>
          <a:p>
            <a:pPr marL="0" indent="0">
              <a:buNone/>
            </a:pPr>
            <a:endParaRPr lang="nb-NO" sz="900" b="1">
              <a:solidFill>
                <a:srgbClr val="FF0000"/>
              </a:solidFill>
            </a:endParaRPr>
          </a:p>
          <a:p>
            <a:pPr marL="0" indent="0">
              <a:buNone/>
            </a:pPr>
            <a:r>
              <a:rPr lang="nb-NO" sz="3200" b="1">
                <a:solidFill>
                  <a:srgbClr val="FF0000"/>
                </a:solidFill>
              </a:rPr>
              <a:t>Vurder sepsis ved 2 eller flere Q-sofa kriterier</a:t>
            </a:r>
            <a:endParaRPr lang="nb-NO" sz="3200">
              <a:solidFill>
                <a:srgbClr val="FF0000"/>
              </a:solidFill>
            </a:endParaRPr>
          </a:p>
          <a:p>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09305BD-5F70-424C-81AC-F5FFE723C7D3}" type="slidenum">
              <a:rPr lang="nb-NO" smtClean="0"/>
              <a:pPr/>
              <a:t>46</a:t>
            </a:fld>
            <a:endParaRPr lang="nb-NO"/>
          </a:p>
        </p:txBody>
      </p:sp>
      <p:pic>
        <p:nvPicPr>
          <p:cNvPr id="7" name="Bilde 6"/>
          <p:cNvPicPr>
            <a:picLocks noChangeAspect="1"/>
          </p:cNvPicPr>
          <p:nvPr/>
        </p:nvPicPr>
        <p:blipFill>
          <a:blip r:embed="rId3"/>
          <a:stretch>
            <a:fillRect/>
          </a:stretch>
        </p:blipFill>
        <p:spPr>
          <a:xfrm>
            <a:off x="5177234" y="471488"/>
            <a:ext cx="2981325" cy="1533525"/>
          </a:xfrm>
          <a:prstGeom prst="rect">
            <a:avLst/>
          </a:prstGeom>
        </p:spPr>
      </p:pic>
      <p:sp>
        <p:nvSpPr>
          <p:cNvPr id="8" name="TekstSylinder 7"/>
          <p:cNvSpPr txBox="1"/>
          <p:nvPr/>
        </p:nvSpPr>
        <p:spPr>
          <a:xfrm>
            <a:off x="5436096" y="1865154"/>
            <a:ext cx="3007246" cy="246221"/>
          </a:xfrm>
          <a:prstGeom prst="rect">
            <a:avLst/>
          </a:prstGeom>
          <a:noFill/>
        </p:spPr>
        <p:txBody>
          <a:bodyPr wrap="square" rtlCol="0">
            <a:spAutoFit/>
          </a:bodyPr>
          <a:lstStyle/>
          <a:p>
            <a:r>
              <a:rPr lang="nb-NO" sz="1000"/>
              <a:t>Bilde lånt fra pasientsikkerhetsprogrammet</a:t>
            </a:r>
          </a:p>
        </p:txBody>
      </p:sp>
      <p:sp>
        <p:nvSpPr>
          <p:cNvPr id="6" name="TekstSylinder 5">
            <a:extLst>
              <a:ext uri="{FF2B5EF4-FFF2-40B4-BE49-F238E27FC236}">
                <a16:creationId xmlns:a16="http://schemas.microsoft.com/office/drawing/2014/main" id="{B33D5A76-12BE-369C-9823-7EAA19EB7DAE}"/>
              </a:ext>
            </a:extLst>
          </p:cNvPr>
          <p:cNvSpPr txBox="1"/>
          <p:nvPr/>
        </p:nvSpPr>
        <p:spPr>
          <a:xfrm>
            <a:off x="5566271" y="3843872"/>
            <a:ext cx="2592288" cy="1323439"/>
          </a:xfrm>
          <a:prstGeom prst="rect">
            <a:avLst/>
          </a:prstGeom>
          <a:noFill/>
          <a:ln>
            <a:solidFill>
              <a:srgbClr val="FF0000"/>
            </a:solidFill>
          </a:ln>
        </p:spPr>
        <p:txBody>
          <a:bodyPr wrap="square" rtlCol="0">
            <a:spAutoFit/>
          </a:bodyPr>
          <a:lstStyle/>
          <a:p>
            <a:r>
              <a:rPr lang="nb-NO" sz="2000"/>
              <a:t>Olga:</a:t>
            </a:r>
          </a:p>
          <a:p>
            <a:r>
              <a:rPr lang="nb-NO" sz="2000"/>
              <a:t>BT: </a:t>
            </a:r>
            <a:r>
              <a:rPr lang="nb-NO" sz="2000">
                <a:solidFill>
                  <a:srgbClr val="FF0000"/>
                </a:solidFill>
              </a:rPr>
              <a:t>95</a:t>
            </a:r>
            <a:r>
              <a:rPr lang="nb-NO" sz="2000"/>
              <a:t>/45</a:t>
            </a:r>
          </a:p>
          <a:p>
            <a:r>
              <a:rPr lang="nb-NO" sz="2000"/>
              <a:t>RF: </a:t>
            </a:r>
            <a:r>
              <a:rPr lang="nb-NO" sz="2000">
                <a:solidFill>
                  <a:srgbClr val="FF0000"/>
                </a:solidFill>
              </a:rPr>
              <a:t>26</a:t>
            </a:r>
            <a:r>
              <a:rPr lang="nb-NO" sz="2000"/>
              <a:t> </a:t>
            </a:r>
          </a:p>
          <a:p>
            <a:r>
              <a:rPr lang="nb-NO" sz="2000"/>
              <a:t>ACVPU = </a:t>
            </a:r>
            <a:r>
              <a:rPr lang="nb-NO" sz="2000">
                <a:solidFill>
                  <a:srgbClr val="FF0000"/>
                </a:solidFill>
              </a:rPr>
              <a:t>C</a:t>
            </a:r>
            <a:r>
              <a:rPr lang="nb-NO" sz="2000"/>
              <a:t> (forvirret) </a:t>
            </a:r>
          </a:p>
        </p:txBody>
      </p:sp>
    </p:spTree>
    <p:extLst>
      <p:ext uri="{BB962C8B-B14F-4D97-AF65-F5344CB8AC3E}">
        <p14:creationId xmlns:p14="http://schemas.microsoft.com/office/powerpoint/2010/main" val="5354607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Fasit case 3</a:t>
            </a:r>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09305BD-5F70-424C-81AC-F5FFE723C7D3}" type="slidenum">
              <a:rPr lang="nb-NO" smtClean="0"/>
              <a:pPr/>
              <a:t>47</a:t>
            </a:fld>
            <a:endParaRPr lang="nb-NO"/>
          </a:p>
        </p:txBody>
      </p:sp>
      <p:sp>
        <p:nvSpPr>
          <p:cNvPr id="8" name="TekstSylinder 7"/>
          <p:cNvSpPr txBox="1"/>
          <p:nvPr/>
        </p:nvSpPr>
        <p:spPr>
          <a:xfrm>
            <a:off x="0" y="1272282"/>
            <a:ext cx="8263830" cy="4524315"/>
          </a:xfrm>
          <a:prstGeom prst="rect">
            <a:avLst/>
          </a:prstGeom>
          <a:noFill/>
        </p:spPr>
        <p:txBody>
          <a:bodyPr wrap="square" rtlCol="0">
            <a:spAutoFit/>
          </a:bodyPr>
          <a:lstStyle/>
          <a:p>
            <a:r>
              <a:rPr lang="nb-NO" b="1"/>
              <a:t>NEWS score 12</a:t>
            </a:r>
          </a:p>
          <a:p>
            <a:r>
              <a:rPr lang="nb-NO" b="1"/>
              <a:t>Når skal nye målinger tas: </a:t>
            </a:r>
            <a:r>
              <a:rPr lang="nb-NO"/>
              <a:t>Olga bør ha en kontinuerlig måling av </a:t>
            </a:r>
            <a:r>
              <a:rPr lang="nb-NO" err="1"/>
              <a:t>vitalia</a:t>
            </a:r>
            <a:r>
              <a:rPr lang="nb-NO"/>
              <a:t> på grunn av høyscore og risiko for mortalitet er høyere ved høy score</a:t>
            </a:r>
          </a:p>
          <a:p>
            <a:r>
              <a:rPr lang="nb-NO" b="1"/>
              <a:t>Respons etter NEWS score: </a:t>
            </a:r>
            <a:r>
              <a:rPr lang="nb-NO"/>
              <a:t>dette er en ny oppstått situasjon og endring i helsetilstand for Olga. Det er ikke gjort behandlingsavklaring for Olga </a:t>
            </a:r>
          </a:p>
          <a:p>
            <a:r>
              <a:rPr lang="nb-NO"/>
              <a:t>Olga har symptomer på sepsis da hun innfrir tre av tre q-sofa kriterier</a:t>
            </a:r>
          </a:p>
          <a:p>
            <a:r>
              <a:rPr lang="nb-NO"/>
              <a:t>Systolisk blodtrykk under 100, respirasjonsfrekvens over 22 og endret mental status. </a:t>
            </a:r>
          </a:p>
          <a:p>
            <a:endParaRPr lang="nb-NO"/>
          </a:p>
          <a:p>
            <a:r>
              <a:rPr lang="nb-NO"/>
              <a:t>Du som sykepleiere kontakter lege for oppfølging og videre behandling ved å bruke ISBAR skjemaet.</a:t>
            </a:r>
          </a:p>
          <a:p>
            <a:r>
              <a:rPr lang="nb-NO"/>
              <a:t>  </a:t>
            </a:r>
          </a:p>
          <a:p>
            <a:r>
              <a:rPr lang="nb-NO" b="1"/>
              <a:t>Viktig å vite om den eldre pasient: </a:t>
            </a:r>
          </a:p>
          <a:p>
            <a:r>
              <a:rPr lang="nb-NO"/>
              <a:t>Aldersforandringer gir atypiske og diffuse symptomer. Fall, nylig oppstått urinlekkasje, økt hjelpebehov kan være første tegn på sykdomsutvikling. Svekkede sanser og nedsatt kognitiv funksjon kan føre til utfordringer som vanskeliggjør kommunikasjon. Tenk derfor helhetlig observasjon og kartlegging av eldre pasienter.</a:t>
            </a:r>
          </a:p>
        </p:txBody>
      </p:sp>
    </p:spTree>
    <p:extLst>
      <p:ext uri="{BB962C8B-B14F-4D97-AF65-F5344CB8AC3E}">
        <p14:creationId xmlns:p14="http://schemas.microsoft.com/office/powerpoint/2010/main" val="31169208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79512" y="66347"/>
            <a:ext cx="7886700" cy="1325563"/>
          </a:xfrm>
        </p:spPr>
        <p:txBody>
          <a:bodyPr>
            <a:normAutofit fontScale="90000"/>
          </a:bodyPr>
          <a:lstStyle/>
          <a:p>
            <a:r>
              <a:rPr lang="nb-NO" dirty="0"/>
              <a:t>Case 4 hjemmebaserte tjenester og tjenester til pasient med rus problematikk og psykisk lidelse</a:t>
            </a:r>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09305BD-5F70-424C-81AC-F5FFE723C7D3}" type="slidenum">
              <a:rPr lang="nb-NO" smtClean="0"/>
              <a:pPr/>
              <a:t>48</a:t>
            </a:fld>
            <a:endParaRPr lang="nb-NO"/>
          </a:p>
        </p:txBody>
      </p:sp>
      <p:sp>
        <p:nvSpPr>
          <p:cNvPr id="7" name="TekstSylinder 6"/>
          <p:cNvSpPr txBox="1"/>
          <p:nvPr/>
        </p:nvSpPr>
        <p:spPr>
          <a:xfrm>
            <a:off x="134963" y="1391910"/>
            <a:ext cx="8568952" cy="5909310"/>
          </a:xfrm>
          <a:prstGeom prst="rect">
            <a:avLst/>
          </a:prstGeom>
          <a:noFill/>
        </p:spPr>
        <p:txBody>
          <a:bodyPr wrap="square" rtlCol="0">
            <a:spAutoFit/>
          </a:bodyPr>
          <a:lstStyle/>
          <a:p>
            <a:r>
              <a:rPr lang="nb-NO" dirty="0"/>
              <a:t>Roger bor i kommunalbolig og er aktiv rusmisbruker. Han har et kjent blandingsmisbruk over flere år.</a:t>
            </a:r>
          </a:p>
          <a:p>
            <a:r>
              <a:rPr lang="nb-NO" dirty="0"/>
              <a:t>Den siste tiden vært plager med nedsatt matlyst og vektnedgang.</a:t>
            </a:r>
          </a:p>
          <a:p>
            <a:r>
              <a:rPr lang="nb-NO" dirty="0"/>
              <a:t> Du kommer på et tilsyn denne mandagsformiddag og finner Roger på sofaen ikledd dunjakke og teppe over seg.</a:t>
            </a:r>
          </a:p>
          <a:p>
            <a:r>
              <a:rPr lang="nb-NO" dirty="0"/>
              <a:t>Han ser sliten ut og sier han trenger ett skudd for å bli bedre. </a:t>
            </a:r>
          </a:p>
          <a:p>
            <a:r>
              <a:rPr lang="nb-NO" dirty="0"/>
              <a:t>Fremstår irritabel har noe skjelvinger på hendene nyser og er blek i ansiktet.</a:t>
            </a:r>
          </a:p>
          <a:p>
            <a:r>
              <a:rPr lang="nb-NO" dirty="0"/>
              <a:t>Du ber om å få undersøke ,men han avviser deg og mener det ikke er nødvendig og kun abstinenser. </a:t>
            </a:r>
          </a:p>
          <a:p>
            <a:r>
              <a:rPr lang="nb-NO" dirty="0"/>
              <a:t>Du har møtt Roger når han har hatt abstinenser tidligere og dette symptombilde er annerledes, </a:t>
            </a:r>
          </a:p>
          <a:p>
            <a:r>
              <a:rPr lang="nb-NO" dirty="0"/>
              <a:t>Du får overtalt Roger til at du kan utføre  noen målinger, selv om det kan være enkelt og ringe til LAR teamet for bistand og utelukke at dette er endring i somatisk helsetilstand. </a:t>
            </a:r>
          </a:p>
          <a:p>
            <a:r>
              <a:rPr lang="nb-NO" dirty="0"/>
              <a:t>NEWS2 målinger viser: frie luftveier, RF: 34( rask og overfladisk) Spo2: 98%</a:t>
            </a:r>
          </a:p>
          <a:p>
            <a:r>
              <a:rPr lang="nb-NO" dirty="0"/>
              <a:t>BT: 134/65 Puls: 112 Bevissthetsnivå: klar og våken men irritert blodsukker 7,2</a:t>
            </a:r>
          </a:p>
          <a:p>
            <a:r>
              <a:rPr lang="nb-NO" dirty="0"/>
              <a:t> Temperatur: 39,2 ved undersøkelse av huden  på høyre side av halsen  er han rød og hoven spesielt rundt ett innstikksted</a:t>
            </a:r>
          </a:p>
          <a:p>
            <a:endParaRPr lang="nb-NO" dirty="0"/>
          </a:p>
          <a:p>
            <a:r>
              <a:rPr lang="nb-NO" dirty="0"/>
              <a:t>Regn ut NEWS2 -score </a:t>
            </a:r>
          </a:p>
          <a:p>
            <a:r>
              <a:rPr lang="nb-NO" dirty="0"/>
              <a:t>•Hvilke tiltak iverksetter du </a:t>
            </a:r>
            <a:r>
              <a:rPr lang="nb-NO"/>
              <a:t>for Roger?</a:t>
            </a:r>
            <a:endParaRPr lang="nb-NO" dirty="0"/>
          </a:p>
          <a:p>
            <a:endParaRPr lang="nb-NO" dirty="0"/>
          </a:p>
        </p:txBody>
      </p:sp>
    </p:spTree>
    <p:extLst>
      <p:ext uri="{BB962C8B-B14F-4D97-AF65-F5344CB8AC3E}">
        <p14:creationId xmlns:p14="http://schemas.microsoft.com/office/powerpoint/2010/main" val="31789666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Fasit case 4</a:t>
            </a:r>
          </a:p>
        </p:txBody>
      </p:sp>
      <p:sp>
        <p:nvSpPr>
          <p:cNvPr id="3" name="Plassholder for innhold 2"/>
          <p:cNvSpPr>
            <a:spLocks noGrp="1"/>
          </p:cNvSpPr>
          <p:nvPr>
            <p:ph idx="1"/>
          </p:nvPr>
        </p:nvSpPr>
        <p:spPr/>
        <p:txBody>
          <a:bodyPr>
            <a:normAutofit lnSpcReduction="10000"/>
          </a:bodyPr>
          <a:lstStyle/>
          <a:p>
            <a:r>
              <a:rPr lang="nb-NO" b="1" dirty="0"/>
              <a:t>NEWS score: 6</a:t>
            </a:r>
          </a:p>
          <a:p>
            <a:r>
              <a:rPr lang="nb-NO" b="1" dirty="0"/>
              <a:t>Når skal nye målinger tas:  </a:t>
            </a:r>
            <a:r>
              <a:rPr lang="nb-NO" dirty="0"/>
              <a:t>Du avtaler ny måling med Roger om 1t</a:t>
            </a:r>
          </a:p>
          <a:p>
            <a:r>
              <a:rPr lang="nb-NO" b="1" dirty="0"/>
              <a:t>Respons etter NEWS score: </a:t>
            </a:r>
            <a:r>
              <a:rPr lang="nb-NO" dirty="0"/>
              <a:t>Du gir Roger Paracet som kan senke temperaturen og ubehaget han opplever i forbindelse med økt kroppstemperatur. I samarbeid med Roger blir du enig om å kontakte fastlege for informasjon om infeksjonstegn rundt innstikkstedet på halsen og råd for behandling </a:t>
            </a:r>
          </a:p>
          <a:p>
            <a:r>
              <a:rPr lang="nb-NO" b="1" dirty="0"/>
              <a:t>Viktig å vite vedrørende personer med rus og/eller psykisk lidelse. </a:t>
            </a:r>
          </a:p>
          <a:p>
            <a:r>
              <a:rPr lang="nb-NO" dirty="0"/>
              <a:t>Personer med psykisk lidelse og/ eller rusproblematikk opplever ofte en under behandling av somatisk sykdom. Det er viktig å være obs på at symptomer og atferd som følger psykisk sykdom kan bidra til at personen selv og helsepersonell blir mindre oppmerksom på den somatiske helsetilstanden. Pasienten kan også ha dårlige erfaringer med helsevesenet som gjør at han/hun vegrer som for å motta behandling</a:t>
            </a:r>
          </a:p>
          <a:p>
            <a:endParaRPr lang="nb-NO" dirty="0"/>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09305BD-5F70-424C-81AC-F5FFE723C7D3}" type="slidenum">
              <a:rPr lang="nb-NO" smtClean="0"/>
              <a:pPr/>
              <a:t>49</a:t>
            </a:fld>
            <a:endParaRPr lang="nb-NO"/>
          </a:p>
        </p:txBody>
      </p:sp>
    </p:spTree>
    <p:extLst>
      <p:ext uri="{BB962C8B-B14F-4D97-AF65-F5344CB8AC3E}">
        <p14:creationId xmlns:p14="http://schemas.microsoft.com/office/powerpoint/2010/main" val="1591517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28650" y="365126"/>
            <a:ext cx="7886700" cy="1325563"/>
          </a:xfrm>
        </p:spPr>
        <p:txBody>
          <a:bodyPr anchor="ctr">
            <a:normAutofit/>
          </a:bodyPr>
          <a:lstStyle/>
          <a:p>
            <a:r>
              <a:rPr lang="nb-NO" dirty="0"/>
              <a:t>ABCDE</a:t>
            </a:r>
          </a:p>
        </p:txBody>
      </p:sp>
      <p:pic>
        <p:nvPicPr>
          <p:cNvPr id="6" name="Bilde 5"/>
          <p:cNvPicPr>
            <a:picLocks noChangeAspect="1"/>
          </p:cNvPicPr>
          <p:nvPr/>
        </p:nvPicPr>
        <p:blipFill>
          <a:blip r:embed="rId3"/>
          <a:stretch>
            <a:fillRect/>
          </a:stretch>
        </p:blipFill>
        <p:spPr>
          <a:xfrm>
            <a:off x="254706" y="1898999"/>
            <a:ext cx="4304559" cy="3884864"/>
          </a:xfrm>
          <a:prstGeom prst="rect">
            <a:avLst/>
          </a:prstGeom>
          <a:noFill/>
        </p:spPr>
      </p:pic>
      <p:sp>
        <p:nvSpPr>
          <p:cNvPr id="3" name="Plassholder for innhold 2"/>
          <p:cNvSpPr>
            <a:spLocks noGrp="1"/>
          </p:cNvSpPr>
          <p:nvPr>
            <p:ph sz="half" idx="2"/>
          </p:nvPr>
        </p:nvSpPr>
        <p:spPr>
          <a:xfrm>
            <a:off x="4817217" y="1898999"/>
            <a:ext cx="3886200" cy="4351338"/>
          </a:xfrm>
        </p:spPr>
        <p:txBody>
          <a:bodyPr>
            <a:normAutofit/>
          </a:bodyPr>
          <a:lstStyle/>
          <a:p>
            <a:r>
              <a:rPr lang="nb-NO" dirty="0"/>
              <a:t>Observasjonskompetanse</a:t>
            </a:r>
          </a:p>
          <a:p>
            <a:r>
              <a:rPr lang="nb-NO" dirty="0"/>
              <a:t>All observasjon handler om å se, høre, føle og lukte.</a:t>
            </a:r>
          </a:p>
          <a:p>
            <a:r>
              <a:rPr lang="nb-NO" dirty="0"/>
              <a:t>Som helsepersonell observerer vi pasienter bevisst og ubevisst hele vakten. </a:t>
            </a:r>
          </a:p>
          <a:p>
            <a:endParaRPr lang="nb-NO" dirty="0"/>
          </a:p>
          <a:p>
            <a:r>
              <a:rPr lang="nb-NO" dirty="0"/>
              <a:t>ABCDE metodikken hjelper oss til å rangere hva vi skal prioritere først i møte med en pasient som har en endring i helsetilstanden. </a:t>
            </a:r>
          </a:p>
          <a:p>
            <a:endParaRPr lang="nb-NO" dirty="0"/>
          </a:p>
        </p:txBody>
      </p:sp>
      <p:sp>
        <p:nvSpPr>
          <p:cNvPr id="17" name="Footer Placeholder 4">
            <a:extLst>
              <a:ext uri="{FF2B5EF4-FFF2-40B4-BE49-F238E27FC236}">
                <a16:creationId xmlns:a16="http://schemas.microsoft.com/office/drawing/2014/main" id="{39C83789-6229-2012-B162-91844CE1C4C7}"/>
              </a:ext>
            </a:extLst>
          </p:cNvPr>
          <p:cNvSpPr>
            <a:spLocks noGrp="1"/>
          </p:cNvSpPr>
          <p:nvPr>
            <p:ph type="ftr" sz="quarter" idx="11"/>
          </p:nvPr>
        </p:nvSpPr>
        <p:spPr>
          <a:xfrm>
            <a:off x="3028950" y="6356351"/>
            <a:ext cx="3086100" cy="365125"/>
          </a:xfrm>
        </p:spPr>
        <p:txBody>
          <a:bodyPr/>
          <a:lstStyle/>
          <a:p>
            <a:pPr>
              <a:defRPr/>
            </a:pPr>
            <a:endParaRPr lang="nb-NO"/>
          </a:p>
        </p:txBody>
      </p:sp>
      <p:sp>
        <p:nvSpPr>
          <p:cNvPr id="5" name="Plassholder for lysbildenummer 4"/>
          <p:cNvSpPr>
            <a:spLocks noGrp="1"/>
          </p:cNvSpPr>
          <p:nvPr>
            <p:ph type="sldNum" sz="quarter" idx="12"/>
          </p:nvPr>
        </p:nvSpPr>
        <p:spPr>
          <a:xfrm>
            <a:off x="8515350" y="6356351"/>
            <a:ext cx="377130" cy="365125"/>
          </a:xfrm>
        </p:spPr>
        <p:txBody>
          <a:bodyPr anchor="ctr">
            <a:normAutofit/>
          </a:bodyPr>
          <a:lstStyle/>
          <a:p>
            <a:pPr>
              <a:spcAft>
                <a:spcPts val="600"/>
              </a:spcAft>
            </a:pPr>
            <a:fld id="{E09305BD-5F70-424C-81AC-F5FFE723C7D3}" type="slidenum">
              <a:rPr lang="nb-NO" smtClean="0"/>
              <a:pPr>
                <a:spcAft>
                  <a:spcPts val="600"/>
                </a:spcAft>
              </a:pPr>
              <a:t>5</a:t>
            </a:fld>
            <a:endParaRPr lang="nb-NO"/>
          </a:p>
        </p:txBody>
      </p:sp>
    </p:spTree>
    <p:extLst>
      <p:ext uri="{BB962C8B-B14F-4D97-AF65-F5344CB8AC3E}">
        <p14:creationId xmlns:p14="http://schemas.microsoft.com/office/powerpoint/2010/main" val="6122955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87929" y="296910"/>
            <a:ext cx="7886700" cy="1325563"/>
          </a:xfrm>
        </p:spPr>
        <p:txBody>
          <a:bodyPr/>
          <a:lstStyle/>
          <a:p>
            <a:r>
              <a:rPr lang="nb-NO" dirty="0"/>
              <a:t>Dokumentasjon av NEWS i </a:t>
            </a:r>
            <a:r>
              <a:rPr lang="nb-NO" dirty="0" err="1"/>
              <a:t>Gerica</a:t>
            </a:r>
            <a:endParaRPr lang="nb-NO" dirty="0"/>
          </a:p>
        </p:txBody>
      </p:sp>
      <p:sp>
        <p:nvSpPr>
          <p:cNvPr id="3" name="Plassholder for innhold 2"/>
          <p:cNvSpPr>
            <a:spLocks noGrp="1"/>
          </p:cNvSpPr>
          <p:nvPr>
            <p:ph idx="1"/>
          </p:nvPr>
        </p:nvSpPr>
        <p:spPr>
          <a:xfrm>
            <a:off x="291175" y="1342313"/>
            <a:ext cx="7886700" cy="4351338"/>
          </a:xfrm>
        </p:spPr>
        <p:txBody>
          <a:bodyPr/>
          <a:lstStyle/>
          <a:p>
            <a:r>
              <a:rPr lang="nb-NO" dirty="0"/>
              <a:t>NEWS dokumenteres tilknyttet tiltaksplan: </a:t>
            </a:r>
          </a:p>
          <a:p>
            <a:r>
              <a:rPr lang="nb-NO" dirty="0"/>
              <a:t>Situasjon: medisinsk oppfølging. </a:t>
            </a:r>
          </a:p>
          <a:p>
            <a:r>
              <a:rPr lang="nb-NO" dirty="0"/>
              <a:t>Tiltak : NEWS</a:t>
            </a:r>
          </a:p>
          <a:p>
            <a:pPr marL="0" indent="0">
              <a:buNone/>
            </a:pPr>
            <a:endParaRPr lang="nb-NO" dirty="0"/>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09305BD-5F70-424C-81AC-F5FFE723C7D3}" type="slidenum">
              <a:rPr lang="nb-NO" smtClean="0"/>
              <a:pPr/>
              <a:t>50</a:t>
            </a:fld>
            <a:endParaRPr lang="nb-NO"/>
          </a:p>
        </p:txBody>
      </p:sp>
      <p:pic>
        <p:nvPicPr>
          <p:cNvPr id="7" name="Bild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26694"/>
            <a:ext cx="9392363" cy="4312360"/>
          </a:xfrm>
          <a:prstGeom prst="rect">
            <a:avLst/>
          </a:prstGeom>
        </p:spPr>
      </p:pic>
    </p:spTree>
    <p:extLst>
      <p:ext uri="{BB962C8B-B14F-4D97-AF65-F5344CB8AC3E}">
        <p14:creationId xmlns:p14="http://schemas.microsoft.com/office/powerpoint/2010/main" val="24404284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79512" y="310442"/>
            <a:ext cx="7886700" cy="1325563"/>
          </a:xfrm>
        </p:spPr>
        <p:txBody>
          <a:bodyPr/>
          <a:lstStyle/>
          <a:p>
            <a:r>
              <a:rPr lang="nb-NO" dirty="0"/>
              <a:t>Dokumentasjon av NEWS i </a:t>
            </a:r>
            <a:r>
              <a:rPr lang="nb-NO" dirty="0" err="1"/>
              <a:t>Gerica</a:t>
            </a:r>
            <a:endParaRPr lang="nb-NO" dirty="0"/>
          </a:p>
        </p:txBody>
      </p:sp>
      <p:sp>
        <p:nvSpPr>
          <p:cNvPr id="3" name="Plassholder for innhold 2"/>
          <p:cNvSpPr>
            <a:spLocks noGrp="1"/>
          </p:cNvSpPr>
          <p:nvPr>
            <p:ph idx="1"/>
          </p:nvPr>
        </p:nvSpPr>
        <p:spPr>
          <a:xfrm>
            <a:off x="207585" y="1389923"/>
            <a:ext cx="7886700" cy="4351338"/>
          </a:xfrm>
        </p:spPr>
        <p:txBody>
          <a:bodyPr/>
          <a:lstStyle/>
          <a:p>
            <a:pPr marL="0" indent="0">
              <a:buNone/>
            </a:pPr>
            <a:r>
              <a:rPr lang="nb-NO" dirty="0"/>
              <a:t>NEWS normal verdi dokumenteres i tiltaksplan:</a:t>
            </a:r>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09305BD-5F70-424C-81AC-F5FFE723C7D3}" type="slidenum">
              <a:rPr lang="nb-NO" smtClean="0"/>
              <a:pPr/>
              <a:t>51</a:t>
            </a:fld>
            <a:endParaRPr lang="nb-NO"/>
          </a:p>
        </p:txBody>
      </p:sp>
      <p:pic>
        <p:nvPicPr>
          <p:cNvPr id="6" name="Bild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828790"/>
            <a:ext cx="6984776" cy="3909323"/>
          </a:xfrm>
          <a:prstGeom prst="rect">
            <a:avLst/>
          </a:prstGeom>
        </p:spPr>
      </p:pic>
    </p:spTree>
    <p:extLst>
      <p:ext uri="{BB962C8B-B14F-4D97-AF65-F5344CB8AC3E}">
        <p14:creationId xmlns:p14="http://schemas.microsoft.com/office/powerpoint/2010/main" val="39835654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Dokumentasjon av NEWS i </a:t>
            </a:r>
            <a:r>
              <a:rPr lang="nb-NO" dirty="0" err="1"/>
              <a:t>Gerica</a:t>
            </a:r>
            <a:endParaRPr lang="nb-NO" dirty="0"/>
          </a:p>
        </p:txBody>
      </p:sp>
      <p:sp>
        <p:nvSpPr>
          <p:cNvPr id="3" name="Plassholder for innhold 2"/>
          <p:cNvSpPr>
            <a:spLocks noGrp="1"/>
          </p:cNvSpPr>
          <p:nvPr>
            <p:ph idx="1"/>
          </p:nvPr>
        </p:nvSpPr>
        <p:spPr>
          <a:xfrm>
            <a:off x="459011" y="1268760"/>
            <a:ext cx="7886700" cy="4351338"/>
          </a:xfrm>
        </p:spPr>
        <p:txBody>
          <a:bodyPr/>
          <a:lstStyle/>
          <a:p>
            <a:pPr marL="0" indent="0">
              <a:buNone/>
            </a:pPr>
            <a:r>
              <a:rPr lang="nb-NO" dirty="0"/>
              <a:t>NEWS ved endringer dokumenteres i journal</a:t>
            </a:r>
          </a:p>
          <a:p>
            <a:endParaRPr lang="nb-NO" dirty="0"/>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09305BD-5F70-424C-81AC-F5FFE723C7D3}" type="slidenum">
              <a:rPr lang="nb-NO" smtClean="0"/>
              <a:pPr/>
              <a:t>52</a:t>
            </a:fld>
            <a:endParaRPr lang="nb-NO"/>
          </a:p>
        </p:txBody>
      </p:sp>
      <p:pic>
        <p:nvPicPr>
          <p:cNvPr id="6" name="Bild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372" y="1714056"/>
            <a:ext cx="7852544" cy="4978932"/>
          </a:xfrm>
          <a:prstGeom prst="rect">
            <a:avLst/>
          </a:prstGeom>
        </p:spPr>
      </p:pic>
    </p:spTree>
    <p:extLst>
      <p:ext uri="{BB962C8B-B14F-4D97-AF65-F5344CB8AC3E}">
        <p14:creationId xmlns:p14="http://schemas.microsoft.com/office/powerpoint/2010/main" val="32982202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09305BD-5F70-424C-81AC-F5FFE723C7D3}" type="slidenum">
              <a:rPr lang="nb-NO" smtClean="0"/>
              <a:pPr/>
              <a:t>53</a:t>
            </a:fld>
            <a:endParaRPr lang="nb-NO"/>
          </a:p>
        </p:txBody>
      </p:sp>
      <p:sp>
        <p:nvSpPr>
          <p:cNvPr id="10" name="Tittel 9"/>
          <p:cNvSpPr>
            <a:spLocks noGrp="1"/>
          </p:cNvSpPr>
          <p:nvPr>
            <p:ph type="title"/>
          </p:nvPr>
        </p:nvSpPr>
        <p:spPr/>
        <p:txBody>
          <a:bodyPr/>
          <a:lstStyle/>
          <a:p>
            <a:r>
              <a:rPr lang="nb-NO"/>
              <a:t>Dokumentasjon av NEWS i Profil</a:t>
            </a:r>
          </a:p>
        </p:txBody>
      </p:sp>
      <p:sp>
        <p:nvSpPr>
          <p:cNvPr id="11" name="Rektangel 10"/>
          <p:cNvSpPr/>
          <p:nvPr/>
        </p:nvSpPr>
        <p:spPr>
          <a:xfrm>
            <a:off x="628650" y="1484784"/>
            <a:ext cx="7472529" cy="3693319"/>
          </a:xfrm>
          <a:prstGeom prst="rect">
            <a:avLst/>
          </a:prstGeom>
        </p:spPr>
        <p:txBody>
          <a:bodyPr wrap="square">
            <a:spAutoFit/>
          </a:bodyPr>
          <a:lstStyle/>
          <a:p>
            <a:pPr>
              <a:spcAft>
                <a:spcPts val="0"/>
              </a:spcAft>
            </a:pPr>
            <a:r>
              <a:rPr lang="nb-NO" b="1">
                <a:latin typeface="Calibri" panose="020F0502020204030204" pitchFamily="34" charset="0"/>
                <a:ea typeface="Calibri" panose="020F0502020204030204" pitchFamily="34" charset="0"/>
              </a:rPr>
              <a:t>Journalføring av NEWS : </a:t>
            </a:r>
          </a:p>
          <a:p>
            <a:pPr>
              <a:spcAft>
                <a:spcPts val="0"/>
              </a:spcAft>
            </a:pPr>
            <a:r>
              <a:rPr lang="nb-NO">
                <a:latin typeface="Calibri" panose="020F0502020204030204" pitchFamily="34" charset="0"/>
                <a:ea typeface="Calibri" panose="020F0502020204030204" pitchFamily="34" charset="0"/>
              </a:rPr>
              <a:t>Under planområdet </a:t>
            </a:r>
            <a:r>
              <a:rPr lang="nb-NO" b="1">
                <a:latin typeface="Calibri" panose="020F0502020204030204" pitchFamily="34" charset="0"/>
                <a:ea typeface="Calibri" panose="020F0502020204030204" pitchFamily="34" charset="0"/>
              </a:rPr>
              <a:t>Fysisk helse grunnleggende behov </a:t>
            </a:r>
            <a:r>
              <a:rPr lang="nb-NO">
                <a:latin typeface="Calibri" panose="020F0502020204030204" pitchFamily="34" charset="0"/>
                <a:ea typeface="Calibri" panose="020F0502020204030204" pitchFamily="34" charset="0"/>
              </a:rPr>
              <a:t>ligger tiltaket </a:t>
            </a:r>
            <a:r>
              <a:rPr lang="nb-NO" b="1">
                <a:latin typeface="Calibri" panose="020F0502020204030204" pitchFamily="34" charset="0"/>
                <a:ea typeface="Calibri" panose="020F0502020204030204" pitchFamily="34" charset="0"/>
              </a:rPr>
              <a:t>NEWS.</a:t>
            </a:r>
          </a:p>
          <a:p>
            <a:endParaRPr lang="nb-NO">
              <a:latin typeface="Calibri" panose="020F0502020204030204" pitchFamily="34" charset="0"/>
              <a:ea typeface="Calibri" panose="020F0502020204030204" pitchFamily="34" charset="0"/>
            </a:endParaRPr>
          </a:p>
          <a:p>
            <a:pPr>
              <a:spcAft>
                <a:spcPts val="0"/>
              </a:spcAft>
            </a:pPr>
            <a:r>
              <a:rPr lang="nb-NO" b="1">
                <a:latin typeface="Calibri" panose="020F0502020204030204" pitchFamily="34" charset="0"/>
                <a:ea typeface="Calibri" panose="020F0502020204030204" pitchFamily="34" charset="0"/>
              </a:rPr>
              <a:t>Dokumentasjon av normal/habituell NEWS: </a:t>
            </a:r>
          </a:p>
          <a:p>
            <a:r>
              <a:rPr lang="nb-NO">
                <a:latin typeface="Calibri" panose="020F0502020204030204" pitchFamily="34" charset="0"/>
                <a:ea typeface="Calibri" panose="020F0502020204030204" pitchFamily="34" charset="0"/>
              </a:rPr>
              <a:t>Marker og </a:t>
            </a:r>
            <a:r>
              <a:rPr lang="nb-NO" err="1">
                <a:latin typeface="Calibri" panose="020F0502020204030204" pitchFamily="34" charset="0"/>
                <a:ea typeface="Calibri" panose="020F0502020204030204" pitchFamily="34" charset="0"/>
              </a:rPr>
              <a:t>kopiér</a:t>
            </a:r>
            <a:r>
              <a:rPr lang="nb-NO">
                <a:latin typeface="Calibri" panose="020F0502020204030204" pitchFamily="34" charset="0"/>
                <a:ea typeface="Calibri" panose="020F0502020204030204" pitchFamily="34" charset="0"/>
              </a:rPr>
              <a:t> teksten i feltet </a:t>
            </a:r>
            <a:r>
              <a:rPr lang="nb-NO" i="1">
                <a:latin typeface="Calibri" panose="020F0502020204030204" pitchFamily="34" charset="0"/>
                <a:ea typeface="Calibri" panose="020F0502020204030204" pitchFamily="34" charset="0"/>
              </a:rPr>
              <a:t>Standard bakgrunn for tiltaket</a:t>
            </a:r>
            <a:r>
              <a:rPr lang="nb-NO">
                <a:latin typeface="Calibri" panose="020F0502020204030204" pitchFamily="34" charset="0"/>
                <a:ea typeface="Calibri" panose="020F0502020204030204" pitchFamily="34" charset="0"/>
              </a:rPr>
              <a:t>, og lim inn i det hvite feltet. Skriv inn normalverdiene til pasienten etter malen, både vitale parameter og NEWS-score. Pasientenes normalverdier vil da også synes i mobil omsorg.</a:t>
            </a:r>
          </a:p>
          <a:p>
            <a:endParaRPr lang="nb-NO">
              <a:latin typeface="Calibri" panose="020F0502020204030204" pitchFamily="34" charset="0"/>
              <a:ea typeface="Calibri" panose="020F0502020204030204" pitchFamily="34" charset="0"/>
            </a:endParaRPr>
          </a:p>
          <a:p>
            <a:r>
              <a:rPr lang="nb-NO" b="1">
                <a:latin typeface="Calibri" panose="020F0502020204030204" pitchFamily="34" charset="0"/>
                <a:ea typeface="Calibri" panose="020F0502020204030204" pitchFamily="34" charset="0"/>
              </a:rPr>
              <a:t>Dokumentasjon av fortløpende NEWS : </a:t>
            </a:r>
          </a:p>
          <a:p>
            <a:pPr>
              <a:spcAft>
                <a:spcPts val="0"/>
              </a:spcAft>
            </a:pPr>
            <a:r>
              <a:rPr lang="nb-NO">
                <a:latin typeface="Calibri" panose="020F0502020204030204" pitchFamily="34" charset="0"/>
                <a:ea typeface="Calibri" panose="020F0502020204030204" pitchFamily="34" charset="0"/>
              </a:rPr>
              <a:t>Marker tiltaket NEWS og opprett vanlig rapport. Trykk på knappen tiltaksbeskrivelse. Kopier den aktuelle teksten og lim inn i rapportfeltet. Fyll ut vitale parameter og NEWS-score.</a:t>
            </a:r>
          </a:p>
        </p:txBody>
      </p:sp>
      <p:sp>
        <p:nvSpPr>
          <p:cNvPr id="3" name="TekstSylinder 2">
            <a:extLst>
              <a:ext uri="{FF2B5EF4-FFF2-40B4-BE49-F238E27FC236}">
                <a16:creationId xmlns:a16="http://schemas.microsoft.com/office/drawing/2014/main" id="{271C1337-DF5D-A5E6-E0ED-E0B51A7E4430}"/>
              </a:ext>
            </a:extLst>
          </p:cNvPr>
          <p:cNvSpPr txBox="1"/>
          <p:nvPr/>
        </p:nvSpPr>
        <p:spPr>
          <a:xfrm>
            <a:off x="628650" y="5373216"/>
            <a:ext cx="7200800" cy="646331"/>
          </a:xfrm>
          <a:prstGeom prst="rect">
            <a:avLst/>
          </a:prstGeom>
          <a:noFill/>
        </p:spPr>
        <p:txBody>
          <a:bodyPr wrap="square">
            <a:spAutoFit/>
          </a:bodyPr>
          <a:lstStyle/>
          <a:p>
            <a:r>
              <a:rPr lang="nb-NO">
                <a:hlinkClick r:id="rId2"/>
              </a:rPr>
              <a:t>https://kristiansand.extend.no/cgi-bin/document.pl?pid=nyekristiansand&amp;DocumentID=6042&amp;UnitID=1210</a:t>
            </a:r>
            <a:endParaRPr lang="nb-NO"/>
          </a:p>
        </p:txBody>
      </p:sp>
    </p:spTree>
    <p:extLst>
      <p:ext uri="{BB962C8B-B14F-4D97-AF65-F5344CB8AC3E}">
        <p14:creationId xmlns:p14="http://schemas.microsoft.com/office/powerpoint/2010/main" val="33504460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Praktisk eksempel på journal føring av NEWS i Profil</a:t>
            </a:r>
          </a:p>
        </p:txBody>
      </p:sp>
      <p:sp>
        <p:nvSpPr>
          <p:cNvPr id="3" name="Plassholder for innhold 2"/>
          <p:cNvSpPr>
            <a:spLocks noGrp="1"/>
          </p:cNvSpPr>
          <p:nvPr>
            <p:ph idx="1"/>
          </p:nvPr>
        </p:nvSpPr>
        <p:spPr>
          <a:xfrm>
            <a:off x="2086072" y="2912956"/>
            <a:ext cx="6584536" cy="3834537"/>
          </a:xfrm>
        </p:spPr>
        <p:txBody>
          <a:bodyPr/>
          <a:lstStyle/>
          <a:p>
            <a:endParaRPr lang="nb-NO" dirty="0"/>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09305BD-5F70-424C-81AC-F5FFE723C7D3}" type="slidenum">
              <a:rPr lang="nb-NO" smtClean="0"/>
              <a:pPr/>
              <a:t>54</a:t>
            </a:fld>
            <a:endParaRPr lang="nb-NO"/>
          </a:p>
        </p:txBody>
      </p:sp>
      <p:pic>
        <p:nvPicPr>
          <p:cNvPr id="3074" name="Picture 2"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623" y="1451048"/>
            <a:ext cx="7562753" cy="5296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51185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Kilder</a:t>
            </a:r>
          </a:p>
        </p:txBody>
      </p:sp>
      <p:sp>
        <p:nvSpPr>
          <p:cNvPr id="3" name="Plassholder for innhold 2"/>
          <p:cNvSpPr>
            <a:spLocks noGrp="1"/>
          </p:cNvSpPr>
          <p:nvPr>
            <p:ph idx="1"/>
          </p:nvPr>
        </p:nvSpPr>
        <p:spPr/>
        <p:txBody>
          <a:bodyPr/>
          <a:lstStyle/>
          <a:p>
            <a:r>
              <a:rPr lang="nb-NO" dirty="0">
                <a:hlinkClick r:id="rId2"/>
              </a:rPr>
              <a:t>https://www.kompetansebroen.no/vitaleparametere/?o=oa</a:t>
            </a:r>
            <a:endParaRPr lang="nb-NO" dirty="0"/>
          </a:p>
          <a:p>
            <a:r>
              <a:rPr lang="nb-NO" dirty="0">
                <a:hlinkClick r:id="rId3"/>
              </a:rPr>
              <a:t>E læring NEWS SSHF</a:t>
            </a:r>
            <a:endParaRPr lang="nb-NO" dirty="0"/>
          </a:p>
          <a:p>
            <a:r>
              <a:rPr lang="nb-NO" dirty="0">
                <a:hlinkClick r:id="rId4"/>
              </a:rPr>
              <a:t>Opplæringspakke NEWS</a:t>
            </a:r>
            <a:endParaRPr lang="nb-NO" dirty="0"/>
          </a:p>
          <a:p>
            <a:r>
              <a:rPr lang="nb-NO" dirty="0">
                <a:hlinkClick r:id="rId5"/>
              </a:rPr>
              <a:t>https://stoppsepsis.no/</a:t>
            </a:r>
            <a:endParaRPr lang="nb-NO" dirty="0"/>
          </a:p>
          <a:p>
            <a:endParaRPr lang="nb-NO" dirty="0"/>
          </a:p>
          <a:p>
            <a:endParaRPr lang="nb-NO" dirty="0"/>
          </a:p>
          <a:p>
            <a:endParaRPr lang="nb-NO" dirty="0"/>
          </a:p>
          <a:p>
            <a:endParaRPr lang="nb-NO" dirty="0"/>
          </a:p>
          <a:p>
            <a:pPr marL="0" indent="0">
              <a:buNone/>
            </a:pPr>
            <a:endParaRPr lang="nb-NO" dirty="0"/>
          </a:p>
          <a:p>
            <a:endParaRPr lang="nb-NO" dirty="0"/>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09305BD-5F70-424C-81AC-F5FFE723C7D3}" type="slidenum">
              <a:rPr lang="nb-NO" smtClean="0"/>
              <a:pPr/>
              <a:t>55</a:t>
            </a:fld>
            <a:endParaRPr lang="nb-NO"/>
          </a:p>
        </p:txBody>
      </p:sp>
    </p:spTree>
    <p:extLst>
      <p:ext uri="{BB962C8B-B14F-4D97-AF65-F5344CB8AC3E}">
        <p14:creationId xmlns:p14="http://schemas.microsoft.com/office/powerpoint/2010/main" val="40605199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Takk for meg </a:t>
            </a:r>
            <a:r>
              <a:rPr lang="nb-NO" dirty="0">
                <a:sym typeface="Wingdings" panose="05000000000000000000" pitchFamily="2" charset="2"/>
              </a:rPr>
              <a:t></a:t>
            </a:r>
            <a:endParaRPr lang="nb-NO" dirty="0"/>
          </a:p>
        </p:txBody>
      </p:sp>
      <p:sp>
        <p:nvSpPr>
          <p:cNvPr id="3" name="Plassholder for innhold 2"/>
          <p:cNvSpPr>
            <a:spLocks noGrp="1"/>
          </p:cNvSpPr>
          <p:nvPr>
            <p:ph idx="1"/>
          </p:nvPr>
        </p:nvSpPr>
        <p:spPr/>
        <p:txBody>
          <a:bodyPr/>
          <a:lstStyle/>
          <a:p>
            <a:endParaRPr lang="nb-NO" dirty="0"/>
          </a:p>
          <a:p>
            <a:endParaRPr lang="nb-NO" dirty="0"/>
          </a:p>
          <a:p>
            <a:endParaRPr lang="nb-NO" dirty="0"/>
          </a:p>
          <a:p>
            <a:endParaRPr lang="nb-NO" dirty="0"/>
          </a:p>
          <a:p>
            <a:endParaRPr lang="nb-NO" dirty="0"/>
          </a:p>
          <a:p>
            <a:endParaRPr lang="nb-NO" dirty="0"/>
          </a:p>
          <a:p>
            <a:endParaRPr lang="nb-NO" dirty="0"/>
          </a:p>
          <a:p>
            <a:endParaRPr lang="nb-NO" dirty="0"/>
          </a:p>
          <a:p>
            <a:endParaRPr lang="nb-NO" dirty="0"/>
          </a:p>
          <a:p>
            <a:r>
              <a:rPr lang="nb-NO" dirty="0"/>
              <a:t>Sett inn egen mail/ telefonnummer  </a:t>
            </a:r>
          </a:p>
          <a:p>
            <a:endParaRPr lang="nb-NO" dirty="0"/>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09305BD-5F70-424C-81AC-F5FFE723C7D3}" type="slidenum">
              <a:rPr lang="nb-NO" smtClean="0"/>
              <a:pPr/>
              <a:t>56</a:t>
            </a:fld>
            <a:endParaRPr lang="nb-NO"/>
          </a:p>
        </p:txBody>
      </p:sp>
      <p:graphicFrame>
        <p:nvGraphicFramePr>
          <p:cNvPr id="7" name="Diagram 6"/>
          <p:cNvGraphicFramePr/>
          <p:nvPr>
            <p:extLst>
              <p:ext uri="{D42A27DB-BD31-4B8C-83A1-F6EECF244321}">
                <p14:modId xmlns:p14="http://schemas.microsoft.com/office/powerpoint/2010/main" val="992719153"/>
              </p:ext>
            </p:extLst>
          </p:nvPr>
        </p:nvGraphicFramePr>
        <p:xfrm>
          <a:off x="2401501" y="1412776"/>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589166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A= Airways</a:t>
            </a:r>
          </a:p>
        </p:txBody>
      </p:sp>
      <p:sp>
        <p:nvSpPr>
          <p:cNvPr id="3" name="Plassholder for innhold 2"/>
          <p:cNvSpPr>
            <a:spLocks noGrp="1"/>
          </p:cNvSpPr>
          <p:nvPr>
            <p:ph idx="1"/>
          </p:nvPr>
        </p:nvSpPr>
        <p:spPr/>
        <p:txBody>
          <a:bodyPr>
            <a:normAutofit lnSpcReduction="10000"/>
          </a:bodyPr>
          <a:lstStyle/>
          <a:p>
            <a:r>
              <a:rPr lang="nb-NO" dirty="0"/>
              <a:t>A = har pasienten frie luftveier?</a:t>
            </a:r>
          </a:p>
          <a:p>
            <a:endParaRPr lang="nb-NO" dirty="0"/>
          </a:p>
          <a:p>
            <a:r>
              <a:rPr lang="nb-NO" dirty="0"/>
              <a:t>Fremmedlegeme som blokkerer helt eller delvis gir ofte en panisk pasient, her er vi sjelden i tvil. </a:t>
            </a:r>
          </a:p>
          <a:p>
            <a:r>
              <a:rPr lang="nb-NO" dirty="0"/>
              <a:t>Ufrie luftveier som ikke skyldes fremmedlegeme, men en sykdomstilstand </a:t>
            </a:r>
          </a:p>
          <a:p>
            <a:r>
              <a:rPr lang="nb-NO" dirty="0"/>
              <a:t>Ved ufrie luftveier kan en ofte høre snorkende respirasjon, ujevnt pustemønster. </a:t>
            </a:r>
          </a:p>
          <a:p>
            <a:endParaRPr lang="nb-NO" dirty="0"/>
          </a:p>
          <a:p>
            <a:r>
              <a:rPr lang="nb-NO" b="1" dirty="0"/>
              <a:t>Sørg for frie luftveier ved å </a:t>
            </a:r>
          </a:p>
          <a:p>
            <a:pPr marL="0" indent="0">
              <a:buNone/>
            </a:pPr>
            <a:r>
              <a:rPr lang="nb-NO" b="1" dirty="0"/>
              <a:t>- fjerne fremmedlegeme</a:t>
            </a:r>
          </a:p>
          <a:p>
            <a:pPr marL="0" indent="0">
              <a:buNone/>
            </a:pPr>
            <a:r>
              <a:rPr lang="nb-NO" b="1" dirty="0"/>
              <a:t>- ta kjevetak eller legge pasient i stabilt sideleie</a:t>
            </a:r>
          </a:p>
          <a:p>
            <a:endParaRPr lang="nb-NO" dirty="0"/>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09305BD-5F70-424C-81AC-F5FFE723C7D3}" type="slidenum">
              <a:rPr lang="nb-NO" smtClean="0"/>
              <a:pPr/>
              <a:t>6</a:t>
            </a:fld>
            <a:endParaRPr lang="nb-NO"/>
          </a:p>
        </p:txBody>
      </p:sp>
      <p:pic>
        <p:nvPicPr>
          <p:cNvPr id="8" name="Bilde 7">
            <a:extLst>
              <a:ext uri="{FF2B5EF4-FFF2-40B4-BE49-F238E27FC236}">
                <a16:creationId xmlns:a16="http://schemas.microsoft.com/office/drawing/2014/main" id="{BDAD0F49-0A19-4052-A0FD-43AE8AFA01E3}"/>
              </a:ext>
            </a:extLst>
          </p:cNvPr>
          <p:cNvPicPr>
            <a:picLocks noChangeAspect="1"/>
          </p:cNvPicPr>
          <p:nvPr/>
        </p:nvPicPr>
        <p:blipFill>
          <a:blip r:embed="rId3"/>
          <a:stretch>
            <a:fillRect/>
          </a:stretch>
        </p:blipFill>
        <p:spPr>
          <a:xfrm>
            <a:off x="2915816" y="732632"/>
            <a:ext cx="4572000" cy="590550"/>
          </a:xfrm>
          <a:prstGeom prst="rect">
            <a:avLst/>
          </a:prstGeom>
        </p:spPr>
      </p:pic>
    </p:spTree>
    <p:extLst>
      <p:ext uri="{BB962C8B-B14F-4D97-AF65-F5344CB8AC3E}">
        <p14:creationId xmlns:p14="http://schemas.microsoft.com/office/powerpoint/2010/main" val="959500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B= </a:t>
            </a:r>
            <a:r>
              <a:rPr lang="nb-NO" dirty="0" err="1"/>
              <a:t>Breathing</a:t>
            </a:r>
            <a:endParaRPr lang="nb-NO" dirty="0"/>
          </a:p>
        </p:txBody>
      </p:sp>
      <p:sp>
        <p:nvSpPr>
          <p:cNvPr id="3" name="Plassholder for innhold 2"/>
          <p:cNvSpPr>
            <a:spLocks noGrp="1"/>
          </p:cNvSpPr>
          <p:nvPr>
            <p:ph idx="1"/>
          </p:nvPr>
        </p:nvSpPr>
        <p:spPr/>
        <p:txBody>
          <a:bodyPr>
            <a:normAutofit/>
          </a:bodyPr>
          <a:lstStyle/>
          <a:p>
            <a:r>
              <a:rPr lang="nb-NO" dirty="0"/>
              <a:t>B = hvordan puster pasienten? </a:t>
            </a:r>
          </a:p>
          <a:p>
            <a:endParaRPr lang="nb-NO" dirty="0"/>
          </a:p>
          <a:p>
            <a:endParaRPr lang="nb-NO" dirty="0"/>
          </a:p>
          <a:p>
            <a:endParaRPr lang="nb-NO" dirty="0"/>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09305BD-5F70-424C-81AC-F5FFE723C7D3}" type="slidenum">
              <a:rPr lang="nb-NO" smtClean="0"/>
              <a:pPr/>
              <a:t>7</a:t>
            </a:fld>
            <a:endParaRPr lang="nb-NO"/>
          </a:p>
        </p:txBody>
      </p:sp>
      <p:pic>
        <p:nvPicPr>
          <p:cNvPr id="8" name="Bilde 7">
            <a:extLst>
              <a:ext uri="{FF2B5EF4-FFF2-40B4-BE49-F238E27FC236}">
                <a16:creationId xmlns:a16="http://schemas.microsoft.com/office/drawing/2014/main" id="{3E680298-FAB2-43BB-A74B-A50A1142ED6E}"/>
              </a:ext>
            </a:extLst>
          </p:cNvPr>
          <p:cNvPicPr>
            <a:picLocks noChangeAspect="1"/>
          </p:cNvPicPr>
          <p:nvPr/>
        </p:nvPicPr>
        <p:blipFill>
          <a:blip r:embed="rId3"/>
          <a:stretch>
            <a:fillRect/>
          </a:stretch>
        </p:blipFill>
        <p:spPr>
          <a:xfrm>
            <a:off x="3203848" y="737283"/>
            <a:ext cx="4320480" cy="558062"/>
          </a:xfrm>
          <a:prstGeom prst="rect">
            <a:avLst/>
          </a:prstGeom>
        </p:spPr>
      </p:pic>
    </p:spTree>
    <p:extLst>
      <p:ext uri="{BB962C8B-B14F-4D97-AF65-F5344CB8AC3E}">
        <p14:creationId xmlns:p14="http://schemas.microsoft.com/office/powerpoint/2010/main" val="28410036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7CA2526-9EB6-9429-2348-BD6194D98A58}"/>
              </a:ext>
            </a:extLst>
          </p:cNvPr>
          <p:cNvSpPr>
            <a:spLocks noGrp="1"/>
          </p:cNvSpPr>
          <p:nvPr>
            <p:ph type="title"/>
          </p:nvPr>
        </p:nvSpPr>
        <p:spPr>
          <a:xfrm>
            <a:off x="628650" y="365126"/>
            <a:ext cx="7886700" cy="1325563"/>
          </a:xfrm>
        </p:spPr>
        <p:txBody>
          <a:bodyPr/>
          <a:lstStyle/>
          <a:p>
            <a:endParaRPr lang="en-US" dirty="0"/>
          </a:p>
        </p:txBody>
      </p:sp>
      <p:pic>
        <p:nvPicPr>
          <p:cNvPr id="11" name="Bilde 10">
            <a:extLst>
              <a:ext uri="{FF2B5EF4-FFF2-40B4-BE49-F238E27FC236}">
                <a16:creationId xmlns:a16="http://schemas.microsoft.com/office/drawing/2014/main" id="{2299075F-A100-76BB-8033-5D3B15F15892}"/>
              </a:ext>
            </a:extLst>
          </p:cNvPr>
          <p:cNvPicPr>
            <a:picLocks noChangeAspect="1"/>
          </p:cNvPicPr>
          <p:nvPr/>
        </p:nvPicPr>
        <p:blipFill>
          <a:blip r:embed="rId3"/>
          <a:stretch>
            <a:fillRect/>
          </a:stretch>
        </p:blipFill>
        <p:spPr>
          <a:xfrm>
            <a:off x="899592" y="958045"/>
            <a:ext cx="7335452" cy="4878077"/>
          </a:xfrm>
          <a:prstGeom prst="rect">
            <a:avLst/>
          </a:prstGeom>
          <a:noFill/>
        </p:spPr>
      </p:pic>
      <p:sp>
        <p:nvSpPr>
          <p:cNvPr id="18" name="Footer Placeholder 3">
            <a:extLst>
              <a:ext uri="{FF2B5EF4-FFF2-40B4-BE49-F238E27FC236}">
                <a16:creationId xmlns:a16="http://schemas.microsoft.com/office/drawing/2014/main" id="{B148FF67-3BD8-5944-4197-2BFED60709BE}"/>
              </a:ext>
            </a:extLst>
          </p:cNvPr>
          <p:cNvSpPr>
            <a:spLocks noGrp="1"/>
          </p:cNvSpPr>
          <p:nvPr>
            <p:ph type="ftr" sz="quarter" idx="11"/>
          </p:nvPr>
        </p:nvSpPr>
        <p:spPr>
          <a:xfrm>
            <a:off x="3028950" y="6356351"/>
            <a:ext cx="30861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Plassholder for lysbildenummer 4">
            <a:extLst>
              <a:ext uri="{FF2B5EF4-FFF2-40B4-BE49-F238E27FC236}">
                <a16:creationId xmlns:a16="http://schemas.microsoft.com/office/drawing/2014/main" id="{B5C14911-4612-F711-F1FF-1BBB5A1C88F4}"/>
              </a:ext>
            </a:extLst>
          </p:cNvPr>
          <p:cNvSpPr>
            <a:spLocks noGrp="1"/>
          </p:cNvSpPr>
          <p:nvPr>
            <p:ph type="sldNum" sz="quarter" idx="12"/>
          </p:nvPr>
        </p:nvSpPr>
        <p:spPr>
          <a:xfrm>
            <a:off x="8515350" y="6356351"/>
            <a:ext cx="377130" cy="365125"/>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E09305BD-5F70-424C-81AC-F5FFE723C7D3}" type="slidenum">
              <a:rPr kumimoji="0" lang="nb-NO"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8</a:t>
            </a:fld>
            <a:endParaRPr kumimoji="0" lang="nb-NO"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13" name="Rett pilkobling 12">
            <a:extLst>
              <a:ext uri="{FF2B5EF4-FFF2-40B4-BE49-F238E27FC236}">
                <a16:creationId xmlns:a16="http://schemas.microsoft.com/office/drawing/2014/main" id="{A279DEE8-B1BA-8226-0C15-0BD4BE464668}"/>
              </a:ext>
            </a:extLst>
          </p:cNvPr>
          <p:cNvCxnSpPr/>
          <p:nvPr/>
        </p:nvCxnSpPr>
        <p:spPr>
          <a:xfrm>
            <a:off x="251520" y="1844824"/>
            <a:ext cx="648072"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067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B= </a:t>
            </a:r>
            <a:r>
              <a:rPr lang="nb-NO" dirty="0" err="1"/>
              <a:t>Breathing</a:t>
            </a:r>
            <a:endParaRPr lang="nb-NO" dirty="0"/>
          </a:p>
        </p:txBody>
      </p:sp>
      <p:sp>
        <p:nvSpPr>
          <p:cNvPr id="3" name="Plassholder for innhold 2"/>
          <p:cNvSpPr>
            <a:spLocks noGrp="1"/>
          </p:cNvSpPr>
          <p:nvPr>
            <p:ph idx="1"/>
          </p:nvPr>
        </p:nvSpPr>
        <p:spPr/>
        <p:txBody>
          <a:bodyPr>
            <a:normAutofit/>
          </a:bodyPr>
          <a:lstStyle/>
          <a:p>
            <a:r>
              <a:rPr lang="nb-NO" dirty="0"/>
              <a:t>B = hvordan puster pasienten? </a:t>
            </a:r>
          </a:p>
          <a:p>
            <a:pPr marL="0" indent="0">
              <a:buNone/>
            </a:pPr>
            <a:endParaRPr lang="nb-NO" dirty="0"/>
          </a:p>
          <a:p>
            <a:pPr marL="0" indent="0">
              <a:buNone/>
            </a:pPr>
            <a:r>
              <a:rPr lang="nb-NO" dirty="0"/>
              <a:t>Telle respirasjonsfrekvens per minutt. Inn-ut pust er en telling</a:t>
            </a:r>
          </a:p>
          <a:p>
            <a:pPr marL="0" indent="0">
              <a:buNone/>
            </a:pPr>
            <a:endParaRPr lang="nb-NO" dirty="0"/>
          </a:p>
          <a:p>
            <a:r>
              <a:rPr lang="nb-NO" dirty="0"/>
              <a:t>Vurder samtidig hvordan pasienten puster </a:t>
            </a:r>
          </a:p>
          <a:p>
            <a:pPr marL="0" indent="0">
              <a:buNone/>
            </a:pPr>
            <a:r>
              <a:rPr lang="nb-NO" dirty="0"/>
              <a:t>-Er det mye lyd? Hvesende, pesende eller surklende respirasjon</a:t>
            </a:r>
          </a:p>
          <a:p>
            <a:pPr marL="0" indent="0">
              <a:buNone/>
            </a:pPr>
            <a:r>
              <a:rPr lang="nb-NO" dirty="0"/>
              <a:t>-Dyp eller overflatisk respirasjon. Brukes hjelpemuskulatur?</a:t>
            </a:r>
          </a:p>
          <a:p>
            <a:pPr marL="0" indent="0">
              <a:buNone/>
            </a:pPr>
            <a:r>
              <a:rPr lang="nb-NO" dirty="0"/>
              <a:t>-Kan pasienten snakke sammenhengende setninger? </a:t>
            </a:r>
          </a:p>
          <a:p>
            <a:pPr marL="0" indent="0">
              <a:buNone/>
            </a:pPr>
            <a:endParaRPr lang="nb-NO" dirty="0"/>
          </a:p>
          <a:p>
            <a:r>
              <a:rPr lang="nb-NO" dirty="0"/>
              <a:t>Hoster pasienten, hva kommer opp? Farge? </a:t>
            </a:r>
          </a:p>
          <a:p>
            <a:endParaRPr lang="nb-NO" dirty="0"/>
          </a:p>
          <a:p>
            <a:endParaRPr lang="nb-NO" dirty="0"/>
          </a:p>
          <a:p>
            <a:endParaRPr lang="nb-NO" dirty="0"/>
          </a:p>
        </p:txBody>
      </p:sp>
      <p:sp>
        <p:nvSpPr>
          <p:cNvPr id="4" name="Plassholder for bunntekst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Plassholder for lysbildenumm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9305BD-5F70-424C-81AC-F5FFE723C7D3}" type="slidenum">
              <a:rPr kumimoji="0" lang="nb-NO"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nb-NO"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8" name="Bilde 7">
            <a:extLst>
              <a:ext uri="{FF2B5EF4-FFF2-40B4-BE49-F238E27FC236}">
                <a16:creationId xmlns:a16="http://schemas.microsoft.com/office/drawing/2014/main" id="{3E680298-FAB2-43BB-A74B-A50A1142ED6E}"/>
              </a:ext>
            </a:extLst>
          </p:cNvPr>
          <p:cNvPicPr>
            <a:picLocks noChangeAspect="1"/>
          </p:cNvPicPr>
          <p:nvPr/>
        </p:nvPicPr>
        <p:blipFill>
          <a:blip r:embed="rId3"/>
          <a:stretch>
            <a:fillRect/>
          </a:stretch>
        </p:blipFill>
        <p:spPr>
          <a:xfrm>
            <a:off x="3203848" y="737283"/>
            <a:ext cx="4320480" cy="558062"/>
          </a:xfrm>
          <a:prstGeom prst="rect">
            <a:avLst/>
          </a:prstGeom>
        </p:spPr>
      </p:pic>
    </p:spTree>
    <p:extLst>
      <p:ext uri="{BB962C8B-B14F-4D97-AF65-F5344CB8AC3E}">
        <p14:creationId xmlns:p14="http://schemas.microsoft.com/office/powerpoint/2010/main" val="595722131"/>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l USHT 2020 ny logo [Skrivebeskyttet]" id="{D51FB295-8125-4B86-A82E-3944E8DB0FEB}" vid="{0FD0350A-6059-4483-AF4C-48B29FDBCF6D}"/>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Kommentar xmlns="95498478-a88a-452f-8bb8-a47ba0e6caf1" xsi:nil="true"/>
    <lcf76f155ced4ddcb4097134ff3c332f xmlns="95498478-a88a-452f-8bb8-a47ba0e6caf1">
      <Terms xmlns="http://schemas.microsoft.com/office/infopath/2007/PartnerControls"/>
    </lcf76f155ced4ddcb4097134ff3c332f>
    <TaxCatchAll xmlns="4c83f801-d599-46c6-b130-7095d001ab1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0C536323E58CFB4B97CEEBB09DB7575D" ma:contentTypeVersion="17" ma:contentTypeDescription="Opprett et nytt dokument." ma:contentTypeScope="" ma:versionID="f4d668d5c7bd53a2486e2254f02c3ae9">
  <xsd:schema xmlns:xsd="http://www.w3.org/2001/XMLSchema" xmlns:xs="http://www.w3.org/2001/XMLSchema" xmlns:p="http://schemas.microsoft.com/office/2006/metadata/properties" xmlns:ns2="95498478-a88a-452f-8bb8-a47ba0e6caf1" xmlns:ns3="4c83f801-d599-46c6-b130-7095d001ab15" targetNamespace="http://schemas.microsoft.com/office/2006/metadata/properties" ma:root="true" ma:fieldsID="708a9d78a0055395102be35c1067f87b" ns2:_="" ns3:_="">
    <xsd:import namespace="95498478-a88a-452f-8bb8-a47ba0e6caf1"/>
    <xsd:import namespace="4c83f801-d599-46c6-b130-7095d001ab1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ServiceAutoKeyPoints" minOccurs="0"/>
                <xsd:element ref="ns2:MediaServiceKeyPoints" minOccurs="0"/>
                <xsd:element ref="ns3:SharedWithUsers" minOccurs="0"/>
                <xsd:element ref="ns3:SharedWithDetails" minOccurs="0"/>
                <xsd:element ref="ns2:Kommentar"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498478-a88a-452f-8bb8-a47ba0e6caf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Kommentar" ma:index="20" nillable="true" ma:displayName="Kommentar" ma:internalName="Kommentar">
      <xsd:simpleType>
        <xsd:restriction base="dms:Text">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Bildemerkelapper" ma:readOnly="false" ma:fieldId="{5cf76f15-5ced-4ddc-b409-7134ff3c332f}" ma:taxonomyMulti="true" ma:sspId="eeaa9471-3809-4903-bebf-111d1dca56f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c83f801-d599-46c6-b130-7095d001ab15" elementFormDefault="qualified">
    <xsd:import namespace="http://schemas.microsoft.com/office/2006/documentManagement/types"/>
    <xsd:import namespace="http://schemas.microsoft.com/office/infopath/2007/PartnerControls"/>
    <xsd:element name="SharedWithUsers" ma:index="18"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lingsdetaljer" ma:internalName="SharedWithDetails" ma:readOnly="true">
      <xsd:simpleType>
        <xsd:restriction base="dms:Note">
          <xsd:maxLength value="255"/>
        </xsd:restriction>
      </xsd:simpleType>
    </xsd:element>
    <xsd:element name="TaxCatchAll" ma:index="24" nillable="true" ma:displayName="Taxonomy Catch All Column" ma:hidden="true" ma:list="{b5a155f0-c184-47b8-984e-2e0a77c0399a}" ma:internalName="TaxCatchAll" ma:showField="CatchAllData" ma:web="4c83f801-d599-46c6-b130-7095d001ab1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886CAFF-6892-48FB-8F00-2DD787186404}">
  <ds:schemaRefs>
    <ds:schemaRef ds:uri="http://schemas.microsoft.com/sharepoint/v3/contenttype/forms"/>
  </ds:schemaRefs>
</ds:datastoreItem>
</file>

<file path=customXml/itemProps2.xml><?xml version="1.0" encoding="utf-8"?>
<ds:datastoreItem xmlns:ds="http://schemas.openxmlformats.org/officeDocument/2006/customXml" ds:itemID="{DF2CB7C7-223F-490C-9B46-5C6371645076}">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fa3c3d0c-197e-432d-ad50-fd59b9da6db3"/>
    <ds:schemaRef ds:uri="http://www.w3.org/XML/1998/namespace"/>
    <ds:schemaRef ds:uri="95498478-a88a-452f-8bb8-a47ba0e6caf1"/>
    <ds:schemaRef ds:uri="4c83f801-d599-46c6-b130-7095d001ab15"/>
  </ds:schemaRefs>
</ds:datastoreItem>
</file>

<file path=customXml/itemProps3.xml><?xml version="1.0" encoding="utf-8"?>
<ds:datastoreItem xmlns:ds="http://schemas.openxmlformats.org/officeDocument/2006/customXml" ds:itemID="{3E21859B-1C85-4EA3-A20D-61F3C3539F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498478-a88a-452f-8bb8-a47ba0e6caf1"/>
    <ds:schemaRef ds:uri="4c83f801-d599-46c6-b130-7095d001ab1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Mal USHT 2020 ny logo</Template>
  <TotalTime>2819</TotalTime>
  <Words>5279</Words>
  <Application>Microsoft Office PowerPoint</Application>
  <PresentationFormat>Skjermfremvisning (4:3)</PresentationFormat>
  <Paragraphs>527</Paragraphs>
  <Slides>56</Slides>
  <Notes>35</Notes>
  <HiddenSlides>1</HiddenSlides>
  <MMClips>2</MMClips>
  <ScaleCrop>false</ScaleCrop>
  <HeadingPairs>
    <vt:vector size="6" baseType="variant">
      <vt:variant>
        <vt:lpstr>Brukte skrifter</vt:lpstr>
      </vt:variant>
      <vt:variant>
        <vt:i4>7</vt:i4>
      </vt:variant>
      <vt:variant>
        <vt:lpstr>Tema</vt:lpstr>
      </vt:variant>
      <vt:variant>
        <vt:i4>1</vt:i4>
      </vt:variant>
      <vt:variant>
        <vt:lpstr>Lysbildetitler</vt:lpstr>
      </vt:variant>
      <vt:variant>
        <vt:i4>56</vt:i4>
      </vt:variant>
    </vt:vector>
  </HeadingPairs>
  <TitlesOfParts>
    <vt:vector size="64" baseType="lpstr">
      <vt:lpstr>Arial</vt:lpstr>
      <vt:lpstr>Calibri</vt:lpstr>
      <vt:lpstr>Calibri Light</vt:lpstr>
      <vt:lpstr>Courier New</vt:lpstr>
      <vt:lpstr>Lato</vt:lpstr>
      <vt:lpstr>Source Sans Pro</vt:lpstr>
      <vt:lpstr>Wingdings</vt:lpstr>
      <vt:lpstr>Office-tema</vt:lpstr>
      <vt:lpstr>Presentasjon som kan brukes av NEWS instruktør ved fysisk undervisning på egen arbeidsplass</vt:lpstr>
      <vt:lpstr>Program</vt:lpstr>
      <vt:lpstr>Hvorfor observasjonskompetanse?</vt:lpstr>
      <vt:lpstr>Hvorfor innføre NEWS2 i kommunehelsetjenesten</vt:lpstr>
      <vt:lpstr>ABCDE</vt:lpstr>
      <vt:lpstr>A= Airways</vt:lpstr>
      <vt:lpstr>B= Breathing</vt:lpstr>
      <vt:lpstr>PowerPoint-presentasjon</vt:lpstr>
      <vt:lpstr>B= Breathing</vt:lpstr>
      <vt:lpstr>PowerPoint-presentasjon</vt:lpstr>
      <vt:lpstr>B- Breathing fortsetter</vt:lpstr>
      <vt:lpstr>C = Circulation </vt:lpstr>
      <vt:lpstr>PowerPoint-presentasjon</vt:lpstr>
      <vt:lpstr>C = Circulation </vt:lpstr>
      <vt:lpstr>C = Circulation </vt:lpstr>
      <vt:lpstr>PowerPoint-presentasjon</vt:lpstr>
      <vt:lpstr>D= Disability</vt:lpstr>
      <vt:lpstr>D- Disability fortsetter</vt:lpstr>
      <vt:lpstr>PowerPoint-presentasjon</vt:lpstr>
      <vt:lpstr>D= Disability</vt:lpstr>
      <vt:lpstr>Spørsmål om hjerneslag?</vt:lpstr>
      <vt:lpstr>Vurdering av bevissthetsnivå</vt:lpstr>
      <vt:lpstr>PowerPoint-presentasjon</vt:lpstr>
      <vt:lpstr>E= Exposure</vt:lpstr>
      <vt:lpstr>Oppsummering ABCDE:</vt:lpstr>
      <vt:lpstr>Oppsummering:</vt:lpstr>
      <vt:lpstr>NEWS2= National Early Warning Score </vt:lpstr>
      <vt:lpstr>Respons på News2 score</vt:lpstr>
      <vt:lpstr>Hvem utføres NEWS2 på? </vt:lpstr>
      <vt:lpstr>SpO2</vt:lpstr>
      <vt:lpstr>Mistanke om Sepsis?</vt:lpstr>
      <vt:lpstr>Utstyr i NEWS bag</vt:lpstr>
      <vt:lpstr>Pause i 10min!</vt:lpstr>
      <vt:lpstr>ISBAR- kommunikasjon om pasientbehandling</vt:lpstr>
      <vt:lpstr>Eksempel på bruk av ISBAR</vt:lpstr>
      <vt:lpstr>Case jobbing</vt:lpstr>
      <vt:lpstr>Case tjenester til personer med utviklingshemming</vt:lpstr>
      <vt:lpstr>Fasit case 1</vt:lpstr>
      <vt:lpstr>Fasit case 1 fortsetter</vt:lpstr>
      <vt:lpstr>Case 2 Kommunal øyeblikkelig hjelp/ korttid</vt:lpstr>
      <vt:lpstr>Fasit case 2</vt:lpstr>
      <vt:lpstr>Case 3 institusjon</vt:lpstr>
      <vt:lpstr>Case 3; Institusjon</vt:lpstr>
      <vt:lpstr>Case 3; Institusjon</vt:lpstr>
      <vt:lpstr>Respons på News2 score</vt:lpstr>
      <vt:lpstr>Mistanke om Sepsis?</vt:lpstr>
      <vt:lpstr>Fasit case 3</vt:lpstr>
      <vt:lpstr>Case 4 hjemmebaserte tjenester og tjenester til pasient med rus problematikk og psykisk lidelse</vt:lpstr>
      <vt:lpstr>Fasit case 4</vt:lpstr>
      <vt:lpstr>Dokumentasjon av NEWS i Gerica</vt:lpstr>
      <vt:lpstr>Dokumentasjon av NEWS i Gerica</vt:lpstr>
      <vt:lpstr>Dokumentasjon av NEWS i Gerica</vt:lpstr>
      <vt:lpstr>Dokumentasjon av NEWS i Profil</vt:lpstr>
      <vt:lpstr>Praktisk eksempel på journal føring av NEWS i Profil</vt:lpstr>
      <vt:lpstr>Kilder</vt:lpstr>
      <vt:lpstr>Takk for meg </vt:lpstr>
    </vt:vector>
  </TitlesOfParts>
  <Company>IKT-Agder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NEWS for enhet habilitering 9.oktober 2020</dc:title>
  <dc:creator>Merethe A Land</dc:creator>
  <cp:lastModifiedBy>Cathrine Humlen Ruud</cp:lastModifiedBy>
  <cp:revision>68</cp:revision>
  <dcterms:created xsi:type="dcterms:W3CDTF">2020-10-07T18:22:11Z</dcterms:created>
  <dcterms:modified xsi:type="dcterms:W3CDTF">2022-11-16T13:10:06Z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0x0101000C536323E58CFB4B97CEEBB09DB7575D</vt:lpwstr>
  </property>
</Properties>
</file>