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39"/>
  </p:notesMasterIdLst>
  <p:sldIdLst>
    <p:sldId id="260" r:id="rId5"/>
    <p:sldId id="261" r:id="rId6"/>
    <p:sldId id="313" r:id="rId7"/>
    <p:sldId id="279" r:id="rId8"/>
    <p:sldId id="262" r:id="rId9"/>
    <p:sldId id="263" r:id="rId10"/>
    <p:sldId id="264" r:id="rId11"/>
    <p:sldId id="315" r:id="rId12"/>
    <p:sldId id="321" r:id="rId13"/>
    <p:sldId id="320" r:id="rId14"/>
    <p:sldId id="300" r:id="rId15"/>
    <p:sldId id="265" r:id="rId16"/>
    <p:sldId id="319" r:id="rId17"/>
    <p:sldId id="322" r:id="rId18"/>
    <p:sldId id="314" r:id="rId19"/>
    <p:sldId id="317" r:id="rId20"/>
    <p:sldId id="266" r:id="rId21"/>
    <p:sldId id="302" r:id="rId22"/>
    <p:sldId id="323" r:id="rId23"/>
    <p:sldId id="289" r:id="rId24"/>
    <p:sldId id="307" r:id="rId25"/>
    <p:sldId id="316" r:id="rId26"/>
    <p:sldId id="267" r:id="rId27"/>
    <p:sldId id="277" r:id="rId28"/>
    <p:sldId id="270" r:id="rId29"/>
    <p:sldId id="310" r:id="rId30"/>
    <p:sldId id="281" r:id="rId31"/>
    <p:sldId id="288" r:id="rId32"/>
    <p:sldId id="324" r:id="rId33"/>
    <p:sldId id="325" r:id="rId34"/>
    <p:sldId id="326" r:id="rId35"/>
    <p:sldId id="327" r:id="rId36"/>
    <p:sldId id="328" r:id="rId37"/>
    <p:sldId id="329" r:id="rId38"/>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30"/>
    <a:srgbClr val="00863D"/>
    <a:srgbClr val="00A44A"/>
    <a:srgbClr val="00C85A"/>
    <a:srgbClr val="009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6363B-3065-4947-BBCC-C766A2215CF8}" v="27" dt="2022-03-28T14:26:21.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244" autoAdjust="0"/>
  </p:normalViewPr>
  <p:slideViewPr>
    <p:cSldViewPr>
      <p:cViewPr varScale="1">
        <p:scale>
          <a:sx n="55" d="100"/>
          <a:sy n="55" d="100"/>
        </p:scale>
        <p:origin x="1624" y="44"/>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34FF3-F84C-44E9-BA0F-CA1F3A7EEA3C}" type="doc">
      <dgm:prSet loTypeId="urn:microsoft.com/office/officeart/2005/8/layout/cycle8" loCatId="cycle" qsTypeId="urn:microsoft.com/office/officeart/2005/8/quickstyle/simple1" qsCatId="simple" csTypeId="urn:microsoft.com/office/officeart/2005/8/colors/accent6_2" csCatId="accent6" phldr="1"/>
      <dgm:spPr/>
    </dgm:pt>
    <dgm:pt modelId="{04843754-FF49-4A39-B1BE-D8E7E5AAAE1E}">
      <dgm:prSet phldrT="[Tekst]"/>
      <dgm:spPr/>
      <dgm:t>
        <a:bodyPr/>
        <a:lstStyle/>
        <a:p>
          <a:r>
            <a:rPr lang="nb-NO" dirty="0"/>
            <a:t>ABCDE</a:t>
          </a:r>
        </a:p>
      </dgm:t>
    </dgm:pt>
    <dgm:pt modelId="{9C18F5A4-DAD1-492B-BB30-7C7551E9DF97}" type="parTrans" cxnId="{05F31E24-0A2E-4FA6-AF33-013AB39820F2}">
      <dgm:prSet/>
      <dgm:spPr/>
      <dgm:t>
        <a:bodyPr/>
        <a:lstStyle/>
        <a:p>
          <a:endParaRPr lang="nb-NO"/>
        </a:p>
      </dgm:t>
    </dgm:pt>
    <dgm:pt modelId="{FA9A5930-0D48-4566-BF99-CC7B5E1F7703}" type="sibTrans" cxnId="{05F31E24-0A2E-4FA6-AF33-013AB39820F2}">
      <dgm:prSet/>
      <dgm:spPr/>
      <dgm:t>
        <a:bodyPr/>
        <a:lstStyle/>
        <a:p>
          <a:endParaRPr lang="nb-NO"/>
        </a:p>
      </dgm:t>
    </dgm:pt>
    <dgm:pt modelId="{061285FE-EB80-4F4D-8960-2E3AC139C851}">
      <dgm:prSet phldrT="[Tekst]"/>
      <dgm:spPr/>
      <dgm:t>
        <a:bodyPr/>
        <a:lstStyle/>
        <a:p>
          <a:r>
            <a:rPr lang="nb-NO" dirty="0"/>
            <a:t>NEWS2</a:t>
          </a:r>
        </a:p>
      </dgm:t>
    </dgm:pt>
    <dgm:pt modelId="{DB31A04C-3159-43A2-B85D-56E7B71DD20D}" type="parTrans" cxnId="{200F96B3-8124-495C-B24D-653F3782FC5E}">
      <dgm:prSet/>
      <dgm:spPr/>
      <dgm:t>
        <a:bodyPr/>
        <a:lstStyle/>
        <a:p>
          <a:endParaRPr lang="nb-NO"/>
        </a:p>
      </dgm:t>
    </dgm:pt>
    <dgm:pt modelId="{4218E1CA-424F-4C96-B89F-93EC5C4F7280}" type="sibTrans" cxnId="{200F96B3-8124-495C-B24D-653F3782FC5E}">
      <dgm:prSet/>
      <dgm:spPr/>
      <dgm:t>
        <a:bodyPr/>
        <a:lstStyle/>
        <a:p>
          <a:endParaRPr lang="nb-NO"/>
        </a:p>
      </dgm:t>
    </dgm:pt>
    <dgm:pt modelId="{5682D0E6-1662-42E6-911E-4A52F9A09A46}">
      <dgm:prSet phldrT="[Tekst]"/>
      <dgm:spPr/>
      <dgm:t>
        <a:bodyPr/>
        <a:lstStyle/>
        <a:p>
          <a:r>
            <a:rPr lang="nb-NO" dirty="0"/>
            <a:t>ISBAR</a:t>
          </a:r>
        </a:p>
      </dgm:t>
    </dgm:pt>
    <dgm:pt modelId="{977DCA8A-5829-4163-993A-1954BFC5AE73}" type="parTrans" cxnId="{83213601-BE9C-4B6C-AF26-5EF3433648CE}">
      <dgm:prSet/>
      <dgm:spPr/>
      <dgm:t>
        <a:bodyPr/>
        <a:lstStyle/>
        <a:p>
          <a:endParaRPr lang="nb-NO"/>
        </a:p>
      </dgm:t>
    </dgm:pt>
    <dgm:pt modelId="{70725C5C-420F-4504-A62E-1BAEC7628F97}" type="sibTrans" cxnId="{83213601-BE9C-4B6C-AF26-5EF3433648CE}">
      <dgm:prSet/>
      <dgm:spPr/>
      <dgm:t>
        <a:bodyPr/>
        <a:lstStyle/>
        <a:p>
          <a:endParaRPr lang="nb-NO"/>
        </a:p>
      </dgm:t>
    </dgm:pt>
    <dgm:pt modelId="{0F0D77E9-96F1-440C-828E-2476F626BD40}" type="pres">
      <dgm:prSet presAssocID="{60234FF3-F84C-44E9-BA0F-CA1F3A7EEA3C}" presName="compositeShape" presStyleCnt="0">
        <dgm:presLayoutVars>
          <dgm:chMax val="7"/>
          <dgm:dir/>
          <dgm:resizeHandles val="exact"/>
        </dgm:presLayoutVars>
      </dgm:prSet>
      <dgm:spPr/>
    </dgm:pt>
    <dgm:pt modelId="{990CA274-AE04-4CA0-B52E-9C18F048F90E}" type="pres">
      <dgm:prSet presAssocID="{60234FF3-F84C-44E9-BA0F-CA1F3A7EEA3C}" presName="wedge1" presStyleLbl="node1" presStyleIdx="0" presStyleCnt="3" custLinFactNeighborX="-1224" custLinFactNeighborY="3073"/>
      <dgm:spPr/>
    </dgm:pt>
    <dgm:pt modelId="{FE040C94-9134-4371-A2B2-9864EA7B4E27}" type="pres">
      <dgm:prSet presAssocID="{60234FF3-F84C-44E9-BA0F-CA1F3A7EEA3C}" presName="dummy1a" presStyleCnt="0"/>
      <dgm:spPr/>
    </dgm:pt>
    <dgm:pt modelId="{EC75C5A4-077B-4770-A5C2-048A113A620A}" type="pres">
      <dgm:prSet presAssocID="{60234FF3-F84C-44E9-BA0F-CA1F3A7EEA3C}" presName="dummy1b" presStyleCnt="0"/>
      <dgm:spPr/>
    </dgm:pt>
    <dgm:pt modelId="{11F980C3-7276-4887-954C-757FC7901B87}" type="pres">
      <dgm:prSet presAssocID="{60234FF3-F84C-44E9-BA0F-CA1F3A7EEA3C}" presName="wedge1Tx" presStyleLbl="node1" presStyleIdx="0" presStyleCnt="3">
        <dgm:presLayoutVars>
          <dgm:chMax val="0"/>
          <dgm:chPref val="0"/>
          <dgm:bulletEnabled val="1"/>
        </dgm:presLayoutVars>
      </dgm:prSet>
      <dgm:spPr/>
    </dgm:pt>
    <dgm:pt modelId="{499A8EEF-18BB-435E-9DDA-AD0F2FC42AB9}" type="pres">
      <dgm:prSet presAssocID="{60234FF3-F84C-44E9-BA0F-CA1F3A7EEA3C}" presName="wedge2" presStyleLbl="node1" presStyleIdx="1" presStyleCnt="3"/>
      <dgm:spPr/>
    </dgm:pt>
    <dgm:pt modelId="{7A70001B-F7F1-468D-B3F1-FFB2B70D251B}" type="pres">
      <dgm:prSet presAssocID="{60234FF3-F84C-44E9-BA0F-CA1F3A7EEA3C}" presName="dummy2a" presStyleCnt="0"/>
      <dgm:spPr/>
    </dgm:pt>
    <dgm:pt modelId="{D51D4565-0CD1-4B5F-AE36-5291BE9A3CA2}" type="pres">
      <dgm:prSet presAssocID="{60234FF3-F84C-44E9-BA0F-CA1F3A7EEA3C}" presName="dummy2b" presStyleCnt="0"/>
      <dgm:spPr/>
    </dgm:pt>
    <dgm:pt modelId="{A8AB023A-CEA0-4056-AB61-760D55631C71}" type="pres">
      <dgm:prSet presAssocID="{60234FF3-F84C-44E9-BA0F-CA1F3A7EEA3C}" presName="wedge2Tx" presStyleLbl="node1" presStyleIdx="1" presStyleCnt="3">
        <dgm:presLayoutVars>
          <dgm:chMax val="0"/>
          <dgm:chPref val="0"/>
          <dgm:bulletEnabled val="1"/>
        </dgm:presLayoutVars>
      </dgm:prSet>
      <dgm:spPr/>
    </dgm:pt>
    <dgm:pt modelId="{6E3E9A22-D5D7-4E44-B8C2-62F494281A9D}" type="pres">
      <dgm:prSet presAssocID="{60234FF3-F84C-44E9-BA0F-CA1F3A7EEA3C}" presName="wedge3" presStyleLbl="node1" presStyleIdx="2" presStyleCnt="3" custLinFactNeighborX="2060" custLinFactNeighborY="5382"/>
      <dgm:spPr/>
    </dgm:pt>
    <dgm:pt modelId="{04FBED98-7ECE-468B-BBF9-3F0FB0040C5F}" type="pres">
      <dgm:prSet presAssocID="{60234FF3-F84C-44E9-BA0F-CA1F3A7EEA3C}" presName="dummy3a" presStyleCnt="0"/>
      <dgm:spPr/>
    </dgm:pt>
    <dgm:pt modelId="{B5585954-F0CC-4A1F-B61E-9F4B95E15A95}" type="pres">
      <dgm:prSet presAssocID="{60234FF3-F84C-44E9-BA0F-CA1F3A7EEA3C}" presName="dummy3b" presStyleCnt="0"/>
      <dgm:spPr/>
    </dgm:pt>
    <dgm:pt modelId="{5D48CDCF-7E77-42A5-84E1-453A8E401890}" type="pres">
      <dgm:prSet presAssocID="{60234FF3-F84C-44E9-BA0F-CA1F3A7EEA3C}" presName="wedge3Tx" presStyleLbl="node1" presStyleIdx="2" presStyleCnt="3">
        <dgm:presLayoutVars>
          <dgm:chMax val="0"/>
          <dgm:chPref val="0"/>
          <dgm:bulletEnabled val="1"/>
        </dgm:presLayoutVars>
      </dgm:prSet>
      <dgm:spPr/>
    </dgm:pt>
    <dgm:pt modelId="{9CF85B8A-74DD-4159-8CFF-04980C71A973}" type="pres">
      <dgm:prSet presAssocID="{FA9A5930-0D48-4566-BF99-CC7B5E1F7703}" presName="arrowWedge1" presStyleLbl="fgSibTrans2D1" presStyleIdx="0" presStyleCnt="3"/>
      <dgm:spPr/>
    </dgm:pt>
    <dgm:pt modelId="{CD14F141-30E6-494D-B265-E075B7843550}" type="pres">
      <dgm:prSet presAssocID="{4218E1CA-424F-4C96-B89F-93EC5C4F7280}" presName="arrowWedge2" presStyleLbl="fgSibTrans2D1" presStyleIdx="1" presStyleCnt="3"/>
      <dgm:spPr/>
    </dgm:pt>
    <dgm:pt modelId="{A95E167B-4F4F-495C-8849-77E9E454AB95}" type="pres">
      <dgm:prSet presAssocID="{70725C5C-420F-4504-A62E-1BAEC7628F97}" presName="arrowWedge3" presStyleLbl="fgSibTrans2D1" presStyleIdx="2" presStyleCnt="3"/>
      <dgm:spPr/>
    </dgm:pt>
  </dgm:ptLst>
  <dgm:cxnLst>
    <dgm:cxn modelId="{83213601-BE9C-4B6C-AF26-5EF3433648CE}" srcId="{60234FF3-F84C-44E9-BA0F-CA1F3A7EEA3C}" destId="{5682D0E6-1662-42E6-911E-4A52F9A09A46}" srcOrd="2" destOrd="0" parTransId="{977DCA8A-5829-4163-993A-1954BFC5AE73}" sibTransId="{70725C5C-420F-4504-A62E-1BAEC7628F97}"/>
    <dgm:cxn modelId="{19E66507-7E0E-4D8C-94B8-BAF1C35153CB}" type="presOf" srcId="{5682D0E6-1662-42E6-911E-4A52F9A09A46}" destId="{6E3E9A22-D5D7-4E44-B8C2-62F494281A9D}" srcOrd="0" destOrd="0" presId="urn:microsoft.com/office/officeart/2005/8/layout/cycle8"/>
    <dgm:cxn modelId="{05F31E24-0A2E-4FA6-AF33-013AB39820F2}" srcId="{60234FF3-F84C-44E9-BA0F-CA1F3A7EEA3C}" destId="{04843754-FF49-4A39-B1BE-D8E7E5AAAE1E}" srcOrd="0" destOrd="0" parTransId="{9C18F5A4-DAD1-492B-BB30-7C7551E9DF97}" sibTransId="{FA9A5930-0D48-4566-BF99-CC7B5E1F7703}"/>
    <dgm:cxn modelId="{6490E144-2C38-49E5-957A-708D8F462219}" type="presOf" srcId="{04843754-FF49-4A39-B1BE-D8E7E5AAAE1E}" destId="{990CA274-AE04-4CA0-B52E-9C18F048F90E}" srcOrd="0" destOrd="0" presId="urn:microsoft.com/office/officeart/2005/8/layout/cycle8"/>
    <dgm:cxn modelId="{622CE374-2F1C-4664-B63C-AB5B61067421}" type="presOf" srcId="{061285FE-EB80-4F4D-8960-2E3AC139C851}" destId="{A8AB023A-CEA0-4056-AB61-760D55631C71}" srcOrd="1" destOrd="0" presId="urn:microsoft.com/office/officeart/2005/8/layout/cycle8"/>
    <dgm:cxn modelId="{0273247E-5421-4A4D-929E-0CA2EF61D252}" type="presOf" srcId="{60234FF3-F84C-44E9-BA0F-CA1F3A7EEA3C}" destId="{0F0D77E9-96F1-440C-828E-2476F626BD40}" srcOrd="0" destOrd="0" presId="urn:microsoft.com/office/officeart/2005/8/layout/cycle8"/>
    <dgm:cxn modelId="{A5BB7986-3B67-4535-B8B8-5104FC6550AB}" type="presOf" srcId="{5682D0E6-1662-42E6-911E-4A52F9A09A46}" destId="{5D48CDCF-7E77-42A5-84E1-453A8E401890}" srcOrd="1" destOrd="0" presId="urn:microsoft.com/office/officeart/2005/8/layout/cycle8"/>
    <dgm:cxn modelId="{0C24D09C-9B2B-4C71-AF79-B630A2C127E9}" type="presOf" srcId="{061285FE-EB80-4F4D-8960-2E3AC139C851}" destId="{499A8EEF-18BB-435E-9DDA-AD0F2FC42AB9}" srcOrd="0" destOrd="0" presId="urn:microsoft.com/office/officeart/2005/8/layout/cycle8"/>
    <dgm:cxn modelId="{200F96B3-8124-495C-B24D-653F3782FC5E}" srcId="{60234FF3-F84C-44E9-BA0F-CA1F3A7EEA3C}" destId="{061285FE-EB80-4F4D-8960-2E3AC139C851}" srcOrd="1" destOrd="0" parTransId="{DB31A04C-3159-43A2-B85D-56E7B71DD20D}" sibTransId="{4218E1CA-424F-4C96-B89F-93EC5C4F7280}"/>
    <dgm:cxn modelId="{8F8F38D1-09AD-4E87-A5D7-C43DE88DAB31}" type="presOf" srcId="{04843754-FF49-4A39-B1BE-D8E7E5AAAE1E}" destId="{11F980C3-7276-4887-954C-757FC7901B87}" srcOrd="1" destOrd="0" presId="urn:microsoft.com/office/officeart/2005/8/layout/cycle8"/>
    <dgm:cxn modelId="{1DA66DEE-DE2E-4DCE-85CF-0BCBB176F7F0}" type="presParOf" srcId="{0F0D77E9-96F1-440C-828E-2476F626BD40}" destId="{990CA274-AE04-4CA0-B52E-9C18F048F90E}" srcOrd="0" destOrd="0" presId="urn:microsoft.com/office/officeart/2005/8/layout/cycle8"/>
    <dgm:cxn modelId="{2DEDB32D-6FA2-4253-87EE-A9F996E98C95}" type="presParOf" srcId="{0F0D77E9-96F1-440C-828E-2476F626BD40}" destId="{FE040C94-9134-4371-A2B2-9864EA7B4E27}" srcOrd="1" destOrd="0" presId="urn:microsoft.com/office/officeart/2005/8/layout/cycle8"/>
    <dgm:cxn modelId="{FCED9160-7C48-4B52-9B11-EA193E595A2B}" type="presParOf" srcId="{0F0D77E9-96F1-440C-828E-2476F626BD40}" destId="{EC75C5A4-077B-4770-A5C2-048A113A620A}" srcOrd="2" destOrd="0" presId="urn:microsoft.com/office/officeart/2005/8/layout/cycle8"/>
    <dgm:cxn modelId="{93B0B56B-BD33-48D1-B597-C31CAC3FBD1A}" type="presParOf" srcId="{0F0D77E9-96F1-440C-828E-2476F626BD40}" destId="{11F980C3-7276-4887-954C-757FC7901B87}" srcOrd="3" destOrd="0" presId="urn:microsoft.com/office/officeart/2005/8/layout/cycle8"/>
    <dgm:cxn modelId="{42BD6974-863B-4468-8D7C-D903BF5ACD12}" type="presParOf" srcId="{0F0D77E9-96F1-440C-828E-2476F626BD40}" destId="{499A8EEF-18BB-435E-9DDA-AD0F2FC42AB9}" srcOrd="4" destOrd="0" presId="urn:microsoft.com/office/officeart/2005/8/layout/cycle8"/>
    <dgm:cxn modelId="{0C32FACE-F38B-4B23-B9BC-9C2AF92B2BFA}" type="presParOf" srcId="{0F0D77E9-96F1-440C-828E-2476F626BD40}" destId="{7A70001B-F7F1-468D-B3F1-FFB2B70D251B}" srcOrd="5" destOrd="0" presId="urn:microsoft.com/office/officeart/2005/8/layout/cycle8"/>
    <dgm:cxn modelId="{4163D90C-1C47-483A-9232-E3E70C08291E}" type="presParOf" srcId="{0F0D77E9-96F1-440C-828E-2476F626BD40}" destId="{D51D4565-0CD1-4B5F-AE36-5291BE9A3CA2}" srcOrd="6" destOrd="0" presId="urn:microsoft.com/office/officeart/2005/8/layout/cycle8"/>
    <dgm:cxn modelId="{728A9D37-87D4-4055-AA38-0070C2E43302}" type="presParOf" srcId="{0F0D77E9-96F1-440C-828E-2476F626BD40}" destId="{A8AB023A-CEA0-4056-AB61-760D55631C71}" srcOrd="7" destOrd="0" presId="urn:microsoft.com/office/officeart/2005/8/layout/cycle8"/>
    <dgm:cxn modelId="{D3C2C3CC-DA7A-4B4B-833E-A42612D96D16}" type="presParOf" srcId="{0F0D77E9-96F1-440C-828E-2476F626BD40}" destId="{6E3E9A22-D5D7-4E44-B8C2-62F494281A9D}" srcOrd="8" destOrd="0" presId="urn:microsoft.com/office/officeart/2005/8/layout/cycle8"/>
    <dgm:cxn modelId="{5BA9BB27-DD56-4535-98DD-2B27CB86188E}" type="presParOf" srcId="{0F0D77E9-96F1-440C-828E-2476F626BD40}" destId="{04FBED98-7ECE-468B-BBF9-3F0FB0040C5F}" srcOrd="9" destOrd="0" presId="urn:microsoft.com/office/officeart/2005/8/layout/cycle8"/>
    <dgm:cxn modelId="{4AF3A059-573A-43C4-9AFC-AA58125F793B}" type="presParOf" srcId="{0F0D77E9-96F1-440C-828E-2476F626BD40}" destId="{B5585954-F0CC-4A1F-B61E-9F4B95E15A95}" srcOrd="10" destOrd="0" presId="urn:microsoft.com/office/officeart/2005/8/layout/cycle8"/>
    <dgm:cxn modelId="{AD0C682B-9E41-410E-829B-C068DAA99E4C}" type="presParOf" srcId="{0F0D77E9-96F1-440C-828E-2476F626BD40}" destId="{5D48CDCF-7E77-42A5-84E1-453A8E401890}" srcOrd="11" destOrd="0" presId="urn:microsoft.com/office/officeart/2005/8/layout/cycle8"/>
    <dgm:cxn modelId="{566150A3-D1D5-41A8-B8B8-22012D70D31C}" type="presParOf" srcId="{0F0D77E9-96F1-440C-828E-2476F626BD40}" destId="{9CF85B8A-74DD-4159-8CFF-04980C71A973}" srcOrd="12" destOrd="0" presId="urn:microsoft.com/office/officeart/2005/8/layout/cycle8"/>
    <dgm:cxn modelId="{00F489CB-ED8B-47D1-871B-8C6EA3CB577A}" type="presParOf" srcId="{0F0D77E9-96F1-440C-828E-2476F626BD40}" destId="{CD14F141-30E6-494D-B265-E075B7843550}" srcOrd="13" destOrd="0" presId="urn:microsoft.com/office/officeart/2005/8/layout/cycle8"/>
    <dgm:cxn modelId="{C87DA0F6-1429-48CD-937F-D458313B572C}" type="presParOf" srcId="{0F0D77E9-96F1-440C-828E-2476F626BD40}" destId="{A95E167B-4F4F-495C-8849-77E9E454AB9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CA274-AE04-4CA0-B52E-9C18F048F90E}">
      <dsp:nvSpPr>
        <dsp:cNvPr id="0" name=""/>
        <dsp:cNvSpPr/>
      </dsp:nvSpPr>
      <dsp:spPr>
        <a:xfrm>
          <a:off x="1369642" y="369064"/>
          <a:ext cx="3413760" cy="3413760"/>
        </a:xfrm>
        <a:prstGeom prst="pie">
          <a:avLst>
            <a:gd name="adj1" fmla="val 16200000"/>
            <a:gd name="adj2" fmla="val 1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b-NO" sz="3200" kern="1200" dirty="0"/>
            <a:t>ABCDE</a:t>
          </a:r>
        </a:p>
      </dsp:txBody>
      <dsp:txXfrm>
        <a:off x="3168775" y="1092456"/>
        <a:ext cx="1219200" cy="1016000"/>
      </dsp:txXfrm>
    </dsp:sp>
    <dsp:sp modelId="{499A8EEF-18BB-435E-9DDA-AD0F2FC42AB9}">
      <dsp:nvSpPr>
        <dsp:cNvPr id="0" name=""/>
        <dsp:cNvSpPr/>
      </dsp:nvSpPr>
      <dsp:spPr>
        <a:xfrm>
          <a:off x="1341120" y="386079"/>
          <a:ext cx="3413760" cy="3413760"/>
        </a:xfrm>
        <a:prstGeom prst="pie">
          <a:avLst>
            <a:gd name="adj1" fmla="val 1800000"/>
            <a:gd name="adj2" fmla="val 90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b-NO" sz="3200" kern="1200" dirty="0"/>
            <a:t>NEWS2</a:t>
          </a:r>
        </a:p>
      </dsp:txBody>
      <dsp:txXfrm>
        <a:off x="2153920" y="2600960"/>
        <a:ext cx="1828800" cy="894080"/>
      </dsp:txXfrm>
    </dsp:sp>
    <dsp:sp modelId="{6E3E9A22-D5D7-4E44-B8C2-62F494281A9D}">
      <dsp:nvSpPr>
        <dsp:cNvPr id="0" name=""/>
        <dsp:cNvSpPr/>
      </dsp:nvSpPr>
      <dsp:spPr>
        <a:xfrm>
          <a:off x="1341136" y="447888"/>
          <a:ext cx="3413760" cy="3413760"/>
        </a:xfrm>
        <a:prstGeom prst="pie">
          <a:avLst>
            <a:gd name="adj1" fmla="val 90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b-NO" sz="3200" kern="1200" dirty="0"/>
            <a:t>ISBAR</a:t>
          </a:r>
        </a:p>
      </dsp:txBody>
      <dsp:txXfrm>
        <a:off x="1736563" y="1171280"/>
        <a:ext cx="1219200" cy="1016000"/>
      </dsp:txXfrm>
    </dsp:sp>
    <dsp:sp modelId="{9CF85B8A-74DD-4159-8CFF-04980C71A973}">
      <dsp:nvSpPr>
        <dsp:cNvPr id="0" name=""/>
        <dsp:cNvSpPr/>
      </dsp:nvSpPr>
      <dsp:spPr>
        <a:xfrm>
          <a:off x="1158596" y="157736"/>
          <a:ext cx="3836416" cy="3836416"/>
        </a:xfrm>
        <a:prstGeom prst="circularArrow">
          <a:avLst>
            <a:gd name="adj1" fmla="val 5085"/>
            <a:gd name="adj2" fmla="val 327528"/>
            <a:gd name="adj3" fmla="val 1472472"/>
            <a:gd name="adj4" fmla="val 1619943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14F141-30E6-494D-B265-E075B7843550}">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5E167B-4F4F-495C-8849-77E9E454AB95}">
      <dsp:nvSpPr>
        <dsp:cNvPr id="0" name=""/>
        <dsp:cNvSpPr/>
      </dsp:nvSpPr>
      <dsp:spPr>
        <a:xfrm>
          <a:off x="1129526" y="236560"/>
          <a:ext cx="3836416" cy="3836416"/>
        </a:xfrm>
        <a:prstGeom prst="circularArrow">
          <a:avLst>
            <a:gd name="adj1" fmla="val 5085"/>
            <a:gd name="adj2" fmla="val 327528"/>
            <a:gd name="adj3" fmla="val 15873039"/>
            <a:gd name="adj4" fmla="val 90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10EBE-C1F3-4489-ADA6-3348326769BD}" type="datetimeFigureOut">
              <a:rPr lang="nb-NO" smtClean="0"/>
              <a:pPr/>
              <a:t>02.06.2022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2DB7C-4B8E-46DF-A618-A5E30AAFF4C8}"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ml.snl.no/huden"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no.wikipedia.org/wiki/Hjernehinnebetennelse" TargetMode="External"/><Relationship Id="rId4" Type="http://schemas.openxmlformats.org/officeDocument/2006/relationships/hyperlink" Target="https://sml.snl.no/slimhinn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Presenter deg: navn og din rolle</a:t>
            </a:r>
          </a:p>
          <a:p>
            <a:r>
              <a:rPr lang="nb-NO" dirty="0"/>
              <a:t>Varighet på undervisningen 1t</a:t>
            </a:r>
          </a:p>
          <a:p>
            <a:endParaRPr lang="nb-NO" dirty="0"/>
          </a:p>
          <a:p>
            <a:r>
              <a:rPr lang="nb-NO" dirty="0"/>
              <a:t>Før undervisningen bør helsepersonell ha tatt e-læringskurs i NEWS2 fra SSHF</a:t>
            </a:r>
          </a:p>
          <a:p>
            <a:r>
              <a:rPr lang="nb-NO" dirty="0"/>
              <a:t>Ufaglærte og assistenter bør ta e-læringskurs fra aldring og helse før undervisningen</a:t>
            </a:r>
          </a:p>
          <a:p>
            <a:r>
              <a:rPr lang="nb-NO" dirty="0"/>
              <a:t>Husk å ha tilkoblet lyd slik at filmene kan spilles av i undervisningen</a:t>
            </a:r>
          </a:p>
          <a:p>
            <a:r>
              <a:rPr lang="nb-NO" baseline="0" dirty="0"/>
              <a:t>Henvis til </a:t>
            </a:r>
            <a:r>
              <a:rPr lang="nb-NO" dirty="0"/>
              <a:t>Trinn 1 kompendium fra Klin obs kommune dersom noen ønsker</a:t>
            </a:r>
            <a:r>
              <a:rPr lang="nb-NO" baseline="0" dirty="0"/>
              <a:t> </a:t>
            </a:r>
            <a:r>
              <a:rPr lang="nb-NO" dirty="0"/>
              <a:t> litteratur</a:t>
            </a:r>
            <a:r>
              <a:rPr lang="nb-NO" baseline="0" dirty="0"/>
              <a:t> å fordype seg i</a:t>
            </a:r>
          </a:p>
          <a:p>
            <a:r>
              <a:rPr lang="nb-NO" baseline="0" dirty="0"/>
              <a:t>Ha nok utstyr til at deltakerne  kan utføre vitale målinger på seg selv. To og to kan gjerne gå sammen og dele på utstyret</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a:t>
            </a:fld>
            <a:endParaRPr lang="nb-NO"/>
          </a:p>
        </p:txBody>
      </p:sp>
    </p:spTree>
    <p:extLst>
      <p:ext uri="{BB962C8B-B14F-4D97-AF65-F5344CB8AC3E}">
        <p14:creationId xmlns:p14="http://schemas.microsoft.com/office/powerpoint/2010/main" val="227377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Bevissthetsnivået er som regel det første du registrerer hos en pasient da dette henger tett sammen med om, og på hvilken måte, du får kontakt med vedkommende. </a:t>
            </a:r>
          </a:p>
          <a:p>
            <a:r>
              <a:rPr lang="nb-NO" sz="1200" b="1" dirty="0"/>
              <a:t>Normalt fastende blodsukker er 4-7 </a:t>
            </a:r>
            <a:r>
              <a:rPr lang="nb-NO" sz="1200" b="1" dirty="0" err="1"/>
              <a:t>mmol</a:t>
            </a:r>
            <a:r>
              <a:rPr lang="nb-NO" sz="1200" b="1" dirty="0"/>
              <a:t>/liter</a:t>
            </a:r>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17</a:t>
            </a:fld>
            <a:endParaRPr lang="nb-NO"/>
          </a:p>
        </p:txBody>
      </p:sp>
    </p:spTree>
    <p:extLst>
      <p:ext uri="{BB962C8B-B14F-4D97-AF65-F5344CB8AC3E}">
        <p14:creationId xmlns:p14="http://schemas.microsoft.com/office/powerpoint/2010/main" val="2448179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 = alert (våken)</a:t>
            </a:r>
          </a:p>
          <a:p>
            <a:r>
              <a:rPr lang="nb-NO" dirty="0"/>
              <a:t>C = </a:t>
            </a:r>
            <a:r>
              <a:rPr lang="nb-NO" dirty="0" err="1"/>
              <a:t>confusion</a:t>
            </a:r>
            <a:r>
              <a:rPr lang="nb-NO" dirty="0"/>
              <a:t> (nyoppstått forvirring)</a:t>
            </a:r>
          </a:p>
          <a:p>
            <a:r>
              <a:rPr lang="nb-NO" dirty="0"/>
              <a:t>V = </a:t>
            </a:r>
            <a:r>
              <a:rPr lang="nb-NO" dirty="0" err="1"/>
              <a:t>voice</a:t>
            </a:r>
            <a:r>
              <a:rPr lang="nb-NO" dirty="0"/>
              <a:t> (reagerer på tiltale)</a:t>
            </a:r>
          </a:p>
          <a:p>
            <a:r>
              <a:rPr lang="nb-NO" dirty="0"/>
              <a:t>P = </a:t>
            </a:r>
            <a:r>
              <a:rPr lang="nb-NO" dirty="0" err="1"/>
              <a:t>pain</a:t>
            </a:r>
            <a:r>
              <a:rPr lang="nb-NO" dirty="0"/>
              <a:t> (reagerer på smerte)</a:t>
            </a:r>
          </a:p>
          <a:p>
            <a:r>
              <a:rPr lang="nb-NO" dirty="0"/>
              <a:t>U = </a:t>
            </a:r>
            <a:r>
              <a:rPr lang="nb-NO" dirty="0" err="1"/>
              <a:t>unresponsive</a:t>
            </a:r>
            <a:r>
              <a:rPr lang="nb-NO" dirty="0"/>
              <a:t> (reagerer ikke på tale- eller smertestimulering)</a:t>
            </a:r>
          </a:p>
          <a:p>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18</a:t>
            </a:fld>
            <a:endParaRPr lang="nb-NO"/>
          </a:p>
        </p:txBody>
      </p:sp>
    </p:spTree>
    <p:extLst>
      <p:ext uri="{BB962C8B-B14F-4D97-AF65-F5344CB8AC3E}">
        <p14:creationId xmlns:p14="http://schemas.microsoft.com/office/powerpoint/2010/main" val="1216975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Bevissthetsnivået er som regel det første du registrerer hos en pasient da dette henger tett sammen med om, og på hvilken måte, du får kontakt med vedkommende. </a:t>
            </a:r>
          </a:p>
          <a:p>
            <a:r>
              <a:rPr lang="nb-NO" sz="1200" b="1" dirty="0"/>
              <a:t>Normalt fastende blodsukker er 4-7 </a:t>
            </a:r>
            <a:r>
              <a:rPr lang="nb-NO" sz="1200" b="1" dirty="0" err="1"/>
              <a:t>mmol</a:t>
            </a:r>
            <a:r>
              <a:rPr lang="nb-NO" sz="1200" b="1" dirty="0"/>
              <a:t>/liter</a:t>
            </a:r>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19</a:t>
            </a:fld>
            <a:endParaRPr lang="nb-NO"/>
          </a:p>
        </p:txBody>
      </p:sp>
    </p:spTree>
    <p:extLst>
      <p:ext uri="{BB962C8B-B14F-4D97-AF65-F5344CB8AC3E}">
        <p14:creationId xmlns:p14="http://schemas.microsoft.com/office/powerpoint/2010/main" val="1162342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20</a:t>
            </a:fld>
            <a:endParaRPr lang="nb-NO"/>
          </a:p>
        </p:txBody>
      </p:sp>
    </p:spTree>
    <p:extLst>
      <p:ext uri="{BB962C8B-B14F-4D97-AF65-F5344CB8AC3E}">
        <p14:creationId xmlns:p14="http://schemas.microsoft.com/office/powerpoint/2010/main" val="352672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Varighet 1:10</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21</a:t>
            </a:fld>
            <a:endParaRPr lang="nb-NO"/>
          </a:p>
        </p:txBody>
      </p:sp>
    </p:spTree>
    <p:extLst>
      <p:ext uri="{BB962C8B-B14F-4D97-AF65-F5344CB8AC3E}">
        <p14:creationId xmlns:p14="http://schemas.microsoft.com/office/powerpoint/2010/main" val="633934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685800" rtl="0" eaLnBrk="1" latinLnBrk="0" hangingPunct="1">
              <a:lnSpc>
                <a:spcPct val="90000"/>
              </a:lnSpc>
              <a:spcBef>
                <a:spcPts val="750"/>
              </a:spcBef>
              <a:buClr>
                <a:srgbClr val="50AF31"/>
              </a:buClr>
              <a:buFont typeface="Arial" panose="020B0604020202020204" pitchFamily="34" charset="0"/>
              <a:buNone/>
            </a:pPr>
            <a:r>
              <a:rPr lang="nb-NO" sz="1200" b="0" i="0" kern="1200" dirty="0">
                <a:solidFill>
                  <a:schemeClr val="tx1"/>
                </a:solidFill>
                <a:effectLst/>
                <a:latin typeface="+mn-lt"/>
                <a:ea typeface="+mn-ea"/>
                <a:cs typeface="+mn-cs"/>
              </a:rPr>
              <a:t>Petekkier er punktformede blødninger på to til tre millimeter som oppstår i </a:t>
            </a:r>
            <a:r>
              <a:rPr lang="nb-NO" sz="2100" kern="1200" dirty="0">
                <a:solidFill>
                  <a:schemeClr val="tx1"/>
                </a:solidFill>
                <a:latin typeface="+mn-lt"/>
                <a:ea typeface="+mn-ea"/>
                <a:cs typeface="+mn-cs"/>
                <a:hlinkClick r:id="rId3"/>
              </a:rPr>
              <a:t>hud</a:t>
            </a:r>
            <a:r>
              <a:rPr lang="nb-NO" sz="2100" kern="1200" dirty="0">
                <a:solidFill>
                  <a:schemeClr val="tx1"/>
                </a:solidFill>
                <a:latin typeface="+mn-lt"/>
                <a:ea typeface="+mn-ea"/>
                <a:cs typeface="+mn-cs"/>
              </a:rPr>
              <a:t> og </a:t>
            </a:r>
            <a:r>
              <a:rPr lang="nb-NO" sz="2100" kern="1200" dirty="0">
                <a:solidFill>
                  <a:schemeClr val="tx1"/>
                </a:solidFill>
                <a:latin typeface="+mn-lt"/>
                <a:ea typeface="+mn-ea"/>
                <a:cs typeface="+mn-cs"/>
                <a:hlinkClick r:id="rId4"/>
              </a:rPr>
              <a:t>slimhinner</a:t>
            </a:r>
            <a:r>
              <a:rPr lang="nb-NO" sz="2100" kern="1200" dirty="0">
                <a:solidFill>
                  <a:schemeClr val="tx1"/>
                </a:solidFill>
                <a:latin typeface="+mn-lt"/>
                <a:ea typeface="+mn-ea"/>
                <a:cs typeface="+mn-cs"/>
              </a:rPr>
              <a:t>.</a:t>
            </a:r>
          </a:p>
          <a:p>
            <a:r>
              <a:rPr lang="nb-NO" sz="1200" b="0" i="0" kern="1200" dirty="0">
                <a:solidFill>
                  <a:schemeClr val="tx1"/>
                </a:solidFill>
                <a:effectLst/>
                <a:latin typeface="+mn-lt"/>
                <a:ea typeface="+mn-ea"/>
                <a:cs typeface="+mn-cs"/>
              </a:rPr>
              <a:t>Petekkier er et av de viktigste sykdomstegnene ved purulent </a:t>
            </a:r>
            <a:r>
              <a:rPr lang="nb-NO" sz="1200" b="0" i="0" u="none" strike="noStrike" kern="1200" dirty="0">
                <a:solidFill>
                  <a:schemeClr val="tx1"/>
                </a:solidFill>
                <a:effectLst/>
                <a:latin typeface="+mn-lt"/>
                <a:ea typeface="+mn-ea"/>
                <a:cs typeface="+mn-cs"/>
                <a:hlinkClick r:id="rId5" tooltip="Hjernehinnebetennelse"/>
              </a:rPr>
              <a:t>hjernehinnebetennelse</a:t>
            </a:r>
            <a:r>
              <a:rPr lang="nb-NO" sz="1200" b="0" i="0" kern="1200" dirty="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23</a:t>
            </a:fld>
            <a:endParaRPr lang="nb-NO"/>
          </a:p>
        </p:txBody>
      </p:sp>
    </p:spTree>
    <p:extLst>
      <p:ext uri="{BB962C8B-B14F-4D97-AF65-F5344CB8AC3E}">
        <p14:creationId xmlns:p14="http://schemas.microsoft.com/office/powerpoint/2010/main" val="983353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Varighet: 4:22</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24</a:t>
            </a:fld>
            <a:endParaRPr lang="nb-NO"/>
          </a:p>
        </p:txBody>
      </p:sp>
    </p:spTree>
    <p:extLst>
      <p:ext uri="{BB962C8B-B14F-4D97-AF65-F5344CB8AC3E}">
        <p14:creationId xmlns:p14="http://schemas.microsoft.com/office/powerpoint/2010/main" val="1218112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Forsiden av NEWS2 kortet er utviklet av Royal college </a:t>
            </a:r>
            <a:r>
              <a:rPr lang="nb-NO" dirty="0" err="1"/>
              <a:t>of</a:t>
            </a:r>
            <a:r>
              <a:rPr lang="nb-NO" dirty="0"/>
              <a:t> </a:t>
            </a:r>
            <a:r>
              <a:rPr lang="nb-NO" dirty="0" err="1"/>
              <a:t>physhians</a:t>
            </a:r>
            <a:r>
              <a:rPr lang="nb-NO" dirty="0"/>
              <a:t>. 6 parametere: Respirasjonsfrekvens, Spo2,</a:t>
            </a:r>
            <a:r>
              <a:rPr lang="nb-NO" baseline="0" dirty="0"/>
              <a:t> Systolisk BT. Puls, Bevissthetsnivå, Temperatur</a:t>
            </a:r>
          </a:p>
          <a:p>
            <a:r>
              <a:rPr lang="nb-NO" baseline="0" dirty="0"/>
              <a:t>Referanseverdi/ normalverdi for hvert parameter. D</a:t>
            </a:r>
            <a:r>
              <a:rPr lang="nb-NO" dirty="0"/>
              <a:t>et er viktig at helsepersonell er oppmerksom på at referanseverdiene i rubrikken for skår null ikke nødvendigvis tilsvarer normalverdier hos en voksen person. Eksempelvis er det ikke normalt med systolisk blodtrykk på 219 </a:t>
            </a:r>
            <a:r>
              <a:rPr lang="nb-NO" dirty="0" err="1"/>
              <a:t>mmhg</a:t>
            </a:r>
            <a:r>
              <a:rPr lang="nb-NO" dirty="0"/>
              <a:t>, men verdier opptil dette har i valideringsgrunnlaget ikke vist økt risiko for død innen 24 timer. For nærmere informasjon om hva som er normale verdier se læringsmateriale på trinn 1</a:t>
            </a:r>
            <a:r>
              <a:rPr lang="nb-NO" baseline="0" dirty="0"/>
              <a:t> i klin obs hefte</a:t>
            </a:r>
          </a:p>
          <a:p>
            <a:r>
              <a:rPr lang="nb-NO" baseline="0" dirty="0"/>
              <a:t>Score for hvert parameter beveger seg  oppover fra 1-3 eller nedover fra 1-3 hvor 3 er det største avviket fra referanseverdi.</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25</a:t>
            </a:fld>
            <a:endParaRPr lang="nb-NO"/>
          </a:p>
        </p:txBody>
      </p:sp>
    </p:spTree>
    <p:extLst>
      <p:ext uri="{BB962C8B-B14F-4D97-AF65-F5344CB8AC3E}">
        <p14:creationId xmlns:p14="http://schemas.microsoft.com/office/powerpoint/2010/main" val="917639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Forsiden av NEWS2 kortet er utviklet av Royal college </a:t>
            </a:r>
            <a:r>
              <a:rPr lang="nb-NO" dirty="0" err="1"/>
              <a:t>of</a:t>
            </a:r>
            <a:r>
              <a:rPr lang="nb-NO" dirty="0"/>
              <a:t> </a:t>
            </a:r>
            <a:r>
              <a:rPr lang="nb-NO" dirty="0" err="1"/>
              <a:t>physhians</a:t>
            </a:r>
            <a:r>
              <a:rPr lang="nb-NO" dirty="0"/>
              <a:t>. 6 parametere: Respirasjonsfrekvens, Spo2,</a:t>
            </a:r>
            <a:r>
              <a:rPr lang="nb-NO" baseline="0" dirty="0"/>
              <a:t> Systolisk BT. Puls, Bevissthetsnivå, Temperatur</a:t>
            </a:r>
          </a:p>
          <a:p>
            <a:r>
              <a:rPr lang="nb-NO" baseline="0" dirty="0"/>
              <a:t>Referanseverdi/ normalverdi for hvert parameter. D</a:t>
            </a:r>
            <a:r>
              <a:rPr lang="nb-NO" dirty="0"/>
              <a:t>et er viktig at helsepersonell er oppmerksom på at referanseverdiene i rubrikken for skår null ikke nødvendigvis tilsvarer normalverdier hos en voksen person. Eksempelvis er det ikke normalt med systolisk blodtrykk på 219 </a:t>
            </a:r>
            <a:r>
              <a:rPr lang="nb-NO" dirty="0" err="1"/>
              <a:t>mmhg</a:t>
            </a:r>
            <a:r>
              <a:rPr lang="nb-NO" dirty="0"/>
              <a:t>, men verdier opptil dette har i valideringsgrunnlaget ikke vist økt risiko for død innen 24 timer. For nærmere informasjon om hva som er normale verdier se læringsmateriale på trinn 1</a:t>
            </a:r>
            <a:r>
              <a:rPr lang="nb-NO" baseline="0" dirty="0"/>
              <a:t> i klin obs hefte</a:t>
            </a:r>
          </a:p>
          <a:p>
            <a:r>
              <a:rPr lang="nb-NO" baseline="0" dirty="0"/>
              <a:t>Score for hvert parameter beveger seg oppover fra 1-3 eller nedover fra 1-3 hvor 3 er det største avviket fra referanseverdi.</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26</a:t>
            </a:fld>
            <a:endParaRPr lang="nb-NO"/>
          </a:p>
        </p:txBody>
      </p:sp>
    </p:spTree>
    <p:extLst>
      <p:ext uri="{BB962C8B-B14F-4D97-AF65-F5344CB8AC3E}">
        <p14:creationId xmlns:p14="http://schemas.microsoft.com/office/powerpoint/2010/main" val="3473821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er sepsis: Det er en blodforgiftning, altså en alvorlig betennelsestilstand i flere organer. Forårsaket av bakterier. Ubehandlet kan føre til alvorlige komplikasjoner, multiorgansvikt eller død. </a:t>
            </a:r>
          </a:p>
          <a:p>
            <a:pPr marL="171450" indent="-171450">
              <a:buFontTx/>
              <a:buChar char="-"/>
            </a:pPr>
            <a:r>
              <a:rPr lang="nb-NO" dirty="0"/>
              <a:t>Score 5 eller mer skal vi vurdere sepsis. </a:t>
            </a:r>
          </a:p>
          <a:p>
            <a:pPr marL="171450" indent="-171450">
              <a:buFontTx/>
              <a:buChar char="-"/>
            </a:pPr>
            <a:r>
              <a:rPr lang="nb-NO" dirty="0"/>
              <a:t>- For å vurdere sepsis bruker man Q sofa kriteriene, dette blir brukt over hele verden. - Inneholder 3 parametere </a:t>
            </a:r>
          </a:p>
          <a:p>
            <a:pPr marL="171450" indent="-171450">
              <a:buFontTx/>
              <a:buChar char="-"/>
            </a:pPr>
            <a:r>
              <a:rPr lang="nb-NO" dirty="0"/>
              <a:t>Spill</a:t>
            </a:r>
            <a:r>
              <a:rPr lang="nb-NO" baseline="0" dirty="0"/>
              <a:t> gjerne Sepsis spillet for å lære mer om sepsis</a:t>
            </a:r>
            <a:endParaRPr lang="nb-NO" dirty="0"/>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27</a:t>
            </a:fld>
            <a:endParaRPr lang="nb-NO"/>
          </a:p>
        </p:txBody>
      </p:sp>
    </p:spTree>
    <p:extLst>
      <p:ext uri="{BB962C8B-B14F-4D97-AF65-F5344CB8AC3E}">
        <p14:creationId xmlns:p14="http://schemas.microsoft.com/office/powerpoint/2010/main" val="178029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a:t>
            </a:fld>
            <a:endParaRPr lang="nb-NO"/>
          </a:p>
        </p:txBody>
      </p:sp>
    </p:spTree>
    <p:extLst>
      <p:ext uri="{BB962C8B-B14F-4D97-AF65-F5344CB8AC3E}">
        <p14:creationId xmlns:p14="http://schemas.microsoft.com/office/powerpoint/2010/main" val="4254522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28</a:t>
            </a:fld>
            <a:endParaRPr lang="nb-NO"/>
          </a:p>
        </p:txBody>
      </p:sp>
    </p:spTree>
    <p:extLst>
      <p:ext uri="{BB962C8B-B14F-4D97-AF65-F5344CB8AC3E}">
        <p14:creationId xmlns:p14="http://schemas.microsoft.com/office/powerpoint/2010/main" val="3336431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29</a:t>
            </a:fld>
            <a:endParaRPr lang="nb-NO"/>
          </a:p>
        </p:txBody>
      </p:sp>
    </p:spTree>
    <p:extLst>
      <p:ext uri="{BB962C8B-B14F-4D97-AF65-F5344CB8AC3E}">
        <p14:creationId xmlns:p14="http://schemas.microsoft.com/office/powerpoint/2010/main" val="2537238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30</a:t>
            </a:fld>
            <a:endParaRPr lang="nb-NO"/>
          </a:p>
        </p:txBody>
      </p:sp>
    </p:spTree>
    <p:extLst>
      <p:ext uri="{BB962C8B-B14F-4D97-AF65-F5344CB8AC3E}">
        <p14:creationId xmlns:p14="http://schemas.microsoft.com/office/powerpoint/2010/main" val="2341663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Baksiden av kortet er tilpasset kommunehelsetjenesten ved USHT Agder. </a:t>
            </a:r>
            <a:r>
              <a:rPr lang="nb-NO" dirty="0"/>
              <a:t>Oppfølgingskriteriene på det opprinnelige NEWS2-kortet, var hovedsakelig laget for oppfølging på akutte avdelinger i sykehus. I hjemmetjenesten i distriktene kan vi ha lange avstander. Om pasienten har en høy score og det står at pasienten skal ta en ny NEWS2 etter en time, kan være vanskelig å gjennomføre. Da må man kanskje bruke andre kriterier for vurdering og oppfølging. Pasienter med høy score legger man ofte inn via legevakt eller ambulanse.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Et annet eksempel kan være at pasienten har en rask respirasjonsfrekvens til vanlig, men at denne slår ut på NEWS2. Da må man vurdere hvilke tiltak som skal settes i gang ut ifra kjennskap til pasienten og sammenligning</a:t>
            </a:r>
            <a:r>
              <a:rPr lang="nb-NO" baseline="0" dirty="0"/>
              <a:t> med habituell/normal NEWS2</a:t>
            </a:r>
            <a:r>
              <a:rPr lang="nb-NO" dirty="0"/>
              <a:t>. </a:t>
            </a:r>
          </a:p>
          <a:p>
            <a:endParaRPr lang="nb-NO" baseline="0" dirty="0"/>
          </a:p>
          <a:p>
            <a:r>
              <a:rPr lang="nb-NO" baseline="0" dirty="0"/>
              <a:t>Frekvens og tiltak for respons øker etter hvert som NEWS2 score øker. Visuelt vises dette med en fargeskala </a:t>
            </a:r>
            <a:r>
              <a:rPr lang="nb-NO" dirty="0"/>
              <a:t>hvor rød representerer høyeste score og hvit den laveste.</a:t>
            </a:r>
            <a:r>
              <a:rPr lang="nb-NO" baseline="0" dirty="0"/>
              <a:t> </a:t>
            </a:r>
            <a:br>
              <a:rPr lang="nb-NO" baseline="0" dirty="0"/>
            </a:br>
            <a:r>
              <a:rPr lang="nb-NO" baseline="0" dirty="0"/>
              <a:t>NEWS2 har også en egen respons dersom pasienten har score på 3 i ett parameter. Dette skal gis ekstra oppmerksomhet da lav score ikke utelukker alvorlig sykdom, og 3 i ett parameter som for eksempel respirasjonsfrekvens under 8 indikerer en alvorlig sykdom/tilstand. </a:t>
            </a:r>
          </a:p>
          <a:p>
            <a:r>
              <a:rPr lang="nb-NO" dirty="0"/>
              <a:t>Unntaket her er Spo2, skala 1. </a:t>
            </a:r>
            <a:r>
              <a:rPr lang="nb-NO" dirty="0" err="1"/>
              <a:t>F.eks</a:t>
            </a:r>
            <a:r>
              <a:rPr lang="nb-NO" dirty="0"/>
              <a:t>: Eldre mann med 91 i metning og alt annet er fint. Du observerer at han er litt forkjølet. Får 3 poeng, skal egentlig ta kontakt med lege. Her kan vi vurdere videre, og ta en ny metning etter en liten stund f. eks for å se om den stiger eller synker og vurdere videre. </a:t>
            </a:r>
          </a:p>
          <a:p>
            <a:endParaRPr lang="nb-NO" dirty="0"/>
          </a:p>
          <a:p>
            <a:pPr marL="171450" indent="-171450">
              <a:buFontTx/>
              <a:buChar char="-"/>
            </a:pPr>
            <a:r>
              <a:rPr lang="nb-NO" dirty="0"/>
              <a:t>Ved score over 5, skal man vurdere om pasienten står i fare for sepsis etter Q sofa kriterier. </a:t>
            </a:r>
          </a:p>
          <a:p>
            <a:pPr marL="171450" indent="-171450">
              <a:buFontTx/>
              <a:buChar char="-"/>
            </a:pPr>
            <a:r>
              <a:rPr lang="nb-NO" dirty="0"/>
              <a:t>Ved alle scorene er det mulighet for å vurdere tiltak opp mot behandlingsavklaring som er gjort for hver enkelt pasient. Vurdere i forhold til den kunnskapen man har om pasienten.</a:t>
            </a:r>
          </a:p>
          <a:p>
            <a:r>
              <a:rPr lang="nb-NO" dirty="0"/>
              <a:t> Kan være at det ikke er riktig å kontakte lege ved score over 7,  sjekk</a:t>
            </a:r>
            <a:r>
              <a:rPr lang="nb-NO" baseline="0" dirty="0"/>
              <a:t> behandlingsavklaring,</a:t>
            </a:r>
            <a:r>
              <a:rPr lang="nb-NO" dirty="0"/>
              <a:t> er det avklart hvilke tiltak som skal igangsettes om pasienten blir dårligere. Eks en dårlig KOLS pasient med stabilt dårlig News2 score. Det kan da være avklart med legen at det ikke skal settes i gang noe tiltak eller kontakte lege med forverring. Eller en dårlig demens pasient i siste fase av sykdomsforløpet. Om han blir syk kan det være avklart med legen at det ikke skal settes i gang  aktiv behandling ved</a:t>
            </a:r>
            <a:r>
              <a:rPr lang="nb-NO" baseline="0" dirty="0"/>
              <a:t> forverrelse av helsetilstand (for eksempel Antibiotikabehandling eller sykehusinnleggelse.)</a:t>
            </a:r>
            <a:r>
              <a:rPr lang="nb-NO" dirty="0"/>
              <a:t> Det er viktig å huske at dette ikke utelukker symptomlindrende behandling! Dette må avklares med legen.</a:t>
            </a:r>
          </a:p>
          <a:p>
            <a:endParaRPr lang="nb-NO" dirty="0"/>
          </a:p>
          <a:p>
            <a:r>
              <a:rPr lang="nb-NO" dirty="0"/>
              <a:t>Tilkalle lege ved score 0 kan være riktig, fordi helsepersonell ser at pasienten ikke er seg selv, eller er dårlig selv om vitale parameter er fine. Bruk det kliniske blikket (eks slag og feilmedisinering) </a:t>
            </a:r>
          </a:p>
          <a:p>
            <a:r>
              <a:rPr lang="nb-NO" dirty="0"/>
              <a:t> </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31</a:t>
            </a:fld>
            <a:endParaRPr lang="nb-NO"/>
          </a:p>
        </p:txBody>
      </p:sp>
    </p:spTree>
    <p:extLst>
      <p:ext uri="{BB962C8B-B14F-4D97-AF65-F5344CB8AC3E}">
        <p14:creationId xmlns:p14="http://schemas.microsoft.com/office/powerpoint/2010/main" val="650263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er sepsis: Det er en blodforgiftning, altså en alvorlig betennelsestilstand i flere organer. Forårsaket av bakterier. Ubehandlet kan føre til alvorlige komplikasjoner, multiorgansvikt eller død. </a:t>
            </a:r>
          </a:p>
          <a:p>
            <a:pPr marL="171450" indent="-171450">
              <a:buFontTx/>
              <a:buChar char="-"/>
            </a:pPr>
            <a:r>
              <a:rPr lang="nb-NO" dirty="0"/>
              <a:t>Score 5 eller mer skal vi vurdere sepsis. </a:t>
            </a:r>
          </a:p>
          <a:p>
            <a:pPr marL="171450" indent="-171450">
              <a:buFontTx/>
              <a:buChar char="-"/>
            </a:pPr>
            <a:r>
              <a:rPr lang="nb-NO" dirty="0"/>
              <a:t>- For å vurdere sepsis bruker man Q sofa kriteriene, dette blir brukt over hele verden. - Inneholder 3 parametere </a:t>
            </a:r>
          </a:p>
          <a:p>
            <a:pPr marL="171450" indent="-171450">
              <a:buFontTx/>
              <a:buChar char="-"/>
            </a:pPr>
            <a:r>
              <a:rPr lang="nb-NO" dirty="0"/>
              <a:t>Spill</a:t>
            </a:r>
            <a:r>
              <a:rPr lang="nb-NO" baseline="0" dirty="0"/>
              <a:t> gjerne Sepsis spillet for å lære mer om sepsis</a:t>
            </a:r>
            <a:endParaRPr lang="nb-NO" dirty="0"/>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32</a:t>
            </a:fld>
            <a:endParaRPr lang="nb-NO"/>
          </a:p>
        </p:txBody>
      </p:sp>
    </p:spTree>
    <p:extLst>
      <p:ext uri="{BB962C8B-B14F-4D97-AF65-F5344CB8AC3E}">
        <p14:creationId xmlns:p14="http://schemas.microsoft.com/office/powerpoint/2010/main" val="2489661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Lykke til med å utføre NEWS2 på pasienter</a:t>
            </a:r>
            <a:r>
              <a:rPr lang="nb-NO" baseline="0" dirty="0"/>
              <a:t> du møter på vakt som har endring i helsetilstand, og utføring av habituelle målinger minimum hver 6.mnd</a:t>
            </a:r>
          </a:p>
          <a:p>
            <a:r>
              <a:rPr lang="nb-NO" baseline="0" dirty="0"/>
              <a:t>Minner om  at </a:t>
            </a:r>
            <a:r>
              <a:rPr lang="nb-NO" dirty="0"/>
              <a:t>NEWS2 bør sees på som et supplerende hjelpemiddel for å oppdage og som beslutningstøtte</a:t>
            </a:r>
            <a:r>
              <a:rPr lang="nb-NO" baseline="0" dirty="0"/>
              <a:t> ved </a:t>
            </a:r>
            <a:r>
              <a:rPr lang="nb-NO" dirty="0"/>
              <a:t> alvorlig svikt i vitale funksjoner hos voksne. Det må alltid brukes i kombinasjon med ABCDE-observasjoner, kompetanse og klinisk</a:t>
            </a:r>
            <a:r>
              <a:rPr lang="nb-NO" baseline="0" dirty="0"/>
              <a:t> </a:t>
            </a:r>
            <a:r>
              <a:rPr lang="nb-NO" dirty="0"/>
              <a:t>skjønn</a:t>
            </a:r>
          </a:p>
          <a:p>
            <a:endParaRPr lang="nb-NO" dirty="0"/>
          </a:p>
          <a:p>
            <a:r>
              <a:rPr lang="nb-NO" dirty="0"/>
              <a:t>Sett inn mail / telefonnummer </a:t>
            </a:r>
            <a:r>
              <a:rPr lang="nb-NO" dirty="0" err="1"/>
              <a:t>evt</a:t>
            </a:r>
            <a:r>
              <a:rPr lang="nb-NO" dirty="0"/>
              <a:t> bruk internmelding- slik at dine kollegaer</a:t>
            </a:r>
            <a:r>
              <a:rPr lang="nb-NO" baseline="0" dirty="0"/>
              <a:t> kan ta kontakt med deg for spørsmål</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34</a:t>
            </a:fld>
            <a:endParaRPr lang="nb-NO"/>
          </a:p>
        </p:txBody>
      </p:sp>
    </p:spTree>
    <p:extLst>
      <p:ext uri="{BB962C8B-B14F-4D97-AF65-F5344CB8AC3E}">
        <p14:creationId xmlns:p14="http://schemas.microsoft.com/office/powerpoint/2010/main" val="400551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a:t>
            </a:fld>
            <a:endParaRPr lang="nb-NO"/>
          </a:p>
        </p:txBody>
      </p:sp>
    </p:spTree>
    <p:extLst>
      <p:ext uri="{BB962C8B-B14F-4D97-AF65-F5344CB8AC3E}">
        <p14:creationId xmlns:p14="http://schemas.microsoft.com/office/powerpoint/2010/main" val="226801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Hensikten med en ABCDE-undersøkelse av en pasient er at pasienten skal undersøkes på en systematisk måte slik at intet viktig blir uteglemt og at man starter med det viktigste først. Forkortelsen </a:t>
            </a:r>
          </a:p>
          <a:p>
            <a:endParaRPr lang="nb-NO" dirty="0"/>
          </a:p>
          <a:p>
            <a:r>
              <a:rPr lang="nb-NO" dirty="0"/>
              <a:t>Pasienten undersøkes etter ABCDE-rekkefølgen. Det er to poeng som det er helt sentrale at undersøkeren følger:</a:t>
            </a:r>
          </a:p>
          <a:p>
            <a:r>
              <a:rPr lang="nb-NO" dirty="0"/>
              <a:t>-Først når et punkt er ferdig undersøkt og evt. problemer løst, går man videre til neste punkt og undersøker dette.</a:t>
            </a:r>
          </a:p>
          <a:p>
            <a:r>
              <a:rPr lang="nb-NO" dirty="0"/>
              <a:t>-Hvis pasientens tilstand forverrer seg under undersøkelsen re-evalueres pasienten ved at du starter ABCDE-undersøkelsen på nytt.</a:t>
            </a:r>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5</a:t>
            </a:fld>
            <a:endParaRPr lang="nb-NO"/>
          </a:p>
        </p:txBody>
      </p:sp>
    </p:spTree>
    <p:extLst>
      <p:ext uri="{BB962C8B-B14F-4D97-AF65-F5344CB8AC3E}">
        <p14:creationId xmlns:p14="http://schemas.microsoft.com/office/powerpoint/2010/main" val="264679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Hvorfor sjekker vi dette først?</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6</a:t>
            </a:fld>
            <a:endParaRPr lang="nb-NO"/>
          </a:p>
        </p:txBody>
      </p:sp>
    </p:spTree>
    <p:extLst>
      <p:ext uri="{BB962C8B-B14F-4D97-AF65-F5344CB8AC3E}">
        <p14:creationId xmlns:p14="http://schemas.microsoft.com/office/powerpoint/2010/main" val="193717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Oksygenmetning</a:t>
            </a:r>
          </a:p>
          <a:p>
            <a:r>
              <a:rPr lang="nb-NO" dirty="0"/>
              <a:t>Hvor godt oksygen transporteres rundt i blodet. Vet dere hvordan? Transporteres med </a:t>
            </a:r>
            <a:r>
              <a:rPr lang="nb-NO" dirty="0" err="1"/>
              <a:t>Hb</a:t>
            </a:r>
            <a:r>
              <a:rPr lang="nb-NO" dirty="0"/>
              <a:t> – Hemoglobin.</a:t>
            </a:r>
          </a:p>
          <a:p>
            <a:r>
              <a:rPr lang="nb-NO" dirty="0"/>
              <a:t>Hva hvis vi har lav blodprosent da?</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10</a:t>
            </a:fld>
            <a:endParaRPr lang="nb-NO"/>
          </a:p>
        </p:txBody>
      </p:sp>
    </p:spTree>
    <p:extLst>
      <p:ext uri="{BB962C8B-B14F-4D97-AF65-F5344CB8AC3E}">
        <p14:creationId xmlns:p14="http://schemas.microsoft.com/office/powerpoint/2010/main" val="259272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t>Oksygenmetning er et mål for hvor mange prosent av hemoglobinet som er mettet eller saturert med oksygenmolekyler.</a:t>
            </a:r>
            <a:r>
              <a:rPr lang="nb-NO"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u="sng" dirty="0"/>
              <a:t>Normal oksygenmetning hos voksne uten KOLS er mellom 95-99%. </a:t>
            </a:r>
            <a:r>
              <a:rPr lang="nb-NO" sz="1200" dirty="0"/>
              <a:t>For personer med KOLS kan det være andre verdier som ansees som akseptable «normalverdier», og dette skal avklares med lege.</a:t>
            </a:r>
            <a:endParaRPr lang="nb-NO" sz="1200" b="1" dirty="0"/>
          </a:p>
          <a:p>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11</a:t>
            </a:fld>
            <a:endParaRPr lang="nb-NO"/>
          </a:p>
        </p:txBody>
      </p:sp>
    </p:spTree>
    <p:extLst>
      <p:ext uri="{BB962C8B-B14F-4D97-AF65-F5344CB8AC3E}">
        <p14:creationId xmlns:p14="http://schemas.microsoft.com/office/powerpoint/2010/main" val="324652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Hjertehøye – hva vil det si?</a:t>
            </a:r>
          </a:p>
          <a:p>
            <a:r>
              <a:rPr lang="nb-NO" dirty="0"/>
              <a:t>Hva om pasienten ligger på siden? Hva har det å si for BT hvis det måles over hjertehøyde? Lavere trykk.</a:t>
            </a:r>
          </a:p>
          <a:p>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12</a:t>
            </a:fld>
            <a:endParaRPr lang="nb-NO"/>
          </a:p>
        </p:txBody>
      </p:sp>
    </p:spTree>
    <p:extLst>
      <p:ext uri="{BB962C8B-B14F-4D97-AF65-F5344CB8AC3E}">
        <p14:creationId xmlns:p14="http://schemas.microsoft.com/office/powerpoint/2010/main" val="3988671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Hjertehøyde – hva vil det si?</a:t>
            </a:r>
          </a:p>
          <a:p>
            <a:r>
              <a:rPr lang="nb-NO" dirty="0"/>
              <a:t>Hva om pasienten ligger på siden? Hva har det å si for BT hvis det måles over hjertehøyde? Lavere trykk.</a:t>
            </a:r>
          </a:p>
          <a:p>
            <a:r>
              <a:rPr lang="nb-NO" dirty="0"/>
              <a:t>Hva hvis pasienten er sint eller redd?</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14</a:t>
            </a:fld>
            <a:endParaRPr lang="nb-NO"/>
          </a:p>
        </p:txBody>
      </p:sp>
    </p:spTree>
    <p:extLst>
      <p:ext uri="{BB962C8B-B14F-4D97-AF65-F5344CB8AC3E}">
        <p14:creationId xmlns:p14="http://schemas.microsoft.com/office/powerpoint/2010/main" val="3084472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771800" y="1122363"/>
            <a:ext cx="5400600" cy="2387600"/>
          </a:xfrm>
        </p:spPr>
        <p:txBody>
          <a:bodyPr anchor="b"/>
          <a:lstStyle>
            <a:lvl1pPr algn="ctr">
              <a:defRPr sz="4500"/>
            </a:lvl1pPr>
          </a:lstStyle>
          <a:p>
            <a:r>
              <a:rPr lang="nb-NO"/>
              <a:t>Klikk for å redigere tittelstil</a:t>
            </a:r>
          </a:p>
        </p:txBody>
      </p:sp>
      <p:sp>
        <p:nvSpPr>
          <p:cNvPr id="3" name="Undertittel 2"/>
          <p:cNvSpPr>
            <a:spLocks noGrp="1"/>
          </p:cNvSpPr>
          <p:nvPr>
            <p:ph type="subTitle" idx="1"/>
          </p:nvPr>
        </p:nvSpPr>
        <p:spPr>
          <a:xfrm>
            <a:off x="2771800" y="3602038"/>
            <a:ext cx="5400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Tree>
    <p:extLst>
      <p:ext uri="{BB962C8B-B14F-4D97-AF65-F5344CB8AC3E}">
        <p14:creationId xmlns:p14="http://schemas.microsoft.com/office/powerpoint/2010/main" val="322723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D19DC18E-7A8E-49CC-96E7-44A5F6E25AC9}" type="datetime1">
              <a:rPr lang="nb-NO" smtClean="0"/>
              <a:pPr>
                <a:defRPr/>
              </a:pPr>
              <a:t>02.06.2022</a:t>
            </a:fld>
            <a:endParaRPr lang="nb-NO" dirty="0"/>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6400A061-D62E-48F8-B399-210210C401E6}" type="slidenum">
              <a:rPr lang="nb-NO" smtClean="0"/>
              <a:pPr>
                <a:defRPr/>
              </a:pPr>
              <a:t>‹#›</a:t>
            </a:fld>
            <a:endParaRPr lang="nb-NO"/>
          </a:p>
        </p:txBody>
      </p:sp>
    </p:spTree>
    <p:extLst>
      <p:ext uri="{BB962C8B-B14F-4D97-AF65-F5344CB8AC3E}">
        <p14:creationId xmlns:p14="http://schemas.microsoft.com/office/powerpoint/2010/main" val="107010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CE0A39F6-A6DF-4FEF-85B3-57E6334C2621}" type="datetime1">
              <a:rPr lang="nb-NO" smtClean="0"/>
              <a:pPr>
                <a:defRPr/>
              </a:pPr>
              <a:t>02.06.2022</a:t>
            </a:fld>
            <a:endParaRPr lang="nb-NO" dirty="0"/>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1D8E55CA-E820-47EB-A37E-9590C4F9063A}" type="slidenum">
              <a:rPr lang="nb-NO" smtClean="0"/>
              <a:pPr>
                <a:defRPr/>
              </a:pPr>
              <a:t>‹#›</a:t>
            </a:fld>
            <a:endParaRPr lang="nb-NO"/>
          </a:p>
        </p:txBody>
      </p:sp>
    </p:spTree>
    <p:extLst>
      <p:ext uri="{BB962C8B-B14F-4D97-AF65-F5344CB8AC3E}">
        <p14:creationId xmlns:p14="http://schemas.microsoft.com/office/powerpoint/2010/main" val="411467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aseline="0">
                <a:solidFill>
                  <a:srgbClr val="006430"/>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fld id="{B0A37C93-EC45-4669-A5B4-F9E8E04B52A5}" type="datetime1">
              <a:rPr lang="nb-NO" smtClean="0"/>
              <a:pPr/>
              <a:t>02.06.2022</a:t>
            </a:fld>
            <a:endParaRPr lang="nb-NO" dirty="0"/>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420977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solidFill>
                  <a:srgbClr val="006430"/>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fld id="{856A69B2-2FE8-453D-AA5E-C97677098F4B}" type="datetime1">
              <a:rPr lang="nb-NO" smtClean="0"/>
              <a:pPr/>
              <a:t>02.06.2022</a:t>
            </a:fld>
            <a:endParaRPr lang="nb-NO" dirty="0"/>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85432907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6430"/>
                </a:solidFill>
              </a:defRPr>
            </a:lvl1pPr>
          </a:lstStyle>
          <a:p>
            <a:r>
              <a:rPr lang="nb-NO"/>
              <a:t>Klikk for å redigere tittelstil</a:t>
            </a:r>
            <a:endParaRPr lang="nb-NO" dirty="0"/>
          </a:p>
        </p:txBody>
      </p:sp>
      <p:sp>
        <p:nvSpPr>
          <p:cNvPr id="3" name="Plassholder for innhold 2"/>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2161C00C-FC6A-4A83-A85F-49413368D753}" type="datetime1">
              <a:rPr lang="nb-NO" smtClean="0"/>
              <a:pPr>
                <a:defRPr/>
              </a:pPr>
              <a:t>02.06.2022</a:t>
            </a:fld>
            <a:endParaRPr lang="nb-NO" dirty="0"/>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9A4C95B4-112B-4244-8593-27014CA3559C}" type="slidenum">
              <a:rPr lang="nb-NO" smtClean="0"/>
              <a:pPr>
                <a:defRPr/>
              </a:pPr>
              <a:t>‹#›</a:t>
            </a:fld>
            <a:endParaRPr lang="nb-NO"/>
          </a:p>
        </p:txBody>
      </p:sp>
    </p:spTree>
    <p:extLst>
      <p:ext uri="{BB962C8B-B14F-4D97-AF65-F5344CB8AC3E}">
        <p14:creationId xmlns:p14="http://schemas.microsoft.com/office/powerpoint/2010/main" val="28124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lvl1pPr>
              <a:defRPr>
                <a:solidFill>
                  <a:srgbClr val="006430"/>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1259632" y="6356350"/>
            <a:ext cx="1656184" cy="365125"/>
          </a:xfrm>
          <a:prstGeom prst="rect">
            <a:avLst/>
          </a:prstGeom>
        </p:spPr>
        <p:txBody>
          <a:bodyPr/>
          <a:lstStyle>
            <a:lvl1pPr>
              <a:defRPr sz="1400"/>
            </a:lvl1pPr>
          </a:lstStyle>
          <a:p>
            <a:pPr>
              <a:defRPr/>
            </a:pPr>
            <a:fld id="{E920F756-E517-4EDF-9966-820F9D1DA786}" type="datetime1">
              <a:rPr lang="nb-NO" smtClean="0"/>
              <a:pPr>
                <a:defRPr/>
              </a:pPr>
              <a:t>02.06.2022</a:t>
            </a:fld>
            <a:endParaRPr lang="nb-NO" dirty="0"/>
          </a:p>
        </p:txBody>
      </p:sp>
      <p:sp>
        <p:nvSpPr>
          <p:cNvPr id="8" name="Plassholder for bunntekst 7"/>
          <p:cNvSpPr>
            <a:spLocks noGrp="1"/>
          </p:cNvSpPr>
          <p:nvPr>
            <p:ph type="ftr" sz="quarter" idx="11"/>
          </p:nvPr>
        </p:nvSpPr>
        <p:spPr/>
        <p:txBody>
          <a:bodyPr/>
          <a:lstStyle/>
          <a:p>
            <a:pPr>
              <a:defRPr/>
            </a:pPr>
            <a:endParaRPr lang="nb-NO"/>
          </a:p>
        </p:txBody>
      </p:sp>
      <p:sp>
        <p:nvSpPr>
          <p:cNvPr id="9" name="Plassholder for lysbildenummer 8"/>
          <p:cNvSpPr>
            <a:spLocks noGrp="1"/>
          </p:cNvSpPr>
          <p:nvPr>
            <p:ph type="sldNum" sz="quarter" idx="12"/>
          </p:nvPr>
        </p:nvSpPr>
        <p:spPr/>
        <p:txBody>
          <a:bodyPr/>
          <a:lstStyle/>
          <a:p>
            <a:pPr>
              <a:defRPr/>
            </a:pPr>
            <a:fld id="{884B83DD-9E0C-4019-AF30-F6668CDACC63}" type="slidenum">
              <a:rPr lang="nb-NO" smtClean="0"/>
              <a:pPr>
                <a:defRPr/>
              </a:pPr>
              <a:t>‹#›</a:t>
            </a:fld>
            <a:endParaRPr lang="nb-NO"/>
          </a:p>
        </p:txBody>
      </p:sp>
    </p:spTree>
    <p:extLst>
      <p:ext uri="{BB962C8B-B14F-4D97-AF65-F5344CB8AC3E}">
        <p14:creationId xmlns:p14="http://schemas.microsoft.com/office/powerpoint/2010/main" val="21069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BD2AEDB1-1ABA-49E8-963C-82CE4CA94051}" type="datetime1">
              <a:rPr lang="nb-NO" smtClean="0"/>
              <a:pPr>
                <a:defRPr/>
              </a:pPr>
              <a:t>02.06.2022</a:t>
            </a:fld>
            <a:endParaRPr lang="nb-NO" dirty="0"/>
          </a:p>
        </p:txBody>
      </p:sp>
      <p:sp>
        <p:nvSpPr>
          <p:cNvPr id="4" name="Plassholder for bunntekst 3"/>
          <p:cNvSpPr>
            <a:spLocks noGrp="1"/>
          </p:cNvSpPr>
          <p:nvPr>
            <p:ph type="ftr" sz="quarter" idx="11"/>
          </p:nvPr>
        </p:nvSpPr>
        <p:spPr/>
        <p:txBody>
          <a:bodyPr/>
          <a:lstStyle/>
          <a:p>
            <a:pPr>
              <a:defRPr/>
            </a:pPr>
            <a:endParaRPr lang="nb-NO"/>
          </a:p>
        </p:txBody>
      </p:sp>
      <p:sp>
        <p:nvSpPr>
          <p:cNvPr id="5" name="Plassholder for lysbildenummer 4"/>
          <p:cNvSpPr>
            <a:spLocks noGrp="1"/>
          </p:cNvSpPr>
          <p:nvPr>
            <p:ph type="sldNum" sz="quarter" idx="12"/>
          </p:nvPr>
        </p:nvSpPr>
        <p:spPr/>
        <p:txBody>
          <a:bodyPr/>
          <a:lstStyle/>
          <a:p>
            <a:pPr>
              <a:defRPr/>
            </a:pPr>
            <a:fld id="{32D15CE3-FFC9-4F4D-90A5-93027274077C}" type="slidenum">
              <a:rPr lang="nb-NO" smtClean="0"/>
              <a:pPr>
                <a:defRPr/>
              </a:pPr>
              <a:t>‹#›</a:t>
            </a:fld>
            <a:endParaRPr lang="nb-NO"/>
          </a:p>
        </p:txBody>
      </p:sp>
    </p:spTree>
    <p:extLst>
      <p:ext uri="{BB962C8B-B14F-4D97-AF65-F5344CB8AC3E}">
        <p14:creationId xmlns:p14="http://schemas.microsoft.com/office/powerpoint/2010/main" val="62334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B71E69BE-A3AA-40F2-92FF-9F05F0D305B9}" type="datetime1">
              <a:rPr lang="nb-NO" smtClean="0"/>
              <a:pPr>
                <a:defRPr/>
              </a:pPr>
              <a:t>02.06.2022</a:t>
            </a:fld>
            <a:endParaRPr lang="nb-NO" dirty="0"/>
          </a:p>
        </p:txBody>
      </p:sp>
      <p:sp>
        <p:nvSpPr>
          <p:cNvPr id="3" name="Plassholder for bunntekst 2"/>
          <p:cNvSpPr>
            <a:spLocks noGrp="1"/>
          </p:cNvSpPr>
          <p:nvPr>
            <p:ph type="ftr" sz="quarter" idx="11"/>
          </p:nvPr>
        </p:nvSpPr>
        <p:spPr/>
        <p:txBody>
          <a:bodyPr/>
          <a:lstStyle/>
          <a:p>
            <a:pPr>
              <a:defRPr/>
            </a:pPr>
            <a:endParaRPr lang="nb-NO"/>
          </a:p>
        </p:txBody>
      </p:sp>
      <p:sp>
        <p:nvSpPr>
          <p:cNvPr id="4" name="Plassholder for lysbildenummer 3"/>
          <p:cNvSpPr>
            <a:spLocks noGrp="1"/>
          </p:cNvSpPr>
          <p:nvPr>
            <p:ph type="sldNum" sz="quarter" idx="12"/>
          </p:nvPr>
        </p:nvSpPr>
        <p:spPr/>
        <p:txBody>
          <a:bodyPr/>
          <a:lstStyle/>
          <a:p>
            <a:pPr>
              <a:defRPr/>
            </a:pPr>
            <a:fld id="{821C53E2-218E-444F-95A4-6C9C8A155D64}" type="slidenum">
              <a:rPr lang="nb-NO" smtClean="0"/>
              <a:pPr>
                <a:defRPr/>
              </a:pPr>
              <a:t>‹#›</a:t>
            </a:fld>
            <a:endParaRPr lang="nb-NO"/>
          </a:p>
        </p:txBody>
      </p:sp>
    </p:spTree>
    <p:extLst>
      <p:ext uri="{BB962C8B-B14F-4D97-AF65-F5344CB8AC3E}">
        <p14:creationId xmlns:p14="http://schemas.microsoft.com/office/powerpoint/2010/main" val="373067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5F411A8C-0396-496B-BD12-FB4C2F7A3BB4}" type="datetime1">
              <a:rPr lang="nb-NO" smtClean="0"/>
              <a:pPr>
                <a:defRPr/>
              </a:pPr>
              <a:t>02.06.2022</a:t>
            </a:fld>
            <a:endParaRPr lang="nb-NO" dirty="0"/>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4548E067-0E37-4FF5-B1E5-3C6B294BBCFE}" type="slidenum">
              <a:rPr lang="nb-NO" smtClean="0"/>
              <a:pPr>
                <a:defRPr/>
              </a:pPr>
              <a:t>‹#›</a:t>
            </a:fld>
            <a:endParaRPr lang="nb-NO"/>
          </a:p>
        </p:txBody>
      </p:sp>
    </p:spTree>
    <p:extLst>
      <p:ext uri="{BB962C8B-B14F-4D97-AF65-F5344CB8AC3E}">
        <p14:creationId xmlns:p14="http://schemas.microsoft.com/office/powerpoint/2010/main" val="38143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C757FC7D-EF6F-4308-9302-DE7319B33643}" type="datetime1">
              <a:rPr lang="nb-NO" smtClean="0"/>
              <a:pPr>
                <a:defRPr/>
              </a:pPr>
              <a:t>02.06.2022</a:t>
            </a:fld>
            <a:endParaRPr lang="nb-NO" dirty="0"/>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ECE114DD-B155-4D32-8C94-656D45E1ABC6}" type="slidenum">
              <a:rPr lang="nb-NO" smtClean="0"/>
              <a:pPr>
                <a:defRPr/>
              </a:pPr>
              <a:t>‹#›</a:t>
            </a:fld>
            <a:endParaRPr lang="nb-NO"/>
          </a:p>
        </p:txBody>
      </p:sp>
    </p:spTree>
    <p:extLst>
      <p:ext uri="{BB962C8B-B14F-4D97-AF65-F5344CB8AC3E}">
        <p14:creationId xmlns:p14="http://schemas.microsoft.com/office/powerpoint/2010/main" val="165480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515350" y="6356351"/>
            <a:ext cx="37713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9305BD-5F70-424C-81AC-F5FFE723C7D3}" type="slidenum">
              <a:rPr lang="nb-NO" smtClean="0"/>
              <a:pPr/>
              <a:t>‹#›</a:t>
            </a:fld>
            <a:endParaRPr lang="nb-NO"/>
          </a:p>
        </p:txBody>
      </p:sp>
    </p:spTree>
    <p:extLst>
      <p:ext uri="{BB962C8B-B14F-4D97-AF65-F5344CB8AC3E}">
        <p14:creationId xmlns:p14="http://schemas.microsoft.com/office/powerpoint/2010/main" val="31872261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defTabSz="685800" rtl="0" eaLnBrk="1" latinLnBrk="0" hangingPunct="1">
        <a:lnSpc>
          <a:spcPct val="90000"/>
        </a:lnSpc>
        <a:spcBef>
          <a:spcPct val="0"/>
        </a:spcBef>
        <a:buNone/>
        <a:defRPr sz="3300" kern="1200">
          <a:solidFill>
            <a:srgbClr val="006430"/>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50AF3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43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50AF31"/>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430"/>
        </a:buClr>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k2RamSYDQjU?feature=oembed" TargetMode="Externa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gj45VywR4m8?feature=oembed" TargetMode="Externa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83768" y="2132856"/>
            <a:ext cx="6480719" cy="2387600"/>
          </a:xfrm>
        </p:spPr>
        <p:txBody>
          <a:bodyPr>
            <a:normAutofit fontScale="90000"/>
          </a:bodyPr>
          <a:lstStyle/>
          <a:p>
            <a:r>
              <a:rPr lang="nb-NO" sz="4800" dirty="0"/>
              <a:t>Systematisk observasjonskompetanse</a:t>
            </a:r>
            <a:br>
              <a:rPr lang="nb-NO" sz="4800" dirty="0"/>
            </a:br>
            <a:r>
              <a:rPr lang="nb-NO" sz="4800" dirty="0"/>
              <a:t>*</a:t>
            </a:r>
            <a:br>
              <a:rPr lang="nb-NO" sz="4800" dirty="0"/>
            </a:br>
            <a:r>
              <a:rPr lang="nb-NO" sz="4800" dirty="0"/>
              <a:t>ABCDE og NEWS2</a:t>
            </a:r>
            <a:endParaRPr lang="nb-NO" dirty="0"/>
          </a:p>
        </p:txBody>
      </p:sp>
      <p:sp>
        <p:nvSpPr>
          <p:cNvPr id="3" name="Undertittel 2"/>
          <p:cNvSpPr>
            <a:spLocks noGrp="1"/>
          </p:cNvSpPr>
          <p:nvPr>
            <p:ph type="subTitle" idx="1"/>
          </p:nvPr>
        </p:nvSpPr>
        <p:spPr>
          <a:xfrm>
            <a:off x="2771800" y="5013176"/>
            <a:ext cx="5400600" cy="1655762"/>
          </a:xfrm>
        </p:spPr>
        <p:txBody>
          <a:bodyPr/>
          <a:lstStyle/>
          <a:p>
            <a:r>
              <a:rPr lang="nb-NO" dirty="0"/>
              <a:t> Cathrine Humlen Ruud, USHT Agder Vest, mai 22</a:t>
            </a:r>
          </a:p>
          <a:p>
            <a:endParaRPr lang="nb-NO" dirty="0"/>
          </a:p>
        </p:txBody>
      </p:sp>
    </p:spTree>
    <p:extLst>
      <p:ext uri="{BB962C8B-B14F-4D97-AF65-F5344CB8AC3E}">
        <p14:creationId xmlns:p14="http://schemas.microsoft.com/office/powerpoint/2010/main" val="45986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CA2526-9EB6-9429-2348-BD6194D98A58}"/>
              </a:ext>
            </a:extLst>
          </p:cNvPr>
          <p:cNvSpPr>
            <a:spLocks noGrp="1"/>
          </p:cNvSpPr>
          <p:nvPr>
            <p:ph type="title"/>
          </p:nvPr>
        </p:nvSpPr>
        <p:spPr>
          <a:xfrm>
            <a:off x="628650" y="365126"/>
            <a:ext cx="7886700" cy="1325563"/>
          </a:xfrm>
        </p:spPr>
        <p:txBody>
          <a:bodyPr/>
          <a:lstStyle/>
          <a:p>
            <a:endParaRPr lang="en-US" dirty="0"/>
          </a:p>
        </p:txBody>
      </p:sp>
      <p:pic>
        <p:nvPicPr>
          <p:cNvPr id="11" name="Bilde 10">
            <a:extLst>
              <a:ext uri="{FF2B5EF4-FFF2-40B4-BE49-F238E27FC236}">
                <a16:creationId xmlns:a16="http://schemas.microsoft.com/office/drawing/2014/main" id="{2299075F-A100-76BB-8033-5D3B15F15892}"/>
              </a:ext>
            </a:extLst>
          </p:cNvPr>
          <p:cNvPicPr>
            <a:picLocks noChangeAspect="1"/>
          </p:cNvPicPr>
          <p:nvPr/>
        </p:nvPicPr>
        <p:blipFill>
          <a:blip r:embed="rId3"/>
          <a:stretch>
            <a:fillRect/>
          </a:stretch>
        </p:blipFill>
        <p:spPr>
          <a:xfrm>
            <a:off x="899592" y="958045"/>
            <a:ext cx="7335452" cy="4878077"/>
          </a:xfrm>
          <a:prstGeom prst="rect">
            <a:avLst/>
          </a:prstGeom>
          <a:noFill/>
        </p:spPr>
      </p:pic>
      <p:sp>
        <p:nvSpPr>
          <p:cNvPr id="18" name="Footer Placeholder 3">
            <a:extLst>
              <a:ext uri="{FF2B5EF4-FFF2-40B4-BE49-F238E27FC236}">
                <a16:creationId xmlns:a16="http://schemas.microsoft.com/office/drawing/2014/main" id="{B148FF67-3BD8-5944-4197-2BFED60709BE}"/>
              </a:ext>
            </a:extLst>
          </p:cNvPr>
          <p:cNvSpPr>
            <a:spLocks noGrp="1"/>
          </p:cNvSpPr>
          <p:nvPr>
            <p:ph type="ftr" sz="quarter" idx="11"/>
          </p:nvPr>
        </p:nvSpPr>
        <p:spPr>
          <a:xfrm>
            <a:off x="3028950" y="6356351"/>
            <a:ext cx="3086100" cy="365125"/>
          </a:xfrm>
        </p:spPr>
        <p:txBody>
          <a:bodyPr/>
          <a:lstStyle/>
          <a:p>
            <a:endParaRPr lang="nb-NO"/>
          </a:p>
        </p:txBody>
      </p:sp>
      <p:sp>
        <p:nvSpPr>
          <p:cNvPr id="5" name="Plassholder for lysbildenummer 4">
            <a:extLst>
              <a:ext uri="{FF2B5EF4-FFF2-40B4-BE49-F238E27FC236}">
                <a16:creationId xmlns:a16="http://schemas.microsoft.com/office/drawing/2014/main" id="{B5C14911-4612-F711-F1FF-1BBB5A1C88F4}"/>
              </a:ext>
            </a:extLst>
          </p:cNvPr>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10</a:t>
            </a:fld>
            <a:endParaRPr lang="nb-NO"/>
          </a:p>
        </p:txBody>
      </p:sp>
      <p:cxnSp>
        <p:nvCxnSpPr>
          <p:cNvPr id="13" name="Rett pilkobling 12">
            <a:extLst>
              <a:ext uri="{FF2B5EF4-FFF2-40B4-BE49-F238E27FC236}">
                <a16:creationId xmlns:a16="http://schemas.microsoft.com/office/drawing/2014/main" id="{A279DEE8-B1BA-8226-0C15-0BD4BE464668}"/>
              </a:ext>
            </a:extLst>
          </p:cNvPr>
          <p:cNvCxnSpPr/>
          <p:nvPr/>
        </p:nvCxnSpPr>
        <p:spPr>
          <a:xfrm>
            <a:off x="179512" y="2204864"/>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0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 </a:t>
            </a:r>
            <a:r>
              <a:rPr lang="nb-NO" dirty="0" err="1"/>
              <a:t>Breathing</a:t>
            </a:r>
            <a:r>
              <a:rPr lang="nb-NO" dirty="0"/>
              <a:t> fortsetter</a:t>
            </a:r>
          </a:p>
        </p:txBody>
      </p:sp>
      <p:sp>
        <p:nvSpPr>
          <p:cNvPr id="3" name="Plassholder for innhold 2"/>
          <p:cNvSpPr>
            <a:spLocks noGrp="1"/>
          </p:cNvSpPr>
          <p:nvPr>
            <p:ph idx="1"/>
          </p:nvPr>
        </p:nvSpPr>
        <p:spPr>
          <a:xfrm>
            <a:off x="628650" y="1825625"/>
            <a:ext cx="7975798" cy="4351338"/>
          </a:xfrm>
        </p:spPr>
        <p:txBody>
          <a:bodyPr/>
          <a:lstStyle/>
          <a:p>
            <a:r>
              <a:rPr lang="nb-NO" dirty="0"/>
              <a:t>Måling av SpO</a:t>
            </a:r>
            <a:r>
              <a:rPr lang="nb-NO" sz="1700" dirty="0"/>
              <a:t>2</a:t>
            </a:r>
            <a:r>
              <a:rPr lang="nb-NO" dirty="0"/>
              <a:t> med pulsoksymeter. </a:t>
            </a:r>
          </a:p>
          <a:p>
            <a:endParaRPr lang="nb-NO" dirty="0"/>
          </a:p>
          <a:p>
            <a:endParaRPr lang="nb-NO" dirty="0"/>
          </a:p>
          <a:p>
            <a:r>
              <a:rPr lang="nb-NO" dirty="0"/>
              <a:t>Et pulsoksymeter kan plasseres flere plasser på kroppen. De vanligste er fingre og øreflipp.</a:t>
            </a:r>
          </a:p>
          <a:p>
            <a:r>
              <a:rPr lang="nb-NO" dirty="0"/>
              <a:t>Pulsoksymetri har en del feilkilder vi må være obs på; </a:t>
            </a:r>
            <a:br>
              <a:rPr lang="nb-NO" dirty="0"/>
            </a:br>
            <a:r>
              <a:rPr lang="nb-NO" dirty="0"/>
              <a:t>neglelakk, kalde hender, skitne fingre, røyking (kan gi falsk </a:t>
            </a:r>
            <a:r>
              <a:rPr lang="nb-NO" u="sng" dirty="0"/>
              <a:t>høy</a:t>
            </a:r>
            <a:r>
              <a:rPr lang="nb-NO" dirty="0"/>
              <a:t> SaO2!). </a:t>
            </a:r>
            <a:br>
              <a:rPr lang="nb-NO" dirty="0"/>
            </a:br>
            <a:r>
              <a:rPr lang="nb-NO" dirty="0"/>
              <a:t>Be pasienten sette seg opp om han ligger nede </a:t>
            </a:r>
          </a:p>
          <a:p>
            <a:endParaRPr lang="nb-NO" dirty="0"/>
          </a:p>
          <a:p>
            <a:r>
              <a:rPr lang="nb-NO" dirty="0"/>
              <a:t>Se etter </a:t>
            </a:r>
            <a:r>
              <a:rPr lang="nb-NO" b="1" dirty="0">
                <a:solidFill>
                  <a:schemeClr val="accent1">
                    <a:lumMod val="75000"/>
                  </a:schemeClr>
                </a:solidFill>
              </a:rPr>
              <a:t>cyanose </a:t>
            </a:r>
            <a:r>
              <a:rPr lang="nb-NO" b="1" dirty="0"/>
              <a:t>på:  </a:t>
            </a:r>
            <a:r>
              <a:rPr lang="nb-NO" dirty="0"/>
              <a:t>lepper, negler, fingre.</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11</a:t>
            </a:fld>
            <a:endParaRPr lang="nb-NO"/>
          </a:p>
        </p:txBody>
      </p:sp>
      <p:pic>
        <p:nvPicPr>
          <p:cNvPr id="7" name="Bilde 6">
            <a:extLst>
              <a:ext uri="{FF2B5EF4-FFF2-40B4-BE49-F238E27FC236}">
                <a16:creationId xmlns:a16="http://schemas.microsoft.com/office/drawing/2014/main" id="{7E4AE755-6F12-B73C-CAD3-4BAC988D5616}"/>
              </a:ext>
            </a:extLst>
          </p:cNvPr>
          <p:cNvPicPr>
            <a:picLocks noChangeAspect="1"/>
          </p:cNvPicPr>
          <p:nvPr/>
        </p:nvPicPr>
        <p:blipFill>
          <a:blip r:embed="rId3"/>
          <a:stretch>
            <a:fillRect/>
          </a:stretch>
        </p:blipFill>
        <p:spPr>
          <a:xfrm>
            <a:off x="5148064" y="136524"/>
            <a:ext cx="1656184" cy="2650847"/>
          </a:xfrm>
          <a:prstGeom prst="rect">
            <a:avLst/>
          </a:prstGeom>
        </p:spPr>
      </p:pic>
    </p:spTree>
    <p:extLst>
      <p:ext uri="{BB962C8B-B14F-4D97-AF65-F5344CB8AC3E}">
        <p14:creationId xmlns:p14="http://schemas.microsoft.com/office/powerpoint/2010/main" val="301771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 = </a:t>
            </a:r>
            <a:r>
              <a:rPr lang="nb-NO" dirty="0" err="1"/>
              <a:t>Circulation</a:t>
            </a:r>
            <a:r>
              <a:rPr lang="nb-NO" dirty="0"/>
              <a:t> </a:t>
            </a:r>
          </a:p>
        </p:txBody>
      </p:sp>
      <p:sp>
        <p:nvSpPr>
          <p:cNvPr id="3" name="Plassholder for innhold 2"/>
          <p:cNvSpPr>
            <a:spLocks noGrp="1"/>
          </p:cNvSpPr>
          <p:nvPr>
            <p:ph idx="1"/>
          </p:nvPr>
        </p:nvSpPr>
        <p:spPr/>
        <p:txBody>
          <a:bodyPr>
            <a:normAutofit/>
          </a:bodyPr>
          <a:lstStyle/>
          <a:p>
            <a:r>
              <a:rPr lang="nb-NO" dirty="0"/>
              <a:t>C : er pasienten godt sirkulert?</a:t>
            </a:r>
            <a:br>
              <a:rPr lang="nb-NO" dirty="0"/>
            </a:br>
            <a:r>
              <a:rPr lang="nb-NO" dirty="0"/>
              <a:t>Hudfarge, cyanose</a:t>
            </a:r>
          </a:p>
          <a:p>
            <a:pPr marL="0" indent="0">
              <a:buNone/>
            </a:pPr>
            <a:endParaRPr lang="nb-NO" b="1" dirty="0">
              <a:solidFill>
                <a:srgbClr val="FF0000"/>
              </a:solidFill>
            </a:endParaRPr>
          </a:p>
          <a:p>
            <a:pPr marL="0" indent="0">
              <a:buNone/>
            </a:pPr>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12</a:t>
            </a:fld>
            <a:endParaRPr lang="nb-NO"/>
          </a:p>
        </p:txBody>
      </p:sp>
      <p:pic>
        <p:nvPicPr>
          <p:cNvPr id="8" name="Bilde 7">
            <a:extLst>
              <a:ext uri="{FF2B5EF4-FFF2-40B4-BE49-F238E27FC236}">
                <a16:creationId xmlns:a16="http://schemas.microsoft.com/office/drawing/2014/main" id="{B688BA1B-7225-4643-9395-FCB205712256}"/>
              </a:ext>
            </a:extLst>
          </p:cNvPr>
          <p:cNvPicPr>
            <a:picLocks noChangeAspect="1"/>
          </p:cNvPicPr>
          <p:nvPr/>
        </p:nvPicPr>
        <p:blipFill>
          <a:blip r:embed="rId3"/>
          <a:stretch>
            <a:fillRect/>
          </a:stretch>
        </p:blipFill>
        <p:spPr>
          <a:xfrm>
            <a:off x="3491880" y="708483"/>
            <a:ext cx="3960440" cy="511557"/>
          </a:xfrm>
          <a:prstGeom prst="rect">
            <a:avLst/>
          </a:prstGeom>
        </p:spPr>
      </p:pic>
    </p:spTree>
    <p:extLst>
      <p:ext uri="{BB962C8B-B14F-4D97-AF65-F5344CB8AC3E}">
        <p14:creationId xmlns:p14="http://schemas.microsoft.com/office/powerpoint/2010/main" val="103471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CA2526-9EB6-9429-2348-BD6194D98A58}"/>
              </a:ext>
            </a:extLst>
          </p:cNvPr>
          <p:cNvSpPr>
            <a:spLocks noGrp="1"/>
          </p:cNvSpPr>
          <p:nvPr>
            <p:ph type="title"/>
          </p:nvPr>
        </p:nvSpPr>
        <p:spPr>
          <a:xfrm>
            <a:off x="628650" y="365126"/>
            <a:ext cx="7886700" cy="1325563"/>
          </a:xfrm>
        </p:spPr>
        <p:txBody>
          <a:bodyPr/>
          <a:lstStyle/>
          <a:p>
            <a:endParaRPr lang="en-US" dirty="0"/>
          </a:p>
        </p:txBody>
      </p:sp>
      <p:pic>
        <p:nvPicPr>
          <p:cNvPr id="11" name="Bilde 10">
            <a:extLst>
              <a:ext uri="{FF2B5EF4-FFF2-40B4-BE49-F238E27FC236}">
                <a16:creationId xmlns:a16="http://schemas.microsoft.com/office/drawing/2014/main" id="{2299075F-A100-76BB-8033-5D3B15F15892}"/>
              </a:ext>
            </a:extLst>
          </p:cNvPr>
          <p:cNvPicPr>
            <a:picLocks noChangeAspect="1"/>
          </p:cNvPicPr>
          <p:nvPr/>
        </p:nvPicPr>
        <p:blipFill>
          <a:blip r:embed="rId2"/>
          <a:stretch>
            <a:fillRect/>
          </a:stretch>
        </p:blipFill>
        <p:spPr>
          <a:xfrm>
            <a:off x="899592" y="958045"/>
            <a:ext cx="7335452" cy="4878077"/>
          </a:xfrm>
          <a:prstGeom prst="rect">
            <a:avLst/>
          </a:prstGeom>
          <a:noFill/>
        </p:spPr>
      </p:pic>
      <p:sp>
        <p:nvSpPr>
          <p:cNvPr id="18" name="Footer Placeholder 3">
            <a:extLst>
              <a:ext uri="{FF2B5EF4-FFF2-40B4-BE49-F238E27FC236}">
                <a16:creationId xmlns:a16="http://schemas.microsoft.com/office/drawing/2014/main" id="{B148FF67-3BD8-5944-4197-2BFED60709BE}"/>
              </a:ext>
            </a:extLst>
          </p:cNvPr>
          <p:cNvSpPr>
            <a:spLocks noGrp="1"/>
          </p:cNvSpPr>
          <p:nvPr>
            <p:ph type="ftr" sz="quarter" idx="11"/>
          </p:nvPr>
        </p:nvSpPr>
        <p:spPr>
          <a:xfrm>
            <a:off x="3028950" y="6356351"/>
            <a:ext cx="3086100" cy="365125"/>
          </a:xfrm>
        </p:spPr>
        <p:txBody>
          <a:bodyPr/>
          <a:lstStyle/>
          <a:p>
            <a:endParaRPr lang="nb-NO"/>
          </a:p>
        </p:txBody>
      </p:sp>
      <p:sp>
        <p:nvSpPr>
          <p:cNvPr id="5" name="Plassholder for lysbildenummer 4">
            <a:extLst>
              <a:ext uri="{FF2B5EF4-FFF2-40B4-BE49-F238E27FC236}">
                <a16:creationId xmlns:a16="http://schemas.microsoft.com/office/drawing/2014/main" id="{B5C14911-4612-F711-F1FF-1BBB5A1C88F4}"/>
              </a:ext>
            </a:extLst>
          </p:cNvPr>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13</a:t>
            </a:fld>
            <a:endParaRPr lang="nb-NO"/>
          </a:p>
        </p:txBody>
      </p:sp>
      <p:cxnSp>
        <p:nvCxnSpPr>
          <p:cNvPr id="13" name="Rett pilkobling 12">
            <a:extLst>
              <a:ext uri="{FF2B5EF4-FFF2-40B4-BE49-F238E27FC236}">
                <a16:creationId xmlns:a16="http://schemas.microsoft.com/office/drawing/2014/main" id="{A279DEE8-B1BA-8226-0C15-0BD4BE464668}"/>
              </a:ext>
            </a:extLst>
          </p:cNvPr>
          <p:cNvCxnSpPr/>
          <p:nvPr/>
        </p:nvCxnSpPr>
        <p:spPr>
          <a:xfrm>
            <a:off x="179512" y="3212976"/>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kobling 6">
            <a:extLst>
              <a:ext uri="{FF2B5EF4-FFF2-40B4-BE49-F238E27FC236}">
                <a16:creationId xmlns:a16="http://schemas.microsoft.com/office/drawing/2014/main" id="{4EA55FFB-E7AC-81AF-5CF9-C189AD884E57}"/>
              </a:ext>
            </a:extLst>
          </p:cNvPr>
          <p:cNvCxnSpPr/>
          <p:nvPr/>
        </p:nvCxnSpPr>
        <p:spPr>
          <a:xfrm>
            <a:off x="179512" y="3573016"/>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0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 = </a:t>
            </a:r>
            <a:r>
              <a:rPr lang="nb-NO" dirty="0" err="1"/>
              <a:t>Circulation</a:t>
            </a:r>
            <a:r>
              <a:rPr lang="nb-NO" dirty="0"/>
              <a:t> </a:t>
            </a:r>
          </a:p>
        </p:txBody>
      </p:sp>
      <p:sp>
        <p:nvSpPr>
          <p:cNvPr id="3" name="Plassholder for innhold 2"/>
          <p:cNvSpPr>
            <a:spLocks noGrp="1"/>
          </p:cNvSpPr>
          <p:nvPr>
            <p:ph idx="1"/>
          </p:nvPr>
        </p:nvSpPr>
        <p:spPr/>
        <p:txBody>
          <a:bodyPr>
            <a:normAutofit/>
          </a:bodyPr>
          <a:lstStyle/>
          <a:p>
            <a:r>
              <a:rPr lang="nb-NO" dirty="0"/>
              <a:t>C : er pasienten godt sirkulert?</a:t>
            </a:r>
            <a:br>
              <a:rPr lang="nb-NO" dirty="0"/>
            </a:br>
            <a:r>
              <a:rPr lang="nb-NO" dirty="0"/>
              <a:t>Hudfarge, cyanose</a:t>
            </a:r>
          </a:p>
          <a:p>
            <a:pPr marL="0" indent="0">
              <a:buNone/>
            </a:pPr>
            <a:endParaRPr lang="nb-NO" b="1" dirty="0">
              <a:solidFill>
                <a:srgbClr val="FF0000"/>
              </a:solidFill>
            </a:endParaRPr>
          </a:p>
          <a:p>
            <a:pPr marL="0" indent="0">
              <a:buNone/>
            </a:pPr>
            <a:r>
              <a:rPr lang="nb-NO" b="1" dirty="0">
                <a:solidFill>
                  <a:srgbClr val="FF0000"/>
                </a:solidFill>
              </a:rPr>
              <a:t>Blodtrykk:</a:t>
            </a:r>
          </a:p>
          <a:p>
            <a:r>
              <a:rPr lang="nb-NO" dirty="0"/>
              <a:t> Måles i pasientens hjertehøyde </a:t>
            </a:r>
          </a:p>
          <a:p>
            <a:pPr marL="0" indent="0">
              <a:buNone/>
            </a:pPr>
            <a:endParaRPr lang="nb-NO" b="1" dirty="0"/>
          </a:p>
          <a:p>
            <a:pPr marL="0" indent="0">
              <a:buNone/>
            </a:pPr>
            <a:r>
              <a:rPr lang="nb-NO" b="1" dirty="0"/>
              <a:t>Mulige feilkilder:</a:t>
            </a:r>
          </a:p>
          <a:p>
            <a:pPr>
              <a:buFontTx/>
              <a:buChar char="-"/>
            </a:pPr>
            <a:r>
              <a:rPr lang="nb-NO" dirty="0"/>
              <a:t>for stor eller </a:t>
            </a:r>
            <a:r>
              <a:rPr lang="nn-NO" dirty="0"/>
              <a:t>liten mansjett, eller mansjetten er feil </a:t>
            </a:r>
            <a:r>
              <a:rPr lang="nb-NO" dirty="0"/>
              <a:t>påsatt</a:t>
            </a:r>
          </a:p>
          <a:p>
            <a:pPr>
              <a:buFontTx/>
              <a:buChar char="-"/>
            </a:pPr>
            <a:r>
              <a:rPr lang="nb-NO" dirty="0"/>
              <a:t>for hyppige målinger</a:t>
            </a:r>
          </a:p>
          <a:p>
            <a:pPr>
              <a:buFontTx/>
              <a:buChar char="-"/>
            </a:pPr>
            <a:r>
              <a:rPr lang="nb-NO" dirty="0"/>
              <a:t>skjelvende eller urolig pasient</a:t>
            </a:r>
          </a:p>
          <a:p>
            <a:pPr>
              <a:buFontTx/>
              <a:buChar char="-"/>
            </a:pPr>
            <a:r>
              <a:rPr lang="nb-NO" dirty="0"/>
              <a:t>pasient som strammer musklene eller ikke samarbeider</a:t>
            </a:r>
          </a:p>
          <a:p>
            <a:pPr>
              <a:buFontTx/>
              <a:buChar char="-"/>
            </a:pPr>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14</a:t>
            </a:fld>
            <a:endParaRPr lang="nb-NO"/>
          </a:p>
        </p:txBody>
      </p:sp>
      <p:pic>
        <p:nvPicPr>
          <p:cNvPr id="8" name="Bilde 7">
            <a:extLst>
              <a:ext uri="{FF2B5EF4-FFF2-40B4-BE49-F238E27FC236}">
                <a16:creationId xmlns:a16="http://schemas.microsoft.com/office/drawing/2014/main" id="{B688BA1B-7225-4643-9395-FCB205712256}"/>
              </a:ext>
            </a:extLst>
          </p:cNvPr>
          <p:cNvPicPr>
            <a:picLocks noChangeAspect="1"/>
          </p:cNvPicPr>
          <p:nvPr/>
        </p:nvPicPr>
        <p:blipFill>
          <a:blip r:embed="rId3"/>
          <a:stretch>
            <a:fillRect/>
          </a:stretch>
        </p:blipFill>
        <p:spPr>
          <a:xfrm>
            <a:off x="3491880" y="708483"/>
            <a:ext cx="3960440" cy="511557"/>
          </a:xfrm>
          <a:prstGeom prst="rect">
            <a:avLst/>
          </a:prstGeom>
        </p:spPr>
      </p:pic>
      <p:pic>
        <p:nvPicPr>
          <p:cNvPr id="7" name="Bilde 6" descr="Et bilde som inneholder tekst, leke, vektorgrafikk&#10;&#10;Automatisk generert beskrivelse">
            <a:extLst>
              <a:ext uri="{FF2B5EF4-FFF2-40B4-BE49-F238E27FC236}">
                <a16:creationId xmlns:a16="http://schemas.microsoft.com/office/drawing/2014/main" id="{9CC234B5-8E04-E4B8-C5CD-B987D49B1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646237"/>
            <a:ext cx="3474181" cy="2605636"/>
          </a:xfrm>
          <a:prstGeom prst="rect">
            <a:avLst/>
          </a:prstGeom>
        </p:spPr>
      </p:pic>
    </p:spTree>
    <p:extLst>
      <p:ext uri="{BB962C8B-B14F-4D97-AF65-F5344CB8AC3E}">
        <p14:creationId xmlns:p14="http://schemas.microsoft.com/office/powerpoint/2010/main" val="2504298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 = </a:t>
            </a:r>
            <a:r>
              <a:rPr lang="nb-NO" dirty="0" err="1"/>
              <a:t>Circulation</a:t>
            </a:r>
            <a:r>
              <a:rPr lang="nb-NO" dirty="0"/>
              <a:t> </a:t>
            </a:r>
          </a:p>
        </p:txBody>
      </p:sp>
      <p:sp>
        <p:nvSpPr>
          <p:cNvPr id="3" name="Plassholder for innhold 2"/>
          <p:cNvSpPr>
            <a:spLocks noGrp="1"/>
          </p:cNvSpPr>
          <p:nvPr>
            <p:ph idx="1"/>
          </p:nvPr>
        </p:nvSpPr>
        <p:spPr/>
        <p:txBody>
          <a:bodyPr>
            <a:normAutofit/>
          </a:bodyPr>
          <a:lstStyle/>
          <a:p>
            <a:pPr marL="0" indent="0">
              <a:buNone/>
            </a:pPr>
            <a:endParaRPr lang="nb-NO" b="1" dirty="0">
              <a:solidFill>
                <a:srgbClr val="FF0000"/>
              </a:solidFill>
            </a:endParaRPr>
          </a:p>
          <a:p>
            <a:pPr marL="0" indent="0">
              <a:buNone/>
            </a:pPr>
            <a:r>
              <a:rPr lang="nb-NO" b="1" dirty="0">
                <a:solidFill>
                  <a:srgbClr val="FF0000"/>
                </a:solidFill>
              </a:rPr>
              <a:t>Puls:</a:t>
            </a:r>
          </a:p>
          <a:p>
            <a:r>
              <a:rPr lang="nb-NO" dirty="0"/>
              <a:t>Pulsen telles i 60 sek, alternativt 30 sek x 2</a:t>
            </a:r>
          </a:p>
          <a:p>
            <a:endParaRPr lang="nb-NO" dirty="0"/>
          </a:p>
          <a:p>
            <a:r>
              <a:rPr lang="nb-NO" dirty="0"/>
              <a:t>«Pulsen har jeg tatt allerede, sammen med BT og SaO2»</a:t>
            </a:r>
          </a:p>
          <a:p>
            <a:endParaRPr lang="nb-NO" dirty="0"/>
          </a:p>
          <a:p>
            <a:r>
              <a:rPr lang="nb-NO" dirty="0"/>
              <a:t>Kontroller alltid om verdien stemmer med tallene du ser på skjermen. Pulsoksymeteret viser ikke uregelmessig puls. </a:t>
            </a:r>
          </a:p>
          <a:p>
            <a:r>
              <a:rPr lang="nb-NO" dirty="0"/>
              <a:t>Registrer om pulsen er regelmessig, fyldig eller svak. </a:t>
            </a:r>
          </a:p>
          <a:p>
            <a:pPr marL="0" indent="0">
              <a:buNone/>
            </a:pPr>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15</a:t>
            </a:fld>
            <a:endParaRPr lang="nb-NO"/>
          </a:p>
        </p:txBody>
      </p:sp>
      <p:pic>
        <p:nvPicPr>
          <p:cNvPr id="8" name="Bilde 7">
            <a:extLst>
              <a:ext uri="{FF2B5EF4-FFF2-40B4-BE49-F238E27FC236}">
                <a16:creationId xmlns:a16="http://schemas.microsoft.com/office/drawing/2014/main" id="{B688BA1B-7225-4643-9395-FCB205712256}"/>
              </a:ext>
            </a:extLst>
          </p:cNvPr>
          <p:cNvPicPr>
            <a:picLocks noChangeAspect="1"/>
          </p:cNvPicPr>
          <p:nvPr/>
        </p:nvPicPr>
        <p:blipFill>
          <a:blip r:embed="rId2"/>
          <a:stretch>
            <a:fillRect/>
          </a:stretch>
        </p:blipFill>
        <p:spPr>
          <a:xfrm>
            <a:off x="3491880" y="708483"/>
            <a:ext cx="3960440" cy="511557"/>
          </a:xfrm>
          <a:prstGeom prst="rect">
            <a:avLst/>
          </a:prstGeom>
        </p:spPr>
      </p:pic>
    </p:spTree>
    <p:extLst>
      <p:ext uri="{BB962C8B-B14F-4D97-AF65-F5344CB8AC3E}">
        <p14:creationId xmlns:p14="http://schemas.microsoft.com/office/powerpoint/2010/main" val="222391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CA2526-9EB6-9429-2348-BD6194D98A58}"/>
              </a:ext>
            </a:extLst>
          </p:cNvPr>
          <p:cNvSpPr>
            <a:spLocks noGrp="1"/>
          </p:cNvSpPr>
          <p:nvPr>
            <p:ph type="title"/>
          </p:nvPr>
        </p:nvSpPr>
        <p:spPr>
          <a:xfrm>
            <a:off x="628650" y="365126"/>
            <a:ext cx="7886700" cy="1325563"/>
          </a:xfrm>
        </p:spPr>
        <p:txBody>
          <a:bodyPr/>
          <a:lstStyle/>
          <a:p>
            <a:endParaRPr lang="en-US" dirty="0"/>
          </a:p>
        </p:txBody>
      </p:sp>
      <p:pic>
        <p:nvPicPr>
          <p:cNvPr id="11" name="Bilde 10">
            <a:extLst>
              <a:ext uri="{FF2B5EF4-FFF2-40B4-BE49-F238E27FC236}">
                <a16:creationId xmlns:a16="http://schemas.microsoft.com/office/drawing/2014/main" id="{2299075F-A100-76BB-8033-5D3B15F15892}"/>
              </a:ext>
            </a:extLst>
          </p:cNvPr>
          <p:cNvPicPr>
            <a:picLocks noChangeAspect="1"/>
          </p:cNvPicPr>
          <p:nvPr/>
        </p:nvPicPr>
        <p:blipFill>
          <a:blip r:embed="rId2"/>
          <a:stretch>
            <a:fillRect/>
          </a:stretch>
        </p:blipFill>
        <p:spPr>
          <a:xfrm>
            <a:off x="899592" y="958045"/>
            <a:ext cx="7335452" cy="4878077"/>
          </a:xfrm>
          <a:prstGeom prst="rect">
            <a:avLst/>
          </a:prstGeom>
          <a:noFill/>
        </p:spPr>
      </p:pic>
      <p:sp>
        <p:nvSpPr>
          <p:cNvPr id="18" name="Footer Placeholder 3">
            <a:extLst>
              <a:ext uri="{FF2B5EF4-FFF2-40B4-BE49-F238E27FC236}">
                <a16:creationId xmlns:a16="http://schemas.microsoft.com/office/drawing/2014/main" id="{B148FF67-3BD8-5944-4197-2BFED60709BE}"/>
              </a:ext>
            </a:extLst>
          </p:cNvPr>
          <p:cNvSpPr>
            <a:spLocks noGrp="1"/>
          </p:cNvSpPr>
          <p:nvPr>
            <p:ph type="ftr" sz="quarter" idx="11"/>
          </p:nvPr>
        </p:nvSpPr>
        <p:spPr>
          <a:xfrm>
            <a:off x="3028950" y="6356351"/>
            <a:ext cx="3086100" cy="365125"/>
          </a:xfrm>
        </p:spPr>
        <p:txBody>
          <a:bodyPr/>
          <a:lstStyle/>
          <a:p>
            <a:endParaRPr lang="nb-NO"/>
          </a:p>
        </p:txBody>
      </p:sp>
      <p:sp>
        <p:nvSpPr>
          <p:cNvPr id="5" name="Plassholder for lysbildenummer 4">
            <a:extLst>
              <a:ext uri="{FF2B5EF4-FFF2-40B4-BE49-F238E27FC236}">
                <a16:creationId xmlns:a16="http://schemas.microsoft.com/office/drawing/2014/main" id="{B5C14911-4612-F711-F1FF-1BBB5A1C88F4}"/>
              </a:ext>
            </a:extLst>
          </p:cNvPr>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16</a:t>
            </a:fld>
            <a:endParaRPr lang="nb-NO"/>
          </a:p>
        </p:txBody>
      </p:sp>
      <p:cxnSp>
        <p:nvCxnSpPr>
          <p:cNvPr id="13" name="Rett pilkobling 12">
            <a:extLst>
              <a:ext uri="{FF2B5EF4-FFF2-40B4-BE49-F238E27FC236}">
                <a16:creationId xmlns:a16="http://schemas.microsoft.com/office/drawing/2014/main" id="{A279DEE8-B1BA-8226-0C15-0BD4BE464668}"/>
              </a:ext>
            </a:extLst>
          </p:cNvPr>
          <p:cNvCxnSpPr/>
          <p:nvPr/>
        </p:nvCxnSpPr>
        <p:spPr>
          <a:xfrm>
            <a:off x="179512" y="3933056"/>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253CAD23-979B-63BC-5D41-497DA981CB04}"/>
              </a:ext>
            </a:extLst>
          </p:cNvPr>
          <p:cNvSpPr/>
          <p:nvPr/>
        </p:nvSpPr>
        <p:spPr>
          <a:xfrm>
            <a:off x="4112052" y="4365105"/>
            <a:ext cx="4564403" cy="12241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266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 </a:t>
            </a:r>
            <a:r>
              <a:rPr lang="nb-NO" dirty="0" err="1"/>
              <a:t>Disability</a:t>
            </a:r>
            <a:endParaRPr lang="nb-NO" dirty="0"/>
          </a:p>
        </p:txBody>
      </p:sp>
      <p:sp>
        <p:nvSpPr>
          <p:cNvPr id="3" name="Plassholder for innhold 2"/>
          <p:cNvSpPr>
            <a:spLocks noGrp="1"/>
          </p:cNvSpPr>
          <p:nvPr>
            <p:ph idx="1"/>
          </p:nvPr>
        </p:nvSpPr>
        <p:spPr/>
        <p:txBody>
          <a:bodyPr/>
          <a:lstStyle/>
          <a:p>
            <a:r>
              <a:rPr lang="nb-NO" dirty="0"/>
              <a:t>D= vurdering av forvirring og grad av bevissthet</a:t>
            </a:r>
          </a:p>
          <a:p>
            <a:endParaRPr lang="nb-NO" dirty="0"/>
          </a:p>
          <a:p>
            <a:r>
              <a:rPr lang="nb-NO" dirty="0"/>
              <a:t>Forverring av fysisk sykdom kan gi utslag i psykisk påvirkning </a:t>
            </a:r>
          </a:p>
          <a:p>
            <a:r>
              <a:rPr lang="nb-NO" dirty="0"/>
              <a:t>Tegnene kan være fra de helt små og nesten umerkelige til forvirring, psykose, utagering, </a:t>
            </a:r>
            <a:r>
              <a:rPr lang="nb-NO" dirty="0" err="1"/>
              <a:t>delir</a:t>
            </a:r>
            <a:r>
              <a:rPr lang="nb-NO" dirty="0"/>
              <a:t> eller nedsatt bevissthet.</a:t>
            </a:r>
          </a:p>
          <a:p>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17</a:t>
            </a:fld>
            <a:endParaRPr lang="nb-NO"/>
          </a:p>
        </p:txBody>
      </p:sp>
      <p:pic>
        <p:nvPicPr>
          <p:cNvPr id="8" name="Bilde 7">
            <a:extLst>
              <a:ext uri="{FF2B5EF4-FFF2-40B4-BE49-F238E27FC236}">
                <a16:creationId xmlns:a16="http://schemas.microsoft.com/office/drawing/2014/main" id="{8C038367-EB70-4834-96A5-11B85A4C2C56}"/>
              </a:ext>
            </a:extLst>
          </p:cNvPr>
          <p:cNvPicPr>
            <a:picLocks noChangeAspect="1"/>
          </p:cNvPicPr>
          <p:nvPr/>
        </p:nvPicPr>
        <p:blipFill>
          <a:blip r:embed="rId3"/>
          <a:stretch>
            <a:fillRect/>
          </a:stretch>
        </p:blipFill>
        <p:spPr>
          <a:xfrm>
            <a:off x="3203848" y="722825"/>
            <a:ext cx="4248472" cy="548761"/>
          </a:xfrm>
          <a:prstGeom prst="rect">
            <a:avLst/>
          </a:prstGeom>
        </p:spPr>
      </p:pic>
    </p:spTree>
    <p:extLst>
      <p:ext uri="{BB962C8B-B14F-4D97-AF65-F5344CB8AC3E}">
        <p14:creationId xmlns:p14="http://schemas.microsoft.com/office/powerpoint/2010/main" val="132728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 </a:t>
            </a:r>
            <a:r>
              <a:rPr lang="nb-NO" dirty="0" err="1"/>
              <a:t>Disability</a:t>
            </a:r>
            <a:r>
              <a:rPr lang="nb-NO" dirty="0"/>
              <a:t> fortsetter</a:t>
            </a:r>
          </a:p>
        </p:txBody>
      </p:sp>
      <p:sp>
        <p:nvSpPr>
          <p:cNvPr id="3" name="Plassholder for innhold 2"/>
          <p:cNvSpPr>
            <a:spLocks noGrp="1"/>
          </p:cNvSpPr>
          <p:nvPr>
            <p:ph idx="1"/>
          </p:nvPr>
        </p:nvSpPr>
        <p:spPr/>
        <p:txBody>
          <a:bodyPr/>
          <a:lstStyle/>
          <a:p>
            <a:r>
              <a:rPr lang="nb-NO" dirty="0"/>
              <a:t>Vurdering av bevissthet</a:t>
            </a:r>
          </a:p>
          <a:p>
            <a:endParaRPr lang="nb-NO" dirty="0"/>
          </a:p>
          <a:p>
            <a:pPr marL="0" indent="0">
              <a:buNone/>
            </a:pPr>
            <a:r>
              <a:rPr lang="nb-NO" dirty="0"/>
              <a:t>A - Svarer pasienten adekvat </a:t>
            </a:r>
          </a:p>
          <a:p>
            <a:pPr marL="0" indent="0">
              <a:buNone/>
            </a:pPr>
            <a:r>
              <a:rPr lang="nb-NO" dirty="0"/>
              <a:t>C – Akutt forvirring</a:t>
            </a:r>
          </a:p>
          <a:p>
            <a:pPr marL="0" indent="0">
              <a:buNone/>
            </a:pPr>
            <a:r>
              <a:rPr lang="nb-NO" dirty="0"/>
              <a:t>V - reagerer kun på tiltale </a:t>
            </a:r>
          </a:p>
          <a:p>
            <a:pPr marL="0" indent="0">
              <a:buNone/>
            </a:pPr>
            <a:r>
              <a:rPr lang="nb-NO" dirty="0"/>
              <a:t>P - Reagerer kun på smerte </a:t>
            </a:r>
          </a:p>
          <a:p>
            <a:pPr marL="0" indent="0">
              <a:buNone/>
            </a:pPr>
            <a:r>
              <a:rPr lang="nb-NO" dirty="0"/>
              <a:t>U - Ikke kontaktbar </a:t>
            </a:r>
            <a:br>
              <a:rPr lang="nb-NO" dirty="0"/>
            </a:br>
            <a:r>
              <a:rPr lang="nb-NO" dirty="0"/>
              <a:t>      Legges i stabilt sideleie</a:t>
            </a:r>
          </a:p>
          <a:p>
            <a:pPr marL="0" indent="0">
              <a:buNone/>
            </a:pPr>
            <a:endParaRPr lang="nb-NO" b="1"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18</a:t>
            </a:fld>
            <a:endParaRPr lang="nb-NO"/>
          </a:p>
        </p:txBody>
      </p:sp>
      <p:pic>
        <p:nvPicPr>
          <p:cNvPr id="6" name="Picture 3">
            <a:extLst>
              <a:ext uri="{FF2B5EF4-FFF2-40B4-BE49-F238E27FC236}">
                <a16:creationId xmlns:a16="http://schemas.microsoft.com/office/drawing/2014/main" id="{A719C26A-06BA-45C7-A9D1-81A291CE69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21626" y="2420888"/>
            <a:ext cx="4495655" cy="268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95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 </a:t>
            </a:r>
            <a:r>
              <a:rPr lang="nb-NO" dirty="0" err="1"/>
              <a:t>Disability</a:t>
            </a:r>
            <a:endParaRPr lang="nb-NO" dirty="0"/>
          </a:p>
        </p:txBody>
      </p:sp>
      <p:sp>
        <p:nvSpPr>
          <p:cNvPr id="3" name="Plassholder for innhold 2"/>
          <p:cNvSpPr>
            <a:spLocks noGrp="1"/>
          </p:cNvSpPr>
          <p:nvPr>
            <p:ph idx="1"/>
          </p:nvPr>
        </p:nvSpPr>
        <p:spPr/>
        <p:txBody>
          <a:bodyPr/>
          <a:lstStyle/>
          <a:p>
            <a:endParaRPr lang="nb-NO" dirty="0"/>
          </a:p>
          <a:p>
            <a:r>
              <a:rPr lang="nb-NO" dirty="0"/>
              <a:t>Ved nyoppstått forvirring, pasient med nedsatt bevissthet eller nevrologiske utfall, mål alltid </a:t>
            </a:r>
            <a:r>
              <a:rPr lang="nb-NO" b="1" dirty="0"/>
              <a:t>blodsukker</a:t>
            </a:r>
            <a:r>
              <a:rPr lang="nb-NO" dirty="0"/>
              <a:t>. </a:t>
            </a:r>
          </a:p>
          <a:p>
            <a:r>
              <a:rPr lang="nb-NO" dirty="0"/>
              <a:t>Lavt blodsukker kan ligne slag eller </a:t>
            </a:r>
            <a:r>
              <a:rPr lang="nb-NO" dirty="0" err="1"/>
              <a:t>delir</a:t>
            </a:r>
            <a:r>
              <a:rPr lang="nb-NO" dirty="0"/>
              <a:t>.</a:t>
            </a:r>
          </a:p>
          <a:p>
            <a:endParaRPr lang="nb-NO" dirty="0"/>
          </a:p>
          <a:p>
            <a:r>
              <a:rPr lang="nb-NO" dirty="0"/>
              <a:t>Kan være tegn på hjerneslag</a:t>
            </a:r>
          </a:p>
          <a:p>
            <a:pPr lvl="1"/>
            <a:r>
              <a:rPr lang="nb-NO" dirty="0"/>
              <a:t>Hva gjør vi da?</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19</a:t>
            </a:fld>
            <a:endParaRPr lang="nb-NO"/>
          </a:p>
        </p:txBody>
      </p:sp>
      <p:pic>
        <p:nvPicPr>
          <p:cNvPr id="8" name="Bilde 7">
            <a:extLst>
              <a:ext uri="{FF2B5EF4-FFF2-40B4-BE49-F238E27FC236}">
                <a16:creationId xmlns:a16="http://schemas.microsoft.com/office/drawing/2014/main" id="{8C038367-EB70-4834-96A5-11B85A4C2C56}"/>
              </a:ext>
            </a:extLst>
          </p:cNvPr>
          <p:cNvPicPr>
            <a:picLocks noChangeAspect="1"/>
          </p:cNvPicPr>
          <p:nvPr/>
        </p:nvPicPr>
        <p:blipFill>
          <a:blip r:embed="rId3"/>
          <a:stretch>
            <a:fillRect/>
          </a:stretch>
        </p:blipFill>
        <p:spPr>
          <a:xfrm>
            <a:off x="3203848" y="722825"/>
            <a:ext cx="4248472" cy="548761"/>
          </a:xfrm>
          <a:prstGeom prst="rect">
            <a:avLst/>
          </a:prstGeom>
        </p:spPr>
      </p:pic>
    </p:spTree>
    <p:extLst>
      <p:ext uri="{BB962C8B-B14F-4D97-AF65-F5344CB8AC3E}">
        <p14:creationId xmlns:p14="http://schemas.microsoft.com/office/powerpoint/2010/main" val="21758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Mål for undervisningen</a:t>
            </a:r>
          </a:p>
        </p:txBody>
      </p:sp>
      <p:sp>
        <p:nvSpPr>
          <p:cNvPr id="3" name="Plassholder for innhold 2"/>
          <p:cNvSpPr>
            <a:spLocks noGrp="1"/>
          </p:cNvSpPr>
          <p:nvPr>
            <p:ph idx="1"/>
          </p:nvPr>
        </p:nvSpPr>
        <p:spPr/>
        <p:txBody>
          <a:bodyPr/>
          <a:lstStyle/>
          <a:p>
            <a:r>
              <a:rPr lang="nb-NO" dirty="0"/>
              <a:t>ABCDE</a:t>
            </a:r>
          </a:p>
          <a:p>
            <a:r>
              <a:rPr lang="nb-NO" dirty="0"/>
              <a:t>NEWS2</a:t>
            </a:r>
          </a:p>
          <a:p>
            <a:r>
              <a:rPr lang="nb-NO" dirty="0"/>
              <a:t>PSL &amp; q-SOFA</a:t>
            </a:r>
          </a:p>
          <a:p>
            <a:r>
              <a:rPr lang="nb-NO" dirty="0"/>
              <a:t>ISBAR</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a:t>
            </a:fld>
            <a:endParaRPr lang="nb-NO"/>
          </a:p>
        </p:txBody>
      </p:sp>
      <p:pic>
        <p:nvPicPr>
          <p:cNvPr id="6" name="Bilde 5">
            <a:extLst>
              <a:ext uri="{FF2B5EF4-FFF2-40B4-BE49-F238E27FC236}">
                <a16:creationId xmlns:a16="http://schemas.microsoft.com/office/drawing/2014/main" id="{635423F8-D511-4CCE-B90F-E69C969049C9}"/>
              </a:ext>
            </a:extLst>
          </p:cNvPr>
          <p:cNvPicPr>
            <a:picLocks noChangeAspect="1"/>
          </p:cNvPicPr>
          <p:nvPr/>
        </p:nvPicPr>
        <p:blipFill>
          <a:blip r:embed="rId3"/>
          <a:stretch>
            <a:fillRect/>
          </a:stretch>
        </p:blipFill>
        <p:spPr>
          <a:xfrm>
            <a:off x="4499992" y="2639024"/>
            <a:ext cx="4518670" cy="4083235"/>
          </a:xfrm>
          <a:prstGeom prst="rect">
            <a:avLst/>
          </a:prstGeom>
        </p:spPr>
      </p:pic>
      <p:pic>
        <p:nvPicPr>
          <p:cNvPr id="7" name="Bilde 6">
            <a:extLst>
              <a:ext uri="{FF2B5EF4-FFF2-40B4-BE49-F238E27FC236}">
                <a16:creationId xmlns:a16="http://schemas.microsoft.com/office/drawing/2014/main" id="{AD815DDB-8CD7-40A5-A600-A9D0E5780158}"/>
              </a:ext>
            </a:extLst>
          </p:cNvPr>
          <p:cNvPicPr>
            <a:picLocks noChangeAspect="1"/>
          </p:cNvPicPr>
          <p:nvPr/>
        </p:nvPicPr>
        <p:blipFill>
          <a:blip r:embed="rId4"/>
          <a:stretch>
            <a:fillRect/>
          </a:stretch>
        </p:blipFill>
        <p:spPr>
          <a:xfrm>
            <a:off x="3356368" y="1988840"/>
            <a:ext cx="5666649" cy="3198889"/>
          </a:xfrm>
          <a:prstGeom prst="rect">
            <a:avLst/>
          </a:prstGeom>
        </p:spPr>
      </p:pic>
      <p:pic>
        <p:nvPicPr>
          <p:cNvPr id="8" name="Picture 2" descr="NEWS Case">
            <a:extLst>
              <a:ext uri="{FF2B5EF4-FFF2-40B4-BE49-F238E27FC236}">
                <a16:creationId xmlns:a16="http://schemas.microsoft.com/office/drawing/2014/main" id="{2E403AE5-50AA-441B-B18D-8ACAA3F6D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28" y="5318156"/>
            <a:ext cx="3701510" cy="14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3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7815" y="201619"/>
            <a:ext cx="7886700" cy="1325563"/>
          </a:xfrm>
        </p:spPr>
        <p:txBody>
          <a:bodyPr/>
          <a:lstStyle/>
          <a:p>
            <a:r>
              <a:rPr lang="nb-NO" dirty="0"/>
              <a:t>Spørsmål om hjerneslag?</a:t>
            </a:r>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20</a:t>
            </a:fld>
            <a:endParaRPr lang="nb-NO"/>
          </a:p>
        </p:txBody>
      </p:sp>
      <p:pic>
        <p:nvPicPr>
          <p:cNvPr id="1026" name="Picture 2" descr="NEWS Ca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2402" y="2852936"/>
            <a:ext cx="3701510" cy="140332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137815" y="1200850"/>
            <a:ext cx="5977235" cy="4093428"/>
          </a:xfrm>
          <a:prstGeom prst="rect">
            <a:avLst/>
          </a:prstGeom>
        </p:spPr>
        <p:txBody>
          <a:bodyPr wrap="square">
            <a:spAutoFit/>
          </a:bodyPr>
          <a:lstStyle/>
          <a:p>
            <a:r>
              <a:rPr lang="nb-NO" sz="2000" dirty="0">
                <a:solidFill>
                  <a:srgbClr val="000000"/>
                </a:solidFill>
              </a:rPr>
              <a:t>Symptomene på hjerneslag oppstår plutselig. En enkelt test kan redde liv. Mistenker du hjerneslag, kan du spørre den det gjelder om å gjøre følgende:</a:t>
            </a:r>
          </a:p>
          <a:p>
            <a:endParaRPr lang="nb-NO" sz="2000" dirty="0">
              <a:solidFill>
                <a:srgbClr val="000000"/>
              </a:solidFill>
            </a:endParaRPr>
          </a:p>
          <a:p>
            <a:pPr>
              <a:buFont typeface="Arial" panose="020B0604020202020204" pitchFamily="34" charset="0"/>
              <a:buChar char="•"/>
            </a:pPr>
            <a:r>
              <a:rPr lang="nb-NO" sz="2000" dirty="0">
                <a:solidFill>
                  <a:srgbClr val="000000"/>
                </a:solidFill>
              </a:rPr>
              <a:t>PRATE – prøv å si en enkel sammenhengende setning</a:t>
            </a:r>
          </a:p>
          <a:p>
            <a:pPr>
              <a:buFont typeface="Arial" panose="020B0604020202020204" pitchFamily="34" charset="0"/>
              <a:buChar char="•"/>
            </a:pPr>
            <a:r>
              <a:rPr lang="nb-NO" sz="2000" dirty="0">
                <a:solidFill>
                  <a:srgbClr val="000000"/>
                </a:solidFill>
              </a:rPr>
              <a:t>SMILE – prøv å smile, le eller vise tennene</a:t>
            </a:r>
          </a:p>
          <a:p>
            <a:pPr>
              <a:buFont typeface="Arial" panose="020B0604020202020204" pitchFamily="34" charset="0"/>
              <a:buChar char="•"/>
            </a:pPr>
            <a:r>
              <a:rPr lang="nb-NO" sz="2000" dirty="0">
                <a:solidFill>
                  <a:srgbClr val="000000"/>
                </a:solidFill>
              </a:rPr>
              <a:t>LØFTE – prøv å løfte begge armene</a:t>
            </a:r>
          </a:p>
          <a:p>
            <a:endParaRPr lang="nb-NO" sz="2000" dirty="0">
              <a:solidFill>
                <a:srgbClr val="000000"/>
              </a:solidFill>
            </a:endParaRPr>
          </a:p>
          <a:p>
            <a:endParaRPr lang="nb-NO" sz="2000" dirty="0">
              <a:solidFill>
                <a:srgbClr val="000000"/>
              </a:solidFill>
            </a:endParaRPr>
          </a:p>
          <a:p>
            <a:r>
              <a:rPr lang="nb-NO" sz="2000" dirty="0">
                <a:solidFill>
                  <a:srgbClr val="000000"/>
                </a:solidFill>
              </a:rPr>
              <a:t>Ring 113 så fort som mulig hvis personen har problemer med å gjennomføre noen av disse oppgavene. Det er viktig å komme raskt til sykehuset for å unngå skader. Hvert minutt teller</a:t>
            </a:r>
            <a:r>
              <a:rPr lang="nb-NO" dirty="0">
                <a:solidFill>
                  <a:srgbClr val="000000"/>
                </a:solidFill>
                <a:latin typeface="Source Sans Pro"/>
              </a:rPr>
              <a:t>.</a:t>
            </a:r>
            <a:endParaRPr lang="nb-NO" b="0" i="0" dirty="0">
              <a:solidFill>
                <a:srgbClr val="000000"/>
              </a:solidFill>
              <a:effectLst/>
              <a:latin typeface="Source Sans Pro"/>
            </a:endParaRPr>
          </a:p>
        </p:txBody>
      </p:sp>
      <p:sp>
        <p:nvSpPr>
          <p:cNvPr id="7" name="TekstSylinder 6"/>
          <p:cNvSpPr txBox="1"/>
          <p:nvPr/>
        </p:nvSpPr>
        <p:spPr>
          <a:xfrm>
            <a:off x="1259632" y="5662141"/>
            <a:ext cx="6041141" cy="646331"/>
          </a:xfrm>
          <a:prstGeom prst="rect">
            <a:avLst/>
          </a:prstGeom>
          <a:noFill/>
        </p:spPr>
        <p:txBody>
          <a:bodyPr wrap="none" rtlCol="0">
            <a:spAutoFit/>
          </a:bodyPr>
          <a:lstStyle/>
          <a:p>
            <a:r>
              <a:rPr lang="nb-NO" b="1" dirty="0"/>
              <a:t>Lav NEWS2 score utelukker ikke alvorlig sykdom!</a:t>
            </a:r>
          </a:p>
          <a:p>
            <a:r>
              <a:rPr lang="nb-NO" dirty="0"/>
              <a:t>-Symptomer på hjerneslag gir ikke alltid forhøyet NEWS2 score</a:t>
            </a:r>
          </a:p>
        </p:txBody>
      </p:sp>
    </p:spTree>
    <p:extLst>
      <p:ext uri="{BB962C8B-B14F-4D97-AF65-F5344CB8AC3E}">
        <p14:creationId xmlns:p14="http://schemas.microsoft.com/office/powerpoint/2010/main" val="3517069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F54B8F-F3BE-42AE-94AB-F9DC04A9BA6C}"/>
              </a:ext>
            </a:extLst>
          </p:cNvPr>
          <p:cNvSpPr>
            <a:spLocks noGrp="1"/>
          </p:cNvSpPr>
          <p:nvPr>
            <p:ph type="title"/>
          </p:nvPr>
        </p:nvSpPr>
        <p:spPr/>
        <p:txBody>
          <a:bodyPr/>
          <a:lstStyle/>
          <a:p>
            <a:r>
              <a:rPr lang="nb-NO" dirty="0"/>
              <a:t>Vurdering av bevissthetsnivå</a:t>
            </a:r>
          </a:p>
        </p:txBody>
      </p:sp>
      <p:pic>
        <p:nvPicPr>
          <p:cNvPr id="6" name="Media på Internett 5" title="IMPAKT - NEWS2 - bevissthetsnivå">
            <a:hlinkClick r:id="" action="ppaction://media"/>
            <a:extLst>
              <a:ext uri="{FF2B5EF4-FFF2-40B4-BE49-F238E27FC236}">
                <a16:creationId xmlns:a16="http://schemas.microsoft.com/office/drawing/2014/main" id="{BF86E37B-3F33-46A6-B2D3-57234837331D}"/>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
        <p:nvSpPr>
          <p:cNvPr id="4" name="Plassholder for bunntekst 3">
            <a:extLst>
              <a:ext uri="{FF2B5EF4-FFF2-40B4-BE49-F238E27FC236}">
                <a16:creationId xmlns:a16="http://schemas.microsoft.com/office/drawing/2014/main" id="{12EF5511-4DBD-4E1D-B50D-31056CAD974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279AE51-0E1D-4E00-8A0F-F5149ECA2E1D}"/>
              </a:ext>
            </a:extLst>
          </p:cNvPr>
          <p:cNvSpPr>
            <a:spLocks noGrp="1"/>
          </p:cNvSpPr>
          <p:nvPr>
            <p:ph type="sldNum" sz="quarter" idx="12"/>
          </p:nvPr>
        </p:nvSpPr>
        <p:spPr/>
        <p:txBody>
          <a:bodyPr/>
          <a:lstStyle/>
          <a:p>
            <a:fld id="{E09305BD-5F70-424C-81AC-F5FFE723C7D3}" type="slidenum">
              <a:rPr lang="nb-NO" smtClean="0"/>
              <a:pPr/>
              <a:t>21</a:t>
            </a:fld>
            <a:endParaRPr lang="nb-NO"/>
          </a:p>
        </p:txBody>
      </p:sp>
    </p:spTree>
    <p:extLst>
      <p:ext uri="{BB962C8B-B14F-4D97-AF65-F5344CB8AC3E}">
        <p14:creationId xmlns:p14="http://schemas.microsoft.com/office/powerpoint/2010/main" val="426560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CA2526-9EB6-9429-2348-BD6194D98A58}"/>
              </a:ext>
            </a:extLst>
          </p:cNvPr>
          <p:cNvSpPr>
            <a:spLocks noGrp="1"/>
          </p:cNvSpPr>
          <p:nvPr>
            <p:ph type="title"/>
          </p:nvPr>
        </p:nvSpPr>
        <p:spPr>
          <a:xfrm>
            <a:off x="628650" y="365126"/>
            <a:ext cx="7886700" cy="1325563"/>
          </a:xfrm>
        </p:spPr>
        <p:txBody>
          <a:bodyPr/>
          <a:lstStyle/>
          <a:p>
            <a:endParaRPr lang="en-US" dirty="0"/>
          </a:p>
        </p:txBody>
      </p:sp>
      <p:pic>
        <p:nvPicPr>
          <p:cNvPr id="11" name="Bilde 10">
            <a:extLst>
              <a:ext uri="{FF2B5EF4-FFF2-40B4-BE49-F238E27FC236}">
                <a16:creationId xmlns:a16="http://schemas.microsoft.com/office/drawing/2014/main" id="{2299075F-A100-76BB-8033-5D3B15F15892}"/>
              </a:ext>
            </a:extLst>
          </p:cNvPr>
          <p:cNvPicPr>
            <a:picLocks noChangeAspect="1"/>
          </p:cNvPicPr>
          <p:nvPr/>
        </p:nvPicPr>
        <p:blipFill>
          <a:blip r:embed="rId2"/>
          <a:stretch>
            <a:fillRect/>
          </a:stretch>
        </p:blipFill>
        <p:spPr>
          <a:xfrm>
            <a:off x="899592" y="958045"/>
            <a:ext cx="7335452" cy="4878077"/>
          </a:xfrm>
          <a:prstGeom prst="rect">
            <a:avLst/>
          </a:prstGeom>
          <a:noFill/>
        </p:spPr>
      </p:pic>
      <p:sp>
        <p:nvSpPr>
          <p:cNvPr id="18" name="Footer Placeholder 3">
            <a:extLst>
              <a:ext uri="{FF2B5EF4-FFF2-40B4-BE49-F238E27FC236}">
                <a16:creationId xmlns:a16="http://schemas.microsoft.com/office/drawing/2014/main" id="{B148FF67-3BD8-5944-4197-2BFED60709BE}"/>
              </a:ext>
            </a:extLst>
          </p:cNvPr>
          <p:cNvSpPr>
            <a:spLocks noGrp="1"/>
          </p:cNvSpPr>
          <p:nvPr>
            <p:ph type="ftr" sz="quarter" idx="11"/>
          </p:nvPr>
        </p:nvSpPr>
        <p:spPr>
          <a:xfrm>
            <a:off x="3028950" y="6356351"/>
            <a:ext cx="3086100" cy="365125"/>
          </a:xfrm>
        </p:spPr>
        <p:txBody>
          <a:bodyPr/>
          <a:lstStyle/>
          <a:p>
            <a:endParaRPr lang="nb-NO"/>
          </a:p>
        </p:txBody>
      </p:sp>
      <p:sp>
        <p:nvSpPr>
          <p:cNvPr id="5" name="Plassholder for lysbildenummer 4">
            <a:extLst>
              <a:ext uri="{FF2B5EF4-FFF2-40B4-BE49-F238E27FC236}">
                <a16:creationId xmlns:a16="http://schemas.microsoft.com/office/drawing/2014/main" id="{B5C14911-4612-F711-F1FF-1BBB5A1C88F4}"/>
              </a:ext>
            </a:extLst>
          </p:cNvPr>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22</a:t>
            </a:fld>
            <a:endParaRPr lang="nb-NO"/>
          </a:p>
        </p:txBody>
      </p:sp>
      <p:cxnSp>
        <p:nvCxnSpPr>
          <p:cNvPr id="13" name="Rett pilkobling 12">
            <a:extLst>
              <a:ext uri="{FF2B5EF4-FFF2-40B4-BE49-F238E27FC236}">
                <a16:creationId xmlns:a16="http://schemas.microsoft.com/office/drawing/2014/main" id="{A279DEE8-B1BA-8226-0C15-0BD4BE464668}"/>
              </a:ext>
            </a:extLst>
          </p:cNvPr>
          <p:cNvCxnSpPr/>
          <p:nvPr/>
        </p:nvCxnSpPr>
        <p:spPr>
          <a:xfrm>
            <a:off x="251520" y="4221088"/>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3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 </a:t>
            </a:r>
            <a:r>
              <a:rPr lang="nb-NO" dirty="0" err="1"/>
              <a:t>Exposure</a:t>
            </a:r>
            <a:endParaRPr lang="nb-NO" dirty="0"/>
          </a:p>
        </p:txBody>
      </p:sp>
      <p:sp>
        <p:nvSpPr>
          <p:cNvPr id="3" name="Plassholder for innhold 2"/>
          <p:cNvSpPr>
            <a:spLocks noGrp="1"/>
          </p:cNvSpPr>
          <p:nvPr>
            <p:ph idx="1"/>
          </p:nvPr>
        </p:nvSpPr>
        <p:spPr/>
        <p:txBody>
          <a:bodyPr>
            <a:normAutofit/>
          </a:bodyPr>
          <a:lstStyle/>
          <a:p>
            <a:pPr marL="0" indent="0">
              <a:buNone/>
            </a:pPr>
            <a:r>
              <a:rPr lang="nb-NO" dirty="0"/>
              <a:t>E- Kroppsundersøkelse og omgivelser</a:t>
            </a:r>
          </a:p>
          <a:p>
            <a:pPr marL="0" indent="0">
              <a:buNone/>
            </a:pPr>
            <a:endParaRPr lang="nb-NO" dirty="0"/>
          </a:p>
          <a:p>
            <a:r>
              <a:rPr lang="nb-NO" dirty="0"/>
              <a:t>Sjekk temperatur</a:t>
            </a:r>
          </a:p>
          <a:p>
            <a:endParaRPr lang="nb-NO" dirty="0"/>
          </a:p>
          <a:p>
            <a:r>
              <a:rPr lang="nb-NO" dirty="0"/>
              <a:t>Undersøk hele pasientens kropp </a:t>
            </a:r>
          </a:p>
          <a:p>
            <a:pPr marL="0" indent="0">
              <a:buNone/>
            </a:pPr>
            <a:r>
              <a:rPr lang="nb-NO" dirty="0">
                <a:solidFill>
                  <a:schemeClr val="accent6"/>
                </a:solidFill>
              </a:rPr>
              <a:t>-</a:t>
            </a:r>
            <a:r>
              <a:rPr lang="nb-NO" dirty="0"/>
              <a:t> Se etter utslett, liggesår eller andre skader/endringer i huden</a:t>
            </a:r>
          </a:p>
          <a:p>
            <a:pPr marL="0" indent="0">
              <a:buNone/>
            </a:pPr>
            <a:r>
              <a:rPr lang="nb-NO" dirty="0">
                <a:solidFill>
                  <a:schemeClr val="accent6"/>
                </a:solidFill>
              </a:rPr>
              <a:t>-</a:t>
            </a:r>
            <a:r>
              <a:rPr lang="nb-NO" dirty="0"/>
              <a:t> Sjekk for petekkier (punktformede blødninger i huden)</a:t>
            </a:r>
          </a:p>
          <a:p>
            <a:pPr>
              <a:buFontTx/>
              <a:buChar char="-"/>
            </a:pPr>
            <a:r>
              <a:rPr lang="nb-NO" dirty="0"/>
              <a:t>Kjenn på huden, er den varm/kald/klam?</a:t>
            </a:r>
          </a:p>
          <a:p>
            <a:pPr>
              <a:buFontTx/>
              <a:buChar char="-"/>
            </a:pPr>
            <a:r>
              <a:rPr lang="nb-NO" dirty="0"/>
              <a:t>Sjekk ev kateter/dren – tegn til infeksjon?</a:t>
            </a:r>
          </a:p>
          <a:p>
            <a:pPr>
              <a:buFontTx/>
              <a:buChar char="-"/>
            </a:pPr>
            <a:r>
              <a:rPr lang="nb-NO" dirty="0"/>
              <a:t>Sjekk for brudd/feilstillinger</a:t>
            </a:r>
          </a:p>
          <a:p>
            <a:pPr>
              <a:buFontTx/>
              <a:buChar char="-"/>
            </a:pPr>
            <a:r>
              <a:rPr lang="nb-NO" dirty="0"/>
              <a:t>Smertevurdering</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23</a:t>
            </a:fld>
            <a:endParaRPr lang="nb-NO"/>
          </a:p>
        </p:txBody>
      </p:sp>
      <p:pic>
        <p:nvPicPr>
          <p:cNvPr id="8" name="Bilde 7">
            <a:extLst>
              <a:ext uri="{FF2B5EF4-FFF2-40B4-BE49-F238E27FC236}">
                <a16:creationId xmlns:a16="http://schemas.microsoft.com/office/drawing/2014/main" id="{7D521331-ACDB-45EF-9789-607D06BF5035}"/>
              </a:ext>
            </a:extLst>
          </p:cNvPr>
          <p:cNvPicPr>
            <a:picLocks noChangeAspect="1"/>
          </p:cNvPicPr>
          <p:nvPr/>
        </p:nvPicPr>
        <p:blipFill>
          <a:blip r:embed="rId3"/>
          <a:stretch>
            <a:fillRect/>
          </a:stretch>
        </p:blipFill>
        <p:spPr>
          <a:xfrm>
            <a:off x="3203848" y="681037"/>
            <a:ext cx="4572000" cy="590550"/>
          </a:xfrm>
          <a:prstGeom prst="rect">
            <a:avLst/>
          </a:prstGeom>
        </p:spPr>
      </p:pic>
    </p:spTree>
    <p:extLst>
      <p:ext uri="{BB962C8B-B14F-4D97-AF65-F5344CB8AC3E}">
        <p14:creationId xmlns:p14="http://schemas.microsoft.com/office/powerpoint/2010/main" val="1835250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Oppsummering ABCDE:</a:t>
            </a:r>
          </a:p>
        </p:txBody>
      </p:sp>
      <p:pic>
        <p:nvPicPr>
          <p:cNvPr id="7" name="Media på Internett 6" title="ABCDE og NEWS - Ahus">
            <a:hlinkClick r:id="" action="ppaction://media"/>
            <a:extLst>
              <a:ext uri="{FF2B5EF4-FFF2-40B4-BE49-F238E27FC236}">
                <a16:creationId xmlns:a16="http://schemas.microsoft.com/office/drawing/2014/main" id="{FCDF3045-D671-4854-9C43-62F463159251}"/>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24</a:t>
            </a:fld>
            <a:endParaRPr lang="nb-NO"/>
          </a:p>
        </p:txBody>
      </p:sp>
    </p:spTree>
    <p:extLst>
      <p:ext uri="{BB962C8B-B14F-4D97-AF65-F5344CB8AC3E}">
        <p14:creationId xmlns:p14="http://schemas.microsoft.com/office/powerpoint/2010/main" val="190902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a:xfrm>
            <a:off x="145353" y="127513"/>
            <a:ext cx="7886700" cy="965223"/>
          </a:xfrm>
        </p:spPr>
        <p:txBody>
          <a:bodyPr/>
          <a:lstStyle/>
          <a:p>
            <a:r>
              <a:rPr lang="nb-NO" dirty="0"/>
              <a:t>NEWS2= </a:t>
            </a:r>
            <a:r>
              <a:rPr lang="nb-NO" dirty="0" err="1"/>
              <a:t>early</a:t>
            </a:r>
            <a:r>
              <a:rPr lang="nb-NO" dirty="0"/>
              <a:t> </a:t>
            </a:r>
            <a:r>
              <a:rPr lang="nb-NO" dirty="0" err="1"/>
              <a:t>warning</a:t>
            </a:r>
            <a:r>
              <a:rPr lang="nb-NO" dirty="0"/>
              <a:t> score </a:t>
            </a:r>
          </a:p>
        </p:txBody>
      </p:sp>
      <p:sp>
        <p:nvSpPr>
          <p:cNvPr id="3" name="Plassholder for innhold 2"/>
          <p:cNvSpPr>
            <a:spLocks noGrp="1"/>
          </p:cNvSpPr>
          <p:nvPr>
            <p:ph idx="1"/>
          </p:nvPr>
        </p:nvSpPr>
        <p:spPr>
          <a:xfrm>
            <a:off x="62937" y="1268760"/>
            <a:ext cx="2520280" cy="1348805"/>
          </a:xfrm>
        </p:spPr>
        <p:txBody>
          <a:bodyPr>
            <a:normAutofit fontScale="55000" lnSpcReduction="20000"/>
          </a:bodyPr>
          <a:lstStyle/>
          <a:p>
            <a:r>
              <a:rPr lang="nb-NO" dirty="0"/>
              <a:t>Målet med NEWS2 er at observasjoner settes i et system som sikrer at vi eller nestemann reagerer på endringer i pasientens tilstand. </a:t>
            </a:r>
          </a:p>
          <a:p>
            <a:r>
              <a:rPr lang="nb-NO" dirty="0"/>
              <a:t>Felles språk i kommunikasjon med lege, legevakt, sykehus</a:t>
            </a:r>
          </a:p>
          <a:p>
            <a:r>
              <a:rPr lang="nb-NO" dirty="0"/>
              <a:t>Fokus på oppdagelse av SEPSIS</a:t>
            </a:r>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25</a:t>
            </a:fld>
            <a:endParaRPr lang="nb-NO"/>
          </a:p>
        </p:txBody>
      </p:sp>
      <p:pic>
        <p:nvPicPr>
          <p:cNvPr id="6" name="Bilde 5"/>
          <p:cNvPicPr>
            <a:picLocks noChangeAspect="1"/>
          </p:cNvPicPr>
          <p:nvPr/>
        </p:nvPicPr>
        <p:blipFill>
          <a:blip r:embed="rId3"/>
          <a:stretch>
            <a:fillRect/>
          </a:stretch>
        </p:blipFill>
        <p:spPr>
          <a:xfrm>
            <a:off x="2445919" y="838201"/>
            <a:ext cx="6631086" cy="3743325"/>
          </a:xfrm>
          <a:prstGeom prst="rect">
            <a:avLst/>
          </a:prstGeom>
        </p:spPr>
      </p:pic>
      <p:pic>
        <p:nvPicPr>
          <p:cNvPr id="7" name="Bilde 6"/>
          <p:cNvPicPr>
            <a:picLocks noChangeAspect="1"/>
          </p:cNvPicPr>
          <p:nvPr/>
        </p:nvPicPr>
        <p:blipFill>
          <a:blip r:embed="rId4"/>
          <a:stretch>
            <a:fillRect/>
          </a:stretch>
        </p:blipFill>
        <p:spPr>
          <a:xfrm>
            <a:off x="125391" y="3527480"/>
            <a:ext cx="5324475" cy="3220468"/>
          </a:xfrm>
          <a:prstGeom prst="rect">
            <a:avLst/>
          </a:prstGeom>
        </p:spPr>
      </p:pic>
    </p:spTree>
    <p:extLst>
      <p:ext uri="{BB962C8B-B14F-4D97-AF65-F5344CB8AC3E}">
        <p14:creationId xmlns:p14="http://schemas.microsoft.com/office/powerpoint/2010/main" val="2003532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5353" y="127513"/>
            <a:ext cx="7886700" cy="965223"/>
          </a:xfrm>
        </p:spPr>
        <p:txBody>
          <a:bodyPr/>
          <a:lstStyle/>
          <a:p>
            <a:r>
              <a:rPr lang="nb-NO" dirty="0"/>
              <a:t>NEWS2= </a:t>
            </a:r>
            <a:r>
              <a:rPr lang="nb-NO" dirty="0" err="1"/>
              <a:t>early</a:t>
            </a:r>
            <a:r>
              <a:rPr lang="nb-NO" dirty="0"/>
              <a:t> </a:t>
            </a:r>
            <a:r>
              <a:rPr lang="nb-NO" dirty="0" err="1"/>
              <a:t>warning</a:t>
            </a:r>
            <a:r>
              <a:rPr lang="nb-NO" dirty="0"/>
              <a:t> score </a:t>
            </a:r>
          </a:p>
        </p:txBody>
      </p:sp>
      <p:sp>
        <p:nvSpPr>
          <p:cNvPr id="3" name="Plassholder for innhold 2"/>
          <p:cNvSpPr>
            <a:spLocks noGrp="1"/>
          </p:cNvSpPr>
          <p:nvPr>
            <p:ph idx="1"/>
          </p:nvPr>
        </p:nvSpPr>
        <p:spPr>
          <a:xfrm>
            <a:off x="145353" y="1055710"/>
            <a:ext cx="7029343" cy="1348805"/>
          </a:xfrm>
        </p:spPr>
        <p:txBody>
          <a:bodyPr>
            <a:normAutofit fontScale="92500"/>
          </a:bodyPr>
          <a:lstStyle/>
          <a:p>
            <a:r>
              <a:rPr lang="nb-NO" dirty="0"/>
              <a:t>Målet med NEWS2 er at observasjoner settes i et system som sikrer at vi eller nestemann reagerer på endringer i pasientens tilstand. </a:t>
            </a:r>
          </a:p>
          <a:p>
            <a:r>
              <a:rPr lang="nb-NO" dirty="0"/>
              <a:t>Felles språk i kommunikasjon med lege, legevakt, sykehus</a:t>
            </a:r>
          </a:p>
          <a:p>
            <a:r>
              <a:rPr lang="nb-NO" dirty="0"/>
              <a:t>Fokus på oppdagelse av SEPSIS</a:t>
            </a:r>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26</a:t>
            </a:fld>
            <a:endParaRPr lang="nb-NO"/>
          </a:p>
        </p:txBody>
      </p:sp>
      <p:pic>
        <p:nvPicPr>
          <p:cNvPr id="6" name="Bilde 5"/>
          <p:cNvPicPr>
            <a:picLocks noChangeAspect="1"/>
          </p:cNvPicPr>
          <p:nvPr/>
        </p:nvPicPr>
        <p:blipFill>
          <a:blip r:embed="rId3"/>
          <a:stretch>
            <a:fillRect/>
          </a:stretch>
        </p:blipFill>
        <p:spPr>
          <a:xfrm>
            <a:off x="178308" y="2691495"/>
            <a:ext cx="7108013" cy="4012556"/>
          </a:xfrm>
          <a:prstGeom prst="rect">
            <a:avLst/>
          </a:prstGeom>
        </p:spPr>
      </p:pic>
    </p:spTree>
    <p:extLst>
      <p:ext uri="{BB962C8B-B14F-4D97-AF65-F5344CB8AC3E}">
        <p14:creationId xmlns:p14="http://schemas.microsoft.com/office/powerpoint/2010/main" val="63411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Mistanke om Sepsis?</a:t>
            </a:r>
          </a:p>
        </p:txBody>
      </p:sp>
      <p:sp>
        <p:nvSpPr>
          <p:cNvPr id="3" name="Plassholder for innhold 2"/>
          <p:cNvSpPr>
            <a:spLocks noGrp="1"/>
          </p:cNvSpPr>
          <p:nvPr>
            <p:ph idx="1"/>
          </p:nvPr>
        </p:nvSpPr>
        <p:spPr>
          <a:xfrm>
            <a:off x="251520" y="1690689"/>
            <a:ext cx="7886700" cy="4351338"/>
          </a:xfrm>
        </p:spPr>
        <p:txBody>
          <a:bodyPr>
            <a:normAutofit fontScale="92500" lnSpcReduction="10000"/>
          </a:bodyPr>
          <a:lstStyle/>
          <a:p>
            <a:pPr marL="0" indent="0">
              <a:buNone/>
            </a:pPr>
            <a:endParaRPr lang="nb-NO" dirty="0"/>
          </a:p>
          <a:p>
            <a:pPr marL="0" indent="0">
              <a:buNone/>
            </a:pPr>
            <a:r>
              <a:rPr lang="nb-NO" sz="2400" b="1" dirty="0"/>
              <a:t>HVA ER SEPSIS:</a:t>
            </a:r>
          </a:p>
          <a:p>
            <a:pPr>
              <a:buFontTx/>
              <a:buChar char="-"/>
            </a:pPr>
            <a:r>
              <a:rPr lang="nb-NO" sz="2400" dirty="0"/>
              <a:t>Blodforgiftning </a:t>
            </a:r>
          </a:p>
          <a:p>
            <a:pPr>
              <a:buFontTx/>
              <a:buChar char="-"/>
            </a:pPr>
            <a:r>
              <a:rPr lang="nb-NO" sz="2400" dirty="0"/>
              <a:t>Ubehandlet sepsis kan gi alvorlige komplikasjoner, i verstefall død.</a:t>
            </a:r>
          </a:p>
          <a:p>
            <a:pPr>
              <a:buFontTx/>
              <a:buChar char="-"/>
            </a:pPr>
            <a:r>
              <a:rPr lang="nb-NO" sz="2400" dirty="0"/>
              <a:t>Ved score 5 eller mer i NEWS skal sepsis vurderes</a:t>
            </a:r>
          </a:p>
          <a:p>
            <a:pPr marL="0" indent="0">
              <a:buNone/>
            </a:pPr>
            <a:endParaRPr lang="nb-NO" sz="2400" b="1" dirty="0"/>
          </a:p>
          <a:p>
            <a:pPr marL="0" indent="0">
              <a:buNone/>
            </a:pPr>
            <a:r>
              <a:rPr lang="nb-NO" sz="2400" b="1" dirty="0"/>
              <a:t>Q – SOFA KRITERIER:</a:t>
            </a:r>
          </a:p>
          <a:p>
            <a:r>
              <a:rPr lang="nb-NO" sz="2400" dirty="0"/>
              <a:t>Systolisk blodtrykk </a:t>
            </a:r>
            <a:r>
              <a:rPr lang="nb-NO" sz="2400" b="1" dirty="0"/>
              <a:t>under 100</a:t>
            </a:r>
            <a:r>
              <a:rPr lang="nb-NO" sz="2400" dirty="0"/>
              <a:t> </a:t>
            </a:r>
          </a:p>
          <a:p>
            <a:r>
              <a:rPr lang="nb-NO" sz="2400" dirty="0"/>
              <a:t>Respirasjonsfrekvens </a:t>
            </a:r>
            <a:r>
              <a:rPr lang="nb-NO" sz="2400" b="1" dirty="0"/>
              <a:t>over 22</a:t>
            </a:r>
            <a:endParaRPr lang="nb-NO" sz="2400" dirty="0"/>
          </a:p>
          <a:p>
            <a:r>
              <a:rPr lang="nb-NO" sz="2400" b="1" dirty="0"/>
              <a:t>Endret </a:t>
            </a:r>
            <a:r>
              <a:rPr lang="nb-NO" sz="2400" dirty="0"/>
              <a:t>mental status</a:t>
            </a:r>
          </a:p>
          <a:p>
            <a:pPr marL="0" indent="0">
              <a:buNone/>
            </a:pPr>
            <a:endParaRPr lang="nb-NO" sz="900" b="1" dirty="0">
              <a:solidFill>
                <a:srgbClr val="FF0000"/>
              </a:solidFill>
            </a:endParaRPr>
          </a:p>
          <a:p>
            <a:pPr marL="0" indent="0">
              <a:buNone/>
            </a:pPr>
            <a:r>
              <a:rPr lang="nb-NO" sz="3200" b="1" dirty="0">
                <a:solidFill>
                  <a:srgbClr val="FF0000"/>
                </a:solidFill>
              </a:rPr>
              <a:t>Vurder sepsis ved 2 eller flere Q-sofa kriterier</a:t>
            </a:r>
            <a:endParaRPr lang="nb-NO" sz="3200" dirty="0">
              <a:solidFill>
                <a:srgbClr val="FF0000"/>
              </a:solidFill>
            </a:endParaRP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27</a:t>
            </a:fld>
            <a:endParaRPr lang="nb-NO"/>
          </a:p>
        </p:txBody>
      </p:sp>
      <p:pic>
        <p:nvPicPr>
          <p:cNvPr id="7" name="Bilde 6"/>
          <p:cNvPicPr>
            <a:picLocks noChangeAspect="1"/>
          </p:cNvPicPr>
          <p:nvPr/>
        </p:nvPicPr>
        <p:blipFill>
          <a:blip r:embed="rId3"/>
          <a:stretch>
            <a:fillRect/>
          </a:stretch>
        </p:blipFill>
        <p:spPr>
          <a:xfrm>
            <a:off x="5177234" y="471488"/>
            <a:ext cx="2981325" cy="1533525"/>
          </a:xfrm>
          <a:prstGeom prst="rect">
            <a:avLst/>
          </a:prstGeom>
        </p:spPr>
      </p:pic>
      <p:sp>
        <p:nvSpPr>
          <p:cNvPr id="8" name="TekstSylinder 7"/>
          <p:cNvSpPr txBox="1"/>
          <p:nvPr/>
        </p:nvSpPr>
        <p:spPr>
          <a:xfrm>
            <a:off x="5436096" y="1865154"/>
            <a:ext cx="3007246" cy="246221"/>
          </a:xfrm>
          <a:prstGeom prst="rect">
            <a:avLst/>
          </a:prstGeom>
          <a:noFill/>
        </p:spPr>
        <p:txBody>
          <a:bodyPr wrap="square" rtlCol="0">
            <a:spAutoFit/>
          </a:bodyPr>
          <a:lstStyle/>
          <a:p>
            <a:r>
              <a:rPr lang="nb-NO" sz="1000" dirty="0"/>
              <a:t>Bilde lånt fra pasientsikkerhetsprogrammet</a:t>
            </a:r>
          </a:p>
        </p:txBody>
      </p:sp>
    </p:spTree>
    <p:extLst>
      <p:ext uri="{BB962C8B-B14F-4D97-AF65-F5344CB8AC3E}">
        <p14:creationId xmlns:p14="http://schemas.microsoft.com/office/powerpoint/2010/main" val="1657943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Case 3; Institusjon</a:t>
            </a:r>
          </a:p>
        </p:txBody>
      </p:sp>
      <p:sp>
        <p:nvSpPr>
          <p:cNvPr id="3" name="Plassholder for innhold 2"/>
          <p:cNvSpPr>
            <a:spLocks noGrp="1"/>
          </p:cNvSpPr>
          <p:nvPr>
            <p:ph idx="1"/>
          </p:nvPr>
        </p:nvSpPr>
        <p:spPr/>
        <p:txBody>
          <a:bodyPr>
            <a:normAutofit fontScale="92500"/>
          </a:bodyPr>
          <a:lstStyle/>
          <a:p>
            <a:pPr marL="0" indent="0">
              <a:buNone/>
            </a:pPr>
            <a:r>
              <a:rPr lang="nb-NO" dirty="0"/>
              <a:t>Olga Hansen er 88 år og  bor på et sykehjem på grunn av sine mange somatiske sykdommer</a:t>
            </a:r>
          </a:p>
          <a:p>
            <a:pPr marL="0" indent="0">
              <a:buNone/>
            </a:pPr>
            <a:r>
              <a:rPr lang="nb-NO" dirty="0"/>
              <a:t>Det ble sist tatt rutinemessige målinger av vitale parametere for 3 måneder siden i forbindelse med årskontroll med sykehjemslege. NEWS2 score på 0 (habituell/normal tilstand). </a:t>
            </a:r>
          </a:p>
          <a:p>
            <a:pPr marL="0" indent="0">
              <a:buNone/>
            </a:pPr>
            <a:r>
              <a:rPr lang="nb-NO" dirty="0"/>
              <a:t>Det siste døgnet har hun hatt lette ryggsmerter og vært tiltagende ustø. Dette har igjen ført til økt hjelpebehov. Nattevaktene rapporterer om konsentrert og illeluktende urin. Dagvaktene går inn til henne om morgenen. De registrerer at hun virker forvirret, noe hun ikke har vært tidligere. </a:t>
            </a:r>
          </a:p>
          <a:p>
            <a:pPr marL="0" indent="0">
              <a:buNone/>
            </a:pPr>
            <a:r>
              <a:rPr lang="nb-NO" dirty="0"/>
              <a:t>Det blir tatt NEWS-målinger: Frie luftveier, RF: 26, SpO2: 93%, anstrengt respirasjon, BT: 95/45, Puls: 125 uregelmessig (kjent Atrieflimmer), klam og blek hud, kald perifert.  ACVPU = C (forvirret), </a:t>
            </a:r>
            <a:r>
              <a:rPr lang="nb-NO" dirty="0" err="1"/>
              <a:t>bl.s</a:t>
            </a:r>
            <a:r>
              <a:rPr lang="nb-NO" dirty="0"/>
              <a:t>. 5. Temp: 36,2. </a:t>
            </a:r>
          </a:p>
          <a:p>
            <a:r>
              <a:rPr lang="nb-NO" dirty="0"/>
              <a:t> Regn ut NEWS2 score. </a:t>
            </a:r>
          </a:p>
          <a:p>
            <a:r>
              <a:rPr lang="nb-NO" dirty="0"/>
              <a:t>Hvilke tiltak setter du inn hos Olga?</a:t>
            </a:r>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28</a:t>
            </a:fld>
            <a:endParaRPr lang="nb-NO"/>
          </a:p>
        </p:txBody>
      </p:sp>
    </p:spTree>
    <p:extLst>
      <p:ext uri="{BB962C8B-B14F-4D97-AF65-F5344CB8AC3E}">
        <p14:creationId xmlns:p14="http://schemas.microsoft.com/office/powerpoint/2010/main" val="282456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Case 3; Institusjon</a:t>
            </a:r>
          </a:p>
        </p:txBody>
      </p:sp>
      <p:sp>
        <p:nvSpPr>
          <p:cNvPr id="3" name="Plassholder for innhold 2"/>
          <p:cNvSpPr>
            <a:spLocks noGrp="1"/>
          </p:cNvSpPr>
          <p:nvPr>
            <p:ph idx="1"/>
          </p:nvPr>
        </p:nvSpPr>
        <p:spPr/>
        <p:txBody>
          <a:bodyPr>
            <a:normAutofit/>
          </a:bodyPr>
          <a:lstStyle/>
          <a:p>
            <a:pPr marL="0" indent="0">
              <a:buNone/>
            </a:pPr>
            <a:r>
              <a:rPr lang="nb-NO" dirty="0"/>
              <a:t>NEWS-målinger: Frie luftveier, RF: 26, SpO2: 93%, anstrengt respirasjon, BT: 95/45, Puls: 125 uregelmessig (kjent Atrieflimmer), klam og blek hud, kald perifert.  ACVPU = C (forvirret), </a:t>
            </a:r>
            <a:r>
              <a:rPr lang="nb-NO" dirty="0" err="1"/>
              <a:t>bl.s</a:t>
            </a:r>
            <a:r>
              <a:rPr lang="nb-NO" dirty="0"/>
              <a:t>. 5. Temp: 36,2. </a:t>
            </a:r>
          </a:p>
          <a:p>
            <a:pPr marL="0" indent="0">
              <a:buNone/>
            </a:pPr>
            <a:endParaRPr lang="nb-NO" dirty="0"/>
          </a:p>
          <a:p>
            <a:pPr marL="0" indent="0">
              <a:buNone/>
            </a:pPr>
            <a:endParaRPr lang="nb-NO" dirty="0"/>
          </a:p>
          <a:p>
            <a:pPr marL="0" indent="0">
              <a:buNone/>
            </a:pPr>
            <a:r>
              <a:rPr lang="nb-NO" sz="3200" dirty="0">
                <a:solidFill>
                  <a:schemeClr val="accent1">
                    <a:lumMod val="75000"/>
                  </a:schemeClr>
                </a:solidFill>
              </a:rPr>
              <a:t>Regn ut </a:t>
            </a:r>
            <a:br>
              <a:rPr lang="nb-NO" sz="3200" dirty="0">
                <a:solidFill>
                  <a:schemeClr val="accent1">
                    <a:lumMod val="75000"/>
                  </a:schemeClr>
                </a:solidFill>
              </a:rPr>
            </a:br>
            <a:r>
              <a:rPr lang="nb-NO" sz="3200" dirty="0">
                <a:solidFill>
                  <a:schemeClr val="accent1">
                    <a:lumMod val="75000"/>
                  </a:schemeClr>
                </a:solidFill>
              </a:rPr>
              <a:t>NEWS2 </a:t>
            </a:r>
            <a:br>
              <a:rPr lang="nb-NO" sz="3200" dirty="0">
                <a:solidFill>
                  <a:schemeClr val="accent1">
                    <a:lumMod val="75000"/>
                  </a:schemeClr>
                </a:solidFill>
              </a:rPr>
            </a:br>
            <a:r>
              <a:rPr lang="nb-NO" sz="3200" dirty="0">
                <a:solidFill>
                  <a:schemeClr val="accent1">
                    <a:lumMod val="75000"/>
                  </a:schemeClr>
                </a:solidFill>
              </a:rPr>
              <a:t>score</a:t>
            </a:r>
          </a:p>
          <a:p>
            <a:pPr marL="0" indent="0">
              <a:buNone/>
            </a:pPr>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29</a:t>
            </a:fld>
            <a:endParaRPr lang="nb-NO"/>
          </a:p>
        </p:txBody>
      </p:sp>
      <p:pic>
        <p:nvPicPr>
          <p:cNvPr id="7" name="Plassholder for innhold 6">
            <a:extLst>
              <a:ext uri="{FF2B5EF4-FFF2-40B4-BE49-F238E27FC236}">
                <a16:creationId xmlns:a16="http://schemas.microsoft.com/office/drawing/2014/main" id="{E2FFE0F7-ECFA-A768-C1AD-242F34960F4A}"/>
              </a:ext>
            </a:extLst>
          </p:cNvPr>
          <p:cNvPicPr>
            <a:picLocks noGrp="1" noChangeAspect="1"/>
          </p:cNvPicPr>
          <p:nvPr>
            <p:ph sz="half" idx="4294967295"/>
          </p:nvPr>
        </p:nvPicPr>
        <p:blipFill>
          <a:blip r:embed="rId3"/>
          <a:stretch>
            <a:fillRect/>
          </a:stretch>
        </p:blipFill>
        <p:spPr>
          <a:xfrm>
            <a:off x="3010075" y="2852936"/>
            <a:ext cx="6020879" cy="4002385"/>
          </a:xfrm>
          <a:prstGeom prst="rect">
            <a:avLst/>
          </a:prstGeom>
          <a:noFill/>
        </p:spPr>
      </p:pic>
    </p:spTree>
    <p:extLst>
      <p:ext uri="{BB962C8B-B14F-4D97-AF65-F5344CB8AC3E}">
        <p14:creationId xmlns:p14="http://schemas.microsoft.com/office/powerpoint/2010/main" val="173105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38EA1F-6159-4585-B14D-96F79B868C3D}"/>
              </a:ext>
            </a:extLst>
          </p:cNvPr>
          <p:cNvSpPr>
            <a:spLocks noGrp="1"/>
          </p:cNvSpPr>
          <p:nvPr>
            <p:ph type="title"/>
          </p:nvPr>
        </p:nvSpPr>
        <p:spPr/>
        <p:txBody>
          <a:bodyPr/>
          <a:lstStyle/>
          <a:p>
            <a:r>
              <a:rPr lang="nb-NO" dirty="0"/>
              <a:t>Rekk en hånd i været..</a:t>
            </a:r>
          </a:p>
        </p:txBody>
      </p:sp>
      <p:sp>
        <p:nvSpPr>
          <p:cNvPr id="3" name="Plassholder for innhold 2">
            <a:extLst>
              <a:ext uri="{FF2B5EF4-FFF2-40B4-BE49-F238E27FC236}">
                <a16:creationId xmlns:a16="http://schemas.microsoft.com/office/drawing/2014/main" id="{475AB417-0DD9-4055-8721-D9462C8C276D}"/>
              </a:ext>
            </a:extLst>
          </p:cNvPr>
          <p:cNvSpPr>
            <a:spLocks noGrp="1"/>
          </p:cNvSpPr>
          <p:nvPr>
            <p:ph idx="1"/>
          </p:nvPr>
        </p:nvSpPr>
        <p:spPr/>
        <p:txBody>
          <a:bodyPr/>
          <a:lstStyle/>
          <a:p>
            <a:r>
              <a:rPr lang="nb-NO" dirty="0"/>
              <a:t>Hvor mange vet hvordan man tar en NEWS2?</a:t>
            </a:r>
          </a:p>
          <a:p>
            <a:r>
              <a:rPr lang="nb-NO" dirty="0"/>
              <a:t>Hvor mange har tatt NEWS2 på en pasient?</a:t>
            </a:r>
          </a:p>
          <a:p>
            <a:r>
              <a:rPr lang="nb-NO" dirty="0"/>
              <a:t>Hvor mange har kontaktet sykepleier eller lege </a:t>
            </a:r>
            <a:r>
              <a:rPr lang="nb-NO" dirty="0" err="1"/>
              <a:t>pga</a:t>
            </a:r>
            <a:r>
              <a:rPr lang="nb-NO" dirty="0"/>
              <a:t> NEWS2-måling?</a:t>
            </a:r>
          </a:p>
          <a:p>
            <a:endParaRPr lang="nb-NO" dirty="0"/>
          </a:p>
          <a:p>
            <a:r>
              <a:rPr lang="nb-NO" dirty="0"/>
              <a:t>Hvor mange bruker ABCDE når dere måler NEWS2?</a:t>
            </a:r>
          </a:p>
        </p:txBody>
      </p:sp>
      <p:sp>
        <p:nvSpPr>
          <p:cNvPr id="4" name="Plassholder for bunntekst 3">
            <a:extLst>
              <a:ext uri="{FF2B5EF4-FFF2-40B4-BE49-F238E27FC236}">
                <a16:creationId xmlns:a16="http://schemas.microsoft.com/office/drawing/2014/main" id="{086A5FB5-42B9-4D1B-8201-B5080B0EEA2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ABA432A-CF30-4D5A-9427-CA685371C4EB}"/>
              </a:ext>
            </a:extLst>
          </p:cNvPr>
          <p:cNvSpPr>
            <a:spLocks noGrp="1"/>
          </p:cNvSpPr>
          <p:nvPr>
            <p:ph type="sldNum" sz="quarter" idx="12"/>
          </p:nvPr>
        </p:nvSpPr>
        <p:spPr/>
        <p:txBody>
          <a:bodyPr/>
          <a:lstStyle/>
          <a:p>
            <a:fld id="{E09305BD-5F70-424C-81AC-F5FFE723C7D3}" type="slidenum">
              <a:rPr lang="nb-NO" smtClean="0"/>
              <a:pPr/>
              <a:t>3</a:t>
            </a:fld>
            <a:endParaRPr lang="nb-NO"/>
          </a:p>
        </p:txBody>
      </p:sp>
    </p:spTree>
    <p:extLst>
      <p:ext uri="{BB962C8B-B14F-4D97-AF65-F5344CB8AC3E}">
        <p14:creationId xmlns:p14="http://schemas.microsoft.com/office/powerpoint/2010/main" val="35850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Case 3; Institusjon</a:t>
            </a:r>
          </a:p>
        </p:txBody>
      </p:sp>
      <p:sp>
        <p:nvSpPr>
          <p:cNvPr id="3" name="Plassholder for innhold 2"/>
          <p:cNvSpPr>
            <a:spLocks noGrp="1"/>
          </p:cNvSpPr>
          <p:nvPr>
            <p:ph idx="1"/>
          </p:nvPr>
        </p:nvSpPr>
        <p:spPr/>
        <p:txBody>
          <a:bodyPr>
            <a:normAutofit/>
          </a:bodyPr>
          <a:lstStyle/>
          <a:p>
            <a:pPr marL="0" indent="0">
              <a:buNone/>
            </a:pPr>
            <a:r>
              <a:rPr lang="nb-NO" dirty="0"/>
              <a:t>NEWS-målinger: Frie luftveier, RF: 26, SpO2: 93%, anstrengt respirasjon, BT: 95/45, Puls: 125 uregelmessig (kjent Atrieflimmer), klam og blek hud, kald perifert.  ACVPU = C (forvirret), </a:t>
            </a:r>
            <a:r>
              <a:rPr lang="nb-NO" dirty="0" err="1"/>
              <a:t>bl.s</a:t>
            </a:r>
            <a:r>
              <a:rPr lang="nb-NO" dirty="0"/>
              <a:t>. 5. Temp: 36,2. </a:t>
            </a:r>
          </a:p>
          <a:p>
            <a:pPr marL="0" indent="0">
              <a:buNone/>
            </a:pPr>
            <a:endParaRPr lang="nb-NO" dirty="0"/>
          </a:p>
          <a:p>
            <a:pPr marL="0" indent="0">
              <a:buNone/>
            </a:pPr>
            <a:endParaRPr lang="nb-NO" dirty="0"/>
          </a:p>
          <a:p>
            <a:pPr marL="0" indent="0">
              <a:buNone/>
            </a:pPr>
            <a:r>
              <a:rPr lang="nb-NO" dirty="0"/>
              <a:t>Regn ut </a:t>
            </a:r>
            <a:br>
              <a:rPr lang="nb-NO" dirty="0"/>
            </a:br>
            <a:r>
              <a:rPr lang="nb-NO" dirty="0"/>
              <a:t>NEWS2 score</a:t>
            </a:r>
          </a:p>
          <a:p>
            <a:pPr marL="0" indent="0">
              <a:buNone/>
            </a:pPr>
            <a:endParaRPr lang="nb-NO" dirty="0"/>
          </a:p>
          <a:p>
            <a:pPr marL="0" indent="0">
              <a:buNone/>
            </a:pPr>
            <a:r>
              <a:rPr lang="nb-NO" dirty="0">
                <a:solidFill>
                  <a:srgbClr val="FF0000"/>
                </a:solidFill>
              </a:rPr>
              <a:t>NEWS = 12</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30</a:t>
            </a:fld>
            <a:endParaRPr lang="nb-NO"/>
          </a:p>
        </p:txBody>
      </p:sp>
      <p:pic>
        <p:nvPicPr>
          <p:cNvPr id="7" name="Plassholder for innhold 6">
            <a:extLst>
              <a:ext uri="{FF2B5EF4-FFF2-40B4-BE49-F238E27FC236}">
                <a16:creationId xmlns:a16="http://schemas.microsoft.com/office/drawing/2014/main" id="{E2FFE0F7-ECFA-A768-C1AD-242F34960F4A}"/>
              </a:ext>
            </a:extLst>
          </p:cNvPr>
          <p:cNvPicPr>
            <a:picLocks noGrp="1" noChangeAspect="1"/>
          </p:cNvPicPr>
          <p:nvPr>
            <p:ph sz="half" idx="4294967295"/>
          </p:nvPr>
        </p:nvPicPr>
        <p:blipFill>
          <a:blip r:embed="rId3"/>
          <a:stretch>
            <a:fillRect/>
          </a:stretch>
        </p:blipFill>
        <p:spPr>
          <a:xfrm>
            <a:off x="3010075" y="2852936"/>
            <a:ext cx="6020879" cy="4002385"/>
          </a:xfrm>
          <a:prstGeom prst="rect">
            <a:avLst/>
          </a:prstGeom>
          <a:noFill/>
        </p:spPr>
      </p:pic>
      <p:sp>
        <p:nvSpPr>
          <p:cNvPr id="6" name="Ellipse 5">
            <a:extLst>
              <a:ext uri="{FF2B5EF4-FFF2-40B4-BE49-F238E27FC236}">
                <a16:creationId xmlns:a16="http://schemas.microsoft.com/office/drawing/2014/main" id="{C1126A12-3FB5-CCFC-0C2A-D9EF24C8C677}"/>
              </a:ext>
            </a:extLst>
          </p:cNvPr>
          <p:cNvSpPr/>
          <p:nvPr/>
        </p:nvSpPr>
        <p:spPr>
          <a:xfrm>
            <a:off x="8460432" y="3429000"/>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EDE7B576-C050-D154-40AC-97E93FAA8F1A}"/>
              </a:ext>
            </a:extLst>
          </p:cNvPr>
          <p:cNvSpPr/>
          <p:nvPr/>
        </p:nvSpPr>
        <p:spPr>
          <a:xfrm>
            <a:off x="5303206" y="3695353"/>
            <a:ext cx="42092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BA1C0E11-4AC2-8E9E-5F2E-EC9DFC3B5791}"/>
              </a:ext>
            </a:extLst>
          </p:cNvPr>
          <p:cNvSpPr/>
          <p:nvPr/>
        </p:nvSpPr>
        <p:spPr>
          <a:xfrm>
            <a:off x="5225634" y="4566096"/>
            <a:ext cx="498493"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FB5816C-E130-19D3-EF59-F20F722435DB}"/>
              </a:ext>
            </a:extLst>
          </p:cNvPr>
          <p:cNvSpPr/>
          <p:nvPr/>
        </p:nvSpPr>
        <p:spPr>
          <a:xfrm>
            <a:off x="7676358" y="4845992"/>
            <a:ext cx="568049"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826FC366-662E-81C4-7712-156763241FC4}"/>
              </a:ext>
            </a:extLst>
          </p:cNvPr>
          <p:cNvSpPr/>
          <p:nvPr/>
        </p:nvSpPr>
        <p:spPr>
          <a:xfrm>
            <a:off x="8316416" y="5132114"/>
            <a:ext cx="56804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09B282D8-E875-498C-978D-1E569D60326D}"/>
              </a:ext>
            </a:extLst>
          </p:cNvPr>
          <p:cNvSpPr/>
          <p:nvPr/>
        </p:nvSpPr>
        <p:spPr>
          <a:xfrm>
            <a:off x="6372200" y="5420146"/>
            <a:ext cx="64807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31D57482-D095-C0AF-F48A-DC18DF9D2C21}"/>
              </a:ext>
            </a:extLst>
          </p:cNvPr>
          <p:cNvSpPr/>
          <p:nvPr/>
        </p:nvSpPr>
        <p:spPr>
          <a:xfrm>
            <a:off x="6552220" y="4289871"/>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7726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9150"/>
            <a:ext cx="7886700" cy="1325563"/>
          </a:xfrm>
        </p:spPr>
        <p:txBody>
          <a:bodyPr/>
          <a:lstStyle/>
          <a:p>
            <a:r>
              <a:rPr lang="nb-NO" dirty="0"/>
              <a:t>Respons på News2 score</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31</a:t>
            </a:fld>
            <a:endParaRPr lang="nb-NO"/>
          </a:p>
        </p:txBody>
      </p:sp>
      <p:pic>
        <p:nvPicPr>
          <p:cNvPr id="8" name="Bilde 7">
            <a:extLst>
              <a:ext uri="{FF2B5EF4-FFF2-40B4-BE49-F238E27FC236}">
                <a16:creationId xmlns:a16="http://schemas.microsoft.com/office/drawing/2014/main" id="{0ACDA89A-D33A-42A8-8B4D-3BE6C12D9F1A}"/>
              </a:ext>
            </a:extLst>
          </p:cNvPr>
          <p:cNvPicPr>
            <a:picLocks noChangeAspect="1"/>
          </p:cNvPicPr>
          <p:nvPr/>
        </p:nvPicPr>
        <p:blipFill>
          <a:blip r:embed="rId3"/>
          <a:stretch>
            <a:fillRect/>
          </a:stretch>
        </p:blipFill>
        <p:spPr>
          <a:xfrm>
            <a:off x="768345" y="1412776"/>
            <a:ext cx="6855467" cy="4146477"/>
          </a:xfrm>
          <a:prstGeom prst="rect">
            <a:avLst/>
          </a:prstGeom>
        </p:spPr>
      </p:pic>
    </p:spTree>
    <p:extLst>
      <p:ext uri="{BB962C8B-B14F-4D97-AF65-F5344CB8AC3E}">
        <p14:creationId xmlns:p14="http://schemas.microsoft.com/office/powerpoint/2010/main" val="1239127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Mistanke om Sepsis?</a:t>
            </a:r>
          </a:p>
        </p:txBody>
      </p:sp>
      <p:sp>
        <p:nvSpPr>
          <p:cNvPr id="3" name="Plassholder for innhold 2"/>
          <p:cNvSpPr>
            <a:spLocks noGrp="1"/>
          </p:cNvSpPr>
          <p:nvPr>
            <p:ph idx="1"/>
          </p:nvPr>
        </p:nvSpPr>
        <p:spPr>
          <a:xfrm>
            <a:off x="251520" y="1690689"/>
            <a:ext cx="7886700" cy="4351338"/>
          </a:xfrm>
        </p:spPr>
        <p:txBody>
          <a:bodyPr>
            <a:normAutofit fontScale="92500" lnSpcReduction="10000"/>
          </a:bodyPr>
          <a:lstStyle/>
          <a:p>
            <a:pPr marL="0" indent="0">
              <a:buNone/>
            </a:pPr>
            <a:endParaRPr lang="nb-NO" dirty="0"/>
          </a:p>
          <a:p>
            <a:pPr marL="0" indent="0">
              <a:buNone/>
            </a:pPr>
            <a:r>
              <a:rPr lang="nb-NO" sz="2400" b="1" dirty="0"/>
              <a:t>HVA ER SEPSIS:</a:t>
            </a:r>
          </a:p>
          <a:p>
            <a:pPr>
              <a:buFontTx/>
              <a:buChar char="-"/>
            </a:pPr>
            <a:r>
              <a:rPr lang="nb-NO" sz="2400" dirty="0"/>
              <a:t>Blodforgiftning </a:t>
            </a:r>
          </a:p>
          <a:p>
            <a:pPr>
              <a:buFontTx/>
              <a:buChar char="-"/>
            </a:pPr>
            <a:r>
              <a:rPr lang="nb-NO" sz="2400" dirty="0"/>
              <a:t>Ubehandlet sepsis kan gi alvorlige komplikasjoner, i verstefall død.</a:t>
            </a:r>
          </a:p>
          <a:p>
            <a:pPr>
              <a:buFontTx/>
              <a:buChar char="-"/>
            </a:pPr>
            <a:r>
              <a:rPr lang="nb-NO" sz="2400" dirty="0"/>
              <a:t>Ved </a:t>
            </a:r>
            <a:r>
              <a:rPr lang="nb-NO" sz="2400" dirty="0">
                <a:solidFill>
                  <a:srgbClr val="FF0000"/>
                </a:solidFill>
              </a:rPr>
              <a:t>score 5 eller mer i NEWS skal sepsis vurderes</a:t>
            </a:r>
          </a:p>
          <a:p>
            <a:pPr marL="0" indent="0">
              <a:buNone/>
            </a:pPr>
            <a:endParaRPr lang="nb-NO" sz="2400" b="1" dirty="0"/>
          </a:p>
          <a:p>
            <a:pPr marL="0" indent="0">
              <a:buNone/>
            </a:pPr>
            <a:r>
              <a:rPr lang="nb-NO" sz="2400" b="1" dirty="0"/>
              <a:t>Q – SOFA KRITERIER:</a:t>
            </a:r>
          </a:p>
          <a:p>
            <a:r>
              <a:rPr lang="nb-NO" sz="2400" dirty="0"/>
              <a:t>Systolisk blodtrykk </a:t>
            </a:r>
            <a:r>
              <a:rPr lang="nb-NO" sz="2400" b="1" dirty="0"/>
              <a:t>under 100</a:t>
            </a:r>
            <a:r>
              <a:rPr lang="nb-NO" sz="2400" dirty="0"/>
              <a:t> </a:t>
            </a:r>
          </a:p>
          <a:p>
            <a:r>
              <a:rPr lang="nb-NO" sz="2400" dirty="0"/>
              <a:t>Respirasjonsfrekvens </a:t>
            </a:r>
            <a:r>
              <a:rPr lang="nb-NO" sz="2400" b="1" dirty="0"/>
              <a:t>over 22</a:t>
            </a:r>
            <a:endParaRPr lang="nb-NO" sz="2400" dirty="0"/>
          </a:p>
          <a:p>
            <a:r>
              <a:rPr lang="nb-NO" sz="2400" b="1" dirty="0"/>
              <a:t>Endret </a:t>
            </a:r>
            <a:r>
              <a:rPr lang="nb-NO" sz="2400" dirty="0"/>
              <a:t>mental status</a:t>
            </a:r>
          </a:p>
          <a:p>
            <a:pPr marL="0" indent="0">
              <a:buNone/>
            </a:pPr>
            <a:endParaRPr lang="nb-NO" sz="900" b="1" dirty="0">
              <a:solidFill>
                <a:srgbClr val="FF0000"/>
              </a:solidFill>
            </a:endParaRPr>
          </a:p>
          <a:p>
            <a:pPr marL="0" indent="0">
              <a:buNone/>
            </a:pPr>
            <a:r>
              <a:rPr lang="nb-NO" sz="3200" b="1" dirty="0">
                <a:solidFill>
                  <a:srgbClr val="FF0000"/>
                </a:solidFill>
              </a:rPr>
              <a:t>Vurder sepsis ved 2 eller flere Q-sofa kriterier</a:t>
            </a:r>
            <a:endParaRPr lang="nb-NO" sz="3200" dirty="0">
              <a:solidFill>
                <a:srgbClr val="FF0000"/>
              </a:solidFill>
            </a:endParaRP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32</a:t>
            </a:fld>
            <a:endParaRPr lang="nb-NO"/>
          </a:p>
        </p:txBody>
      </p:sp>
      <p:pic>
        <p:nvPicPr>
          <p:cNvPr id="7" name="Bilde 6"/>
          <p:cNvPicPr>
            <a:picLocks noChangeAspect="1"/>
          </p:cNvPicPr>
          <p:nvPr/>
        </p:nvPicPr>
        <p:blipFill>
          <a:blip r:embed="rId3"/>
          <a:stretch>
            <a:fillRect/>
          </a:stretch>
        </p:blipFill>
        <p:spPr>
          <a:xfrm>
            <a:off x="5177234" y="471488"/>
            <a:ext cx="2981325" cy="1533525"/>
          </a:xfrm>
          <a:prstGeom prst="rect">
            <a:avLst/>
          </a:prstGeom>
        </p:spPr>
      </p:pic>
      <p:sp>
        <p:nvSpPr>
          <p:cNvPr id="8" name="TekstSylinder 7"/>
          <p:cNvSpPr txBox="1"/>
          <p:nvPr/>
        </p:nvSpPr>
        <p:spPr>
          <a:xfrm>
            <a:off x="5436096" y="1865154"/>
            <a:ext cx="3007246" cy="246221"/>
          </a:xfrm>
          <a:prstGeom prst="rect">
            <a:avLst/>
          </a:prstGeom>
          <a:noFill/>
        </p:spPr>
        <p:txBody>
          <a:bodyPr wrap="square" rtlCol="0">
            <a:spAutoFit/>
          </a:bodyPr>
          <a:lstStyle/>
          <a:p>
            <a:r>
              <a:rPr lang="nb-NO" sz="1000" dirty="0"/>
              <a:t>Bilde lånt fra pasientsikkerhetsprogrammet</a:t>
            </a:r>
          </a:p>
        </p:txBody>
      </p:sp>
      <p:sp>
        <p:nvSpPr>
          <p:cNvPr id="6" name="TekstSylinder 5">
            <a:extLst>
              <a:ext uri="{FF2B5EF4-FFF2-40B4-BE49-F238E27FC236}">
                <a16:creationId xmlns:a16="http://schemas.microsoft.com/office/drawing/2014/main" id="{B33D5A76-12BE-369C-9823-7EAA19EB7DAE}"/>
              </a:ext>
            </a:extLst>
          </p:cNvPr>
          <p:cNvSpPr txBox="1"/>
          <p:nvPr/>
        </p:nvSpPr>
        <p:spPr>
          <a:xfrm>
            <a:off x="5566271" y="3843872"/>
            <a:ext cx="2592288" cy="1323439"/>
          </a:xfrm>
          <a:prstGeom prst="rect">
            <a:avLst/>
          </a:prstGeom>
          <a:noFill/>
          <a:ln>
            <a:solidFill>
              <a:srgbClr val="FF0000"/>
            </a:solidFill>
          </a:ln>
        </p:spPr>
        <p:txBody>
          <a:bodyPr wrap="square" rtlCol="0">
            <a:spAutoFit/>
          </a:bodyPr>
          <a:lstStyle/>
          <a:p>
            <a:r>
              <a:rPr lang="nb-NO" sz="2000" dirty="0"/>
              <a:t>Olga:</a:t>
            </a:r>
          </a:p>
          <a:p>
            <a:r>
              <a:rPr lang="nb-NO" sz="2000" dirty="0"/>
              <a:t>BT: </a:t>
            </a:r>
            <a:r>
              <a:rPr lang="nb-NO" sz="2000" dirty="0">
                <a:solidFill>
                  <a:srgbClr val="FF0000"/>
                </a:solidFill>
              </a:rPr>
              <a:t>95</a:t>
            </a:r>
            <a:r>
              <a:rPr lang="nb-NO" sz="2000" dirty="0"/>
              <a:t>/45</a:t>
            </a:r>
          </a:p>
          <a:p>
            <a:r>
              <a:rPr lang="nb-NO" sz="2000" dirty="0"/>
              <a:t>RF: </a:t>
            </a:r>
            <a:r>
              <a:rPr lang="nb-NO" sz="2000" dirty="0">
                <a:solidFill>
                  <a:srgbClr val="FF0000"/>
                </a:solidFill>
              </a:rPr>
              <a:t>26</a:t>
            </a:r>
            <a:r>
              <a:rPr lang="nb-NO" sz="2000" dirty="0"/>
              <a:t> </a:t>
            </a:r>
          </a:p>
          <a:p>
            <a:r>
              <a:rPr lang="nb-NO" sz="2000" dirty="0"/>
              <a:t>ACVPU = </a:t>
            </a:r>
            <a:r>
              <a:rPr lang="nb-NO" sz="2000" dirty="0">
                <a:solidFill>
                  <a:srgbClr val="FF0000"/>
                </a:solidFill>
              </a:rPr>
              <a:t>C</a:t>
            </a:r>
            <a:r>
              <a:rPr lang="nb-NO" sz="2000" dirty="0"/>
              <a:t> (forvirret) </a:t>
            </a:r>
          </a:p>
        </p:txBody>
      </p:sp>
    </p:spTree>
    <p:extLst>
      <p:ext uri="{BB962C8B-B14F-4D97-AF65-F5344CB8AC3E}">
        <p14:creationId xmlns:p14="http://schemas.microsoft.com/office/powerpoint/2010/main" val="535460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381CDB-68E1-07AE-38DD-B4DEA7FAA76B}"/>
              </a:ext>
            </a:extLst>
          </p:cNvPr>
          <p:cNvSpPr>
            <a:spLocks noGrp="1"/>
          </p:cNvSpPr>
          <p:nvPr>
            <p:ph type="title"/>
          </p:nvPr>
        </p:nvSpPr>
        <p:spPr/>
        <p:txBody>
          <a:bodyPr/>
          <a:lstStyle/>
          <a:p>
            <a:r>
              <a:rPr lang="nb-NO" dirty="0"/>
              <a:t>Hva gjør du?</a:t>
            </a:r>
          </a:p>
        </p:txBody>
      </p:sp>
      <p:sp>
        <p:nvSpPr>
          <p:cNvPr id="3" name="Plassholder for innhold 2">
            <a:extLst>
              <a:ext uri="{FF2B5EF4-FFF2-40B4-BE49-F238E27FC236}">
                <a16:creationId xmlns:a16="http://schemas.microsoft.com/office/drawing/2014/main" id="{6800F063-4349-A0D7-86BC-447B2E7964E9}"/>
              </a:ext>
            </a:extLst>
          </p:cNvPr>
          <p:cNvSpPr>
            <a:spLocks noGrp="1"/>
          </p:cNvSpPr>
          <p:nvPr>
            <p:ph idx="1"/>
          </p:nvPr>
        </p:nvSpPr>
        <p:spPr/>
        <p:txBody>
          <a:bodyPr/>
          <a:lstStyle/>
          <a:p>
            <a:r>
              <a:rPr lang="nb-NO" dirty="0"/>
              <a:t>Kontakte sykepleier kjapt!</a:t>
            </a:r>
          </a:p>
          <a:p>
            <a:pPr lvl="1"/>
            <a:r>
              <a:rPr lang="nb-NO" dirty="0" err="1"/>
              <a:t>Evt</a:t>
            </a:r>
            <a:r>
              <a:rPr lang="nb-NO" dirty="0"/>
              <a:t> legevakt/113 </a:t>
            </a:r>
            <a:r>
              <a:rPr lang="nb-NO" dirty="0" err="1"/>
              <a:t>pga</a:t>
            </a:r>
            <a:r>
              <a:rPr lang="nb-NO" dirty="0"/>
              <a:t> fare for sepsis</a:t>
            </a:r>
          </a:p>
          <a:p>
            <a:pPr lvl="1"/>
            <a:r>
              <a:rPr lang="nb-NO" dirty="0"/>
              <a:t>Ikke gå fra pasienten</a:t>
            </a:r>
          </a:p>
          <a:p>
            <a:endParaRPr lang="nb-NO" dirty="0"/>
          </a:p>
          <a:p>
            <a:r>
              <a:rPr lang="nb-NO" dirty="0"/>
              <a:t>Hva med behandlingsavklaring?</a:t>
            </a:r>
          </a:p>
          <a:p>
            <a:pPr lvl="1"/>
            <a:r>
              <a:rPr lang="nb-NO" dirty="0"/>
              <a:t>Hva står dokumentert i journal?</a:t>
            </a:r>
          </a:p>
          <a:p>
            <a:pPr lvl="1"/>
            <a:r>
              <a:rPr lang="nb-NO" dirty="0"/>
              <a:t>Dette virker som en kjapp, uventet endring. </a:t>
            </a:r>
          </a:p>
          <a:p>
            <a:pPr lvl="1"/>
            <a:r>
              <a:rPr lang="nb-NO" dirty="0"/>
              <a:t>Ingen notater i journal? Skal behandles. Kan også gi symptomer som gir ubehag hos pasient</a:t>
            </a:r>
          </a:p>
        </p:txBody>
      </p:sp>
      <p:sp>
        <p:nvSpPr>
          <p:cNvPr id="4" name="Plassholder for bunntekst 3">
            <a:extLst>
              <a:ext uri="{FF2B5EF4-FFF2-40B4-BE49-F238E27FC236}">
                <a16:creationId xmlns:a16="http://schemas.microsoft.com/office/drawing/2014/main" id="{3977EA22-C10E-6559-4956-B1C18DF5DC0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F113115-D5C6-F654-A431-97A04B5C7E44}"/>
              </a:ext>
            </a:extLst>
          </p:cNvPr>
          <p:cNvSpPr>
            <a:spLocks noGrp="1"/>
          </p:cNvSpPr>
          <p:nvPr>
            <p:ph type="sldNum" sz="quarter" idx="12"/>
          </p:nvPr>
        </p:nvSpPr>
        <p:spPr/>
        <p:txBody>
          <a:bodyPr/>
          <a:lstStyle/>
          <a:p>
            <a:fld id="{E09305BD-5F70-424C-81AC-F5FFE723C7D3}" type="slidenum">
              <a:rPr lang="nb-NO" smtClean="0"/>
              <a:pPr/>
              <a:t>33</a:t>
            </a:fld>
            <a:endParaRPr lang="nb-NO"/>
          </a:p>
        </p:txBody>
      </p:sp>
    </p:spTree>
    <p:extLst>
      <p:ext uri="{BB962C8B-B14F-4D97-AF65-F5344CB8AC3E}">
        <p14:creationId xmlns:p14="http://schemas.microsoft.com/office/powerpoint/2010/main" val="1341883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0022" y="1340768"/>
            <a:ext cx="7886700" cy="1325563"/>
          </a:xfrm>
        </p:spPr>
        <p:txBody>
          <a:bodyPr/>
          <a:lstStyle/>
          <a:p>
            <a:r>
              <a:rPr lang="nb-NO" dirty="0"/>
              <a:t>Spørsmål?</a:t>
            </a:r>
            <a:br>
              <a:rPr lang="nb-NO" dirty="0"/>
            </a:br>
            <a:r>
              <a:rPr lang="nb-NO" dirty="0"/>
              <a:t>Takk for meg </a:t>
            </a:r>
            <a:r>
              <a:rPr lang="nb-NO" dirty="0">
                <a:sym typeface="Wingdings" panose="05000000000000000000" pitchFamily="2" charset="2"/>
              </a:rPr>
              <a:t></a:t>
            </a:r>
            <a:endParaRPr lang="nb-NO" dirty="0"/>
          </a:p>
        </p:txBody>
      </p:sp>
      <p:sp>
        <p:nvSpPr>
          <p:cNvPr id="3" name="Plassholder for innhold 2"/>
          <p:cNvSpPr>
            <a:spLocks noGrp="1"/>
          </p:cNvSpPr>
          <p:nvPr>
            <p:ph idx="1"/>
          </p:nvPr>
        </p:nvSpPr>
        <p:spPr/>
        <p:txBody>
          <a:bodyPr/>
          <a:lstStyle/>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r>
              <a:rPr lang="nb-NO" dirty="0"/>
              <a:t>Husk at det finnes en Observasjons- og NEWS-instruktør på hver arbeidsplass</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34</a:t>
            </a:fld>
            <a:endParaRPr lang="nb-NO"/>
          </a:p>
        </p:txBody>
      </p:sp>
      <p:graphicFrame>
        <p:nvGraphicFramePr>
          <p:cNvPr id="7" name="Diagram 6"/>
          <p:cNvGraphicFramePr/>
          <p:nvPr/>
        </p:nvGraphicFramePr>
        <p:xfrm>
          <a:off x="2607915" y="102790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68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Hvorfor innføre NEWS2 i kommunehelsetjenesten</a:t>
            </a:r>
          </a:p>
        </p:txBody>
      </p:sp>
      <p:sp>
        <p:nvSpPr>
          <p:cNvPr id="3" name="Plassholder for innhold 2"/>
          <p:cNvSpPr>
            <a:spLocks noGrp="1"/>
          </p:cNvSpPr>
          <p:nvPr>
            <p:ph idx="1"/>
          </p:nvPr>
        </p:nvSpPr>
        <p:spPr/>
        <p:txBody>
          <a:bodyPr/>
          <a:lstStyle/>
          <a:p>
            <a:r>
              <a:rPr lang="nb-NO" dirty="0"/>
              <a:t>Oppdage endringer i helsetilstand tidlig, for å unngå sykehusinnleggelse</a:t>
            </a:r>
          </a:p>
          <a:p>
            <a:r>
              <a:rPr lang="nb-NO" dirty="0"/>
              <a:t>Vitale målinger gir faglig beslutningstøtte i møte med annet helsepersonell</a:t>
            </a:r>
          </a:p>
          <a:p>
            <a:r>
              <a:rPr lang="nb-NO" dirty="0"/>
              <a:t>Vitale målinger er objektive målinger som kan sammenlignes med en referanseverdi, samt sammenligne pasientens tidligere målinger i normal tilstand med målinger ved en forverrelse av helsetilstand</a:t>
            </a:r>
          </a:p>
          <a:p>
            <a:r>
              <a:rPr lang="nb-NO" dirty="0"/>
              <a:t>Sørlandet sykehus bruker også NEWS2, dermed snakker vi samme språk</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a:t>
            </a:fld>
            <a:endParaRPr lang="nb-NO"/>
          </a:p>
        </p:txBody>
      </p:sp>
    </p:spTree>
    <p:extLst>
      <p:ext uri="{BB962C8B-B14F-4D97-AF65-F5344CB8AC3E}">
        <p14:creationId xmlns:p14="http://schemas.microsoft.com/office/powerpoint/2010/main" val="306310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65126"/>
            <a:ext cx="7886700" cy="1325563"/>
          </a:xfrm>
        </p:spPr>
        <p:txBody>
          <a:bodyPr anchor="ctr">
            <a:normAutofit/>
          </a:bodyPr>
          <a:lstStyle/>
          <a:p>
            <a:r>
              <a:rPr lang="nb-NO" dirty="0"/>
              <a:t>ABCDE</a:t>
            </a:r>
          </a:p>
        </p:txBody>
      </p:sp>
      <p:pic>
        <p:nvPicPr>
          <p:cNvPr id="6" name="Bilde 5"/>
          <p:cNvPicPr>
            <a:picLocks noChangeAspect="1"/>
          </p:cNvPicPr>
          <p:nvPr/>
        </p:nvPicPr>
        <p:blipFill>
          <a:blip r:embed="rId3"/>
          <a:stretch>
            <a:fillRect/>
          </a:stretch>
        </p:blipFill>
        <p:spPr>
          <a:xfrm>
            <a:off x="254706" y="1898999"/>
            <a:ext cx="4304559" cy="3884864"/>
          </a:xfrm>
          <a:prstGeom prst="rect">
            <a:avLst/>
          </a:prstGeom>
          <a:noFill/>
        </p:spPr>
      </p:pic>
      <p:sp>
        <p:nvSpPr>
          <p:cNvPr id="3" name="Plassholder for innhold 2"/>
          <p:cNvSpPr>
            <a:spLocks noGrp="1"/>
          </p:cNvSpPr>
          <p:nvPr>
            <p:ph sz="half" idx="2"/>
          </p:nvPr>
        </p:nvSpPr>
        <p:spPr>
          <a:xfrm>
            <a:off x="4817217" y="1898999"/>
            <a:ext cx="3886200" cy="4351338"/>
          </a:xfrm>
        </p:spPr>
        <p:txBody>
          <a:bodyPr>
            <a:normAutofit/>
          </a:bodyPr>
          <a:lstStyle/>
          <a:p>
            <a:r>
              <a:rPr lang="nb-NO" dirty="0"/>
              <a:t>Observasjonskompetanse</a:t>
            </a:r>
          </a:p>
          <a:p>
            <a:r>
              <a:rPr lang="nb-NO" dirty="0"/>
              <a:t>All observasjon handler om å se, høre, føle og lukte.</a:t>
            </a:r>
          </a:p>
          <a:p>
            <a:r>
              <a:rPr lang="nb-NO" dirty="0"/>
              <a:t>Som helsepersonell observerer vi pasienter bevisst og ubevisst hele vakten. ABCDE metodikken hjelper oss til å rangere hva vi skal prioritere først i møte med en pasient som har en endring i helsetilstanden. </a:t>
            </a:r>
          </a:p>
          <a:p>
            <a:endParaRPr lang="nb-NO" dirty="0"/>
          </a:p>
        </p:txBody>
      </p:sp>
      <p:sp>
        <p:nvSpPr>
          <p:cNvPr id="17" name="Footer Placeholder 4">
            <a:extLst>
              <a:ext uri="{FF2B5EF4-FFF2-40B4-BE49-F238E27FC236}">
                <a16:creationId xmlns:a16="http://schemas.microsoft.com/office/drawing/2014/main" id="{39C83789-6229-2012-B162-91844CE1C4C7}"/>
              </a:ext>
            </a:extLst>
          </p:cNvPr>
          <p:cNvSpPr>
            <a:spLocks noGrp="1"/>
          </p:cNvSpPr>
          <p:nvPr>
            <p:ph type="ftr" sz="quarter" idx="11"/>
          </p:nvPr>
        </p:nvSpPr>
        <p:spPr>
          <a:xfrm>
            <a:off x="3028950" y="6356351"/>
            <a:ext cx="3086100" cy="365125"/>
          </a:xfrm>
        </p:spPr>
        <p:txBody>
          <a:bodyPr/>
          <a:lstStyle/>
          <a:p>
            <a:pPr>
              <a:defRPr/>
            </a:pPr>
            <a:endParaRPr lang="nb-NO"/>
          </a:p>
        </p:txBody>
      </p:sp>
      <p:sp>
        <p:nvSpPr>
          <p:cNvPr id="5" name="Plassholder for lysbildenummer 4"/>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5</a:t>
            </a:fld>
            <a:endParaRPr lang="nb-NO"/>
          </a:p>
        </p:txBody>
      </p:sp>
    </p:spTree>
    <p:extLst>
      <p:ext uri="{BB962C8B-B14F-4D97-AF65-F5344CB8AC3E}">
        <p14:creationId xmlns:p14="http://schemas.microsoft.com/office/powerpoint/2010/main" val="80830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 Airways</a:t>
            </a:r>
          </a:p>
        </p:txBody>
      </p:sp>
      <p:sp>
        <p:nvSpPr>
          <p:cNvPr id="3" name="Plassholder for innhold 2"/>
          <p:cNvSpPr>
            <a:spLocks noGrp="1"/>
          </p:cNvSpPr>
          <p:nvPr>
            <p:ph idx="1"/>
          </p:nvPr>
        </p:nvSpPr>
        <p:spPr/>
        <p:txBody>
          <a:bodyPr>
            <a:normAutofit lnSpcReduction="10000"/>
          </a:bodyPr>
          <a:lstStyle/>
          <a:p>
            <a:r>
              <a:rPr lang="nb-NO" dirty="0"/>
              <a:t>A = har pasienten frie luftveier?</a:t>
            </a:r>
          </a:p>
          <a:p>
            <a:endParaRPr lang="nb-NO" dirty="0"/>
          </a:p>
          <a:p>
            <a:r>
              <a:rPr lang="nb-NO" dirty="0"/>
              <a:t>Fremmedlegeme som blokkerer helt eller delvis gir ofte en panisk pasient, her er vi sjelden i tvil. </a:t>
            </a:r>
          </a:p>
          <a:p>
            <a:r>
              <a:rPr lang="nb-NO" dirty="0"/>
              <a:t>Ufrie luftveier som ikke skyldes fremmedlegeme, men en sykdomstilstand </a:t>
            </a:r>
          </a:p>
          <a:p>
            <a:r>
              <a:rPr lang="nb-NO" dirty="0"/>
              <a:t>Ved ufrie luftveier kan en ofte høre snorkende respirasjon, ujevnt pustemønster. </a:t>
            </a:r>
          </a:p>
          <a:p>
            <a:endParaRPr lang="nb-NO" dirty="0"/>
          </a:p>
          <a:p>
            <a:r>
              <a:rPr lang="nb-NO" b="1" dirty="0"/>
              <a:t>Sørg for frie luftveier ved å </a:t>
            </a:r>
          </a:p>
          <a:p>
            <a:pPr marL="0" indent="0">
              <a:buNone/>
            </a:pPr>
            <a:r>
              <a:rPr lang="nb-NO" b="1" dirty="0"/>
              <a:t>- fjerne fremmedlegeme</a:t>
            </a:r>
          </a:p>
          <a:p>
            <a:pPr marL="0" indent="0">
              <a:buNone/>
            </a:pPr>
            <a:r>
              <a:rPr lang="nb-NO" b="1" dirty="0"/>
              <a:t>- ta kjevetak eller legge pasient i stabilt sideleie</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6</a:t>
            </a:fld>
            <a:endParaRPr lang="nb-NO"/>
          </a:p>
        </p:txBody>
      </p:sp>
      <p:pic>
        <p:nvPicPr>
          <p:cNvPr id="8" name="Bilde 7">
            <a:extLst>
              <a:ext uri="{FF2B5EF4-FFF2-40B4-BE49-F238E27FC236}">
                <a16:creationId xmlns:a16="http://schemas.microsoft.com/office/drawing/2014/main" id="{BDAD0F49-0A19-4052-A0FD-43AE8AFA01E3}"/>
              </a:ext>
            </a:extLst>
          </p:cNvPr>
          <p:cNvPicPr>
            <a:picLocks noChangeAspect="1"/>
          </p:cNvPicPr>
          <p:nvPr/>
        </p:nvPicPr>
        <p:blipFill>
          <a:blip r:embed="rId3"/>
          <a:stretch>
            <a:fillRect/>
          </a:stretch>
        </p:blipFill>
        <p:spPr>
          <a:xfrm>
            <a:off x="2915816" y="732632"/>
            <a:ext cx="4572000" cy="590550"/>
          </a:xfrm>
          <a:prstGeom prst="rect">
            <a:avLst/>
          </a:prstGeom>
        </p:spPr>
      </p:pic>
    </p:spTree>
    <p:extLst>
      <p:ext uri="{BB962C8B-B14F-4D97-AF65-F5344CB8AC3E}">
        <p14:creationId xmlns:p14="http://schemas.microsoft.com/office/powerpoint/2010/main" val="170130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 </a:t>
            </a:r>
            <a:r>
              <a:rPr lang="nb-NO" dirty="0" err="1"/>
              <a:t>Breathing</a:t>
            </a:r>
            <a:endParaRPr lang="nb-NO" dirty="0"/>
          </a:p>
        </p:txBody>
      </p:sp>
      <p:sp>
        <p:nvSpPr>
          <p:cNvPr id="3" name="Plassholder for innhold 2"/>
          <p:cNvSpPr>
            <a:spLocks noGrp="1"/>
          </p:cNvSpPr>
          <p:nvPr>
            <p:ph idx="1"/>
          </p:nvPr>
        </p:nvSpPr>
        <p:spPr/>
        <p:txBody>
          <a:bodyPr>
            <a:normAutofit/>
          </a:bodyPr>
          <a:lstStyle/>
          <a:p>
            <a:r>
              <a:rPr lang="nb-NO" dirty="0"/>
              <a:t>B = hvordan puster pasienten? </a:t>
            </a:r>
          </a:p>
          <a:p>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7</a:t>
            </a:fld>
            <a:endParaRPr lang="nb-NO"/>
          </a:p>
        </p:txBody>
      </p:sp>
      <p:pic>
        <p:nvPicPr>
          <p:cNvPr id="8" name="Bilde 7">
            <a:extLst>
              <a:ext uri="{FF2B5EF4-FFF2-40B4-BE49-F238E27FC236}">
                <a16:creationId xmlns:a16="http://schemas.microsoft.com/office/drawing/2014/main" id="{3E680298-FAB2-43BB-A74B-A50A1142ED6E}"/>
              </a:ext>
            </a:extLst>
          </p:cNvPr>
          <p:cNvPicPr>
            <a:picLocks noChangeAspect="1"/>
          </p:cNvPicPr>
          <p:nvPr/>
        </p:nvPicPr>
        <p:blipFill>
          <a:blip r:embed="rId2"/>
          <a:stretch>
            <a:fillRect/>
          </a:stretch>
        </p:blipFill>
        <p:spPr>
          <a:xfrm>
            <a:off x="3203848" y="737283"/>
            <a:ext cx="4320480" cy="558062"/>
          </a:xfrm>
          <a:prstGeom prst="rect">
            <a:avLst/>
          </a:prstGeom>
        </p:spPr>
      </p:pic>
    </p:spTree>
    <p:extLst>
      <p:ext uri="{BB962C8B-B14F-4D97-AF65-F5344CB8AC3E}">
        <p14:creationId xmlns:p14="http://schemas.microsoft.com/office/powerpoint/2010/main" val="136436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CA2526-9EB6-9429-2348-BD6194D98A58}"/>
              </a:ext>
            </a:extLst>
          </p:cNvPr>
          <p:cNvSpPr>
            <a:spLocks noGrp="1"/>
          </p:cNvSpPr>
          <p:nvPr>
            <p:ph type="title"/>
          </p:nvPr>
        </p:nvSpPr>
        <p:spPr>
          <a:xfrm>
            <a:off x="628650" y="365126"/>
            <a:ext cx="7886700" cy="1325563"/>
          </a:xfrm>
        </p:spPr>
        <p:txBody>
          <a:bodyPr/>
          <a:lstStyle/>
          <a:p>
            <a:endParaRPr lang="en-US" dirty="0"/>
          </a:p>
        </p:txBody>
      </p:sp>
      <p:pic>
        <p:nvPicPr>
          <p:cNvPr id="11" name="Bilde 10">
            <a:extLst>
              <a:ext uri="{FF2B5EF4-FFF2-40B4-BE49-F238E27FC236}">
                <a16:creationId xmlns:a16="http://schemas.microsoft.com/office/drawing/2014/main" id="{2299075F-A100-76BB-8033-5D3B15F15892}"/>
              </a:ext>
            </a:extLst>
          </p:cNvPr>
          <p:cNvPicPr>
            <a:picLocks noChangeAspect="1"/>
          </p:cNvPicPr>
          <p:nvPr/>
        </p:nvPicPr>
        <p:blipFill>
          <a:blip r:embed="rId2"/>
          <a:stretch>
            <a:fillRect/>
          </a:stretch>
        </p:blipFill>
        <p:spPr>
          <a:xfrm>
            <a:off x="899592" y="958045"/>
            <a:ext cx="7335452" cy="4878077"/>
          </a:xfrm>
          <a:prstGeom prst="rect">
            <a:avLst/>
          </a:prstGeom>
          <a:noFill/>
        </p:spPr>
      </p:pic>
      <p:sp>
        <p:nvSpPr>
          <p:cNvPr id="18" name="Footer Placeholder 3">
            <a:extLst>
              <a:ext uri="{FF2B5EF4-FFF2-40B4-BE49-F238E27FC236}">
                <a16:creationId xmlns:a16="http://schemas.microsoft.com/office/drawing/2014/main" id="{B148FF67-3BD8-5944-4197-2BFED60709BE}"/>
              </a:ext>
            </a:extLst>
          </p:cNvPr>
          <p:cNvSpPr>
            <a:spLocks noGrp="1"/>
          </p:cNvSpPr>
          <p:nvPr>
            <p:ph type="ftr" sz="quarter" idx="11"/>
          </p:nvPr>
        </p:nvSpPr>
        <p:spPr>
          <a:xfrm>
            <a:off x="3028950" y="6356351"/>
            <a:ext cx="3086100" cy="365125"/>
          </a:xfrm>
        </p:spPr>
        <p:txBody>
          <a:bodyPr/>
          <a:lstStyle/>
          <a:p>
            <a:endParaRPr lang="nb-NO"/>
          </a:p>
        </p:txBody>
      </p:sp>
      <p:sp>
        <p:nvSpPr>
          <p:cNvPr id="5" name="Plassholder for lysbildenummer 4">
            <a:extLst>
              <a:ext uri="{FF2B5EF4-FFF2-40B4-BE49-F238E27FC236}">
                <a16:creationId xmlns:a16="http://schemas.microsoft.com/office/drawing/2014/main" id="{B5C14911-4612-F711-F1FF-1BBB5A1C88F4}"/>
              </a:ext>
            </a:extLst>
          </p:cNvPr>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8</a:t>
            </a:fld>
            <a:endParaRPr lang="nb-NO"/>
          </a:p>
        </p:txBody>
      </p:sp>
      <p:cxnSp>
        <p:nvCxnSpPr>
          <p:cNvPr id="13" name="Rett pilkobling 12">
            <a:extLst>
              <a:ext uri="{FF2B5EF4-FFF2-40B4-BE49-F238E27FC236}">
                <a16:creationId xmlns:a16="http://schemas.microsoft.com/office/drawing/2014/main" id="{A279DEE8-B1BA-8226-0C15-0BD4BE464668}"/>
              </a:ext>
            </a:extLst>
          </p:cNvPr>
          <p:cNvCxnSpPr/>
          <p:nvPr/>
        </p:nvCxnSpPr>
        <p:spPr>
          <a:xfrm>
            <a:off x="251520" y="1844824"/>
            <a:ext cx="6480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6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 </a:t>
            </a:r>
            <a:r>
              <a:rPr lang="nb-NO" dirty="0" err="1"/>
              <a:t>Breathing</a:t>
            </a:r>
            <a:endParaRPr lang="nb-NO" dirty="0"/>
          </a:p>
        </p:txBody>
      </p:sp>
      <p:sp>
        <p:nvSpPr>
          <p:cNvPr id="3" name="Plassholder for innhold 2"/>
          <p:cNvSpPr>
            <a:spLocks noGrp="1"/>
          </p:cNvSpPr>
          <p:nvPr>
            <p:ph idx="1"/>
          </p:nvPr>
        </p:nvSpPr>
        <p:spPr/>
        <p:txBody>
          <a:bodyPr>
            <a:normAutofit/>
          </a:bodyPr>
          <a:lstStyle/>
          <a:p>
            <a:r>
              <a:rPr lang="nb-NO" dirty="0"/>
              <a:t>B = hvordan puster pasienten? </a:t>
            </a:r>
          </a:p>
          <a:p>
            <a:pPr marL="0" indent="0">
              <a:buNone/>
            </a:pPr>
            <a:endParaRPr lang="nb-NO" dirty="0"/>
          </a:p>
          <a:p>
            <a:pPr marL="0" indent="0">
              <a:buNone/>
            </a:pPr>
            <a:r>
              <a:rPr lang="nb-NO" dirty="0"/>
              <a:t>Telle respirasjonsfrekvens per minutt. Inn-ut pust er en telling</a:t>
            </a:r>
          </a:p>
          <a:p>
            <a:pPr marL="0" indent="0">
              <a:buNone/>
            </a:pPr>
            <a:endParaRPr lang="nb-NO" dirty="0"/>
          </a:p>
          <a:p>
            <a:r>
              <a:rPr lang="nb-NO" dirty="0"/>
              <a:t>Vurder samtidig hvordan pasienten puster </a:t>
            </a:r>
          </a:p>
          <a:p>
            <a:pPr marL="0" indent="0">
              <a:buNone/>
            </a:pPr>
            <a:r>
              <a:rPr lang="nb-NO" dirty="0"/>
              <a:t>-Er det mye lyd? Hvesende, pesende eller surklende respirasjon</a:t>
            </a:r>
          </a:p>
          <a:p>
            <a:pPr marL="0" indent="0">
              <a:buNone/>
            </a:pPr>
            <a:r>
              <a:rPr lang="nb-NO" dirty="0"/>
              <a:t>-Dyp eller overflatisk respirasjon. Brukes hjelpemuskulatur?</a:t>
            </a:r>
          </a:p>
          <a:p>
            <a:pPr marL="0" indent="0">
              <a:buNone/>
            </a:pPr>
            <a:r>
              <a:rPr lang="nb-NO" dirty="0"/>
              <a:t>-Kan pasienten snakke sammenhengende setninger? </a:t>
            </a:r>
          </a:p>
          <a:p>
            <a:pPr marL="0" indent="0">
              <a:buNone/>
            </a:pPr>
            <a:endParaRPr lang="nb-NO" dirty="0"/>
          </a:p>
          <a:p>
            <a:r>
              <a:rPr lang="nb-NO" dirty="0"/>
              <a:t>Hoster pasienten, hva kommer opp? Farge? </a:t>
            </a:r>
          </a:p>
          <a:p>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9</a:t>
            </a:fld>
            <a:endParaRPr lang="nb-NO"/>
          </a:p>
        </p:txBody>
      </p:sp>
      <p:pic>
        <p:nvPicPr>
          <p:cNvPr id="8" name="Bilde 7">
            <a:extLst>
              <a:ext uri="{FF2B5EF4-FFF2-40B4-BE49-F238E27FC236}">
                <a16:creationId xmlns:a16="http://schemas.microsoft.com/office/drawing/2014/main" id="{3E680298-FAB2-43BB-A74B-A50A1142ED6E}"/>
              </a:ext>
            </a:extLst>
          </p:cNvPr>
          <p:cNvPicPr>
            <a:picLocks noChangeAspect="1"/>
          </p:cNvPicPr>
          <p:nvPr/>
        </p:nvPicPr>
        <p:blipFill>
          <a:blip r:embed="rId2"/>
          <a:stretch>
            <a:fillRect/>
          </a:stretch>
        </p:blipFill>
        <p:spPr>
          <a:xfrm>
            <a:off x="3203848" y="737283"/>
            <a:ext cx="4320480" cy="558062"/>
          </a:xfrm>
          <a:prstGeom prst="rect">
            <a:avLst/>
          </a:prstGeom>
        </p:spPr>
      </p:pic>
    </p:spTree>
    <p:extLst>
      <p:ext uri="{BB962C8B-B14F-4D97-AF65-F5344CB8AC3E}">
        <p14:creationId xmlns:p14="http://schemas.microsoft.com/office/powerpoint/2010/main" val="59572213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USHT 2020 ny logo [Skrivebeskyttet]" id="{D51FB295-8125-4B86-A82E-3944E8DB0FEB}" vid="{0FD0350A-6059-4483-AF4C-48B29FDBCF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536323E58CFB4B97CEEBB09DB7575D" ma:contentTypeVersion="14" ma:contentTypeDescription="Opprett et nytt dokument." ma:contentTypeScope="" ma:versionID="9dfd2a847641cb8be1ac4476b7d78da6">
  <xsd:schema xmlns:xsd="http://www.w3.org/2001/XMLSchema" xmlns:xs="http://www.w3.org/2001/XMLSchema" xmlns:p="http://schemas.microsoft.com/office/2006/metadata/properties" xmlns:ns2="95498478-a88a-452f-8bb8-a47ba0e6caf1" xmlns:ns3="4c83f801-d599-46c6-b130-7095d001ab15" targetNamespace="http://schemas.microsoft.com/office/2006/metadata/properties" ma:root="true" ma:fieldsID="7fe77d3e48bc05f4b4c434132187ad82" ns2:_="" ns3:_="">
    <xsd:import namespace="95498478-a88a-452f-8bb8-a47ba0e6caf1"/>
    <xsd:import namespace="4c83f801-d599-46c6-b130-7095d001ab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Kommenta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98478-a88a-452f-8bb8-a47ba0e6c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Kommentar" ma:index="20" nillable="true" ma:displayName="Kommentar" ma:internalName="Kommentar">
      <xsd:simpleType>
        <xsd:restriction base="dms:Text">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83f801-d599-46c6-b130-7095d001ab15"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ommentar xmlns="95498478-a88a-452f-8bb8-a47ba0e6caf1" xsi:nil="true"/>
  </documentManagement>
</p:properties>
</file>

<file path=customXml/itemProps1.xml><?xml version="1.0" encoding="utf-8"?>
<ds:datastoreItem xmlns:ds="http://schemas.openxmlformats.org/officeDocument/2006/customXml" ds:itemID="{FB37BE7D-E14A-43BA-B5B4-859D4DF9C3E0}"/>
</file>

<file path=customXml/itemProps2.xml><?xml version="1.0" encoding="utf-8"?>
<ds:datastoreItem xmlns:ds="http://schemas.openxmlformats.org/officeDocument/2006/customXml" ds:itemID="{D886CAFF-6892-48FB-8F00-2DD787186404}">
  <ds:schemaRefs>
    <ds:schemaRef ds:uri="http://schemas.microsoft.com/sharepoint/v3/contenttype/forms"/>
  </ds:schemaRefs>
</ds:datastoreItem>
</file>

<file path=customXml/itemProps3.xml><?xml version="1.0" encoding="utf-8"?>
<ds:datastoreItem xmlns:ds="http://schemas.openxmlformats.org/officeDocument/2006/customXml" ds:itemID="{DF2CB7C7-223F-490C-9B46-5C6371645076}">
  <ds:schemaRefs>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5a8e2673-320a-4353-8df9-b9109451eda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Mal USHT 2020 ny logo</Template>
  <TotalTime>3667</TotalTime>
  <Words>2934</Words>
  <Application>Microsoft Office PowerPoint</Application>
  <PresentationFormat>Skjermfremvisning (4:3)</PresentationFormat>
  <Paragraphs>335</Paragraphs>
  <Slides>34</Slides>
  <Notes>25</Notes>
  <HiddenSlides>2</HiddenSlides>
  <MMClips>2</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34</vt:i4>
      </vt:variant>
    </vt:vector>
  </HeadingPairs>
  <TitlesOfParts>
    <vt:vector size="41" baseType="lpstr">
      <vt:lpstr>Arial</vt:lpstr>
      <vt:lpstr>Calibri</vt:lpstr>
      <vt:lpstr>Calibri Light</vt:lpstr>
      <vt:lpstr>Courier New</vt:lpstr>
      <vt:lpstr>Source Sans Pro</vt:lpstr>
      <vt:lpstr>Wingdings</vt:lpstr>
      <vt:lpstr>Office-tema</vt:lpstr>
      <vt:lpstr>Systematisk observasjonskompetanse * ABCDE og NEWS2</vt:lpstr>
      <vt:lpstr>Mål for undervisningen</vt:lpstr>
      <vt:lpstr>Rekk en hånd i været..</vt:lpstr>
      <vt:lpstr>Hvorfor innføre NEWS2 i kommunehelsetjenesten</vt:lpstr>
      <vt:lpstr>ABCDE</vt:lpstr>
      <vt:lpstr>A= Airways</vt:lpstr>
      <vt:lpstr>B= Breathing</vt:lpstr>
      <vt:lpstr>PowerPoint-presentasjon</vt:lpstr>
      <vt:lpstr>B= Breathing</vt:lpstr>
      <vt:lpstr>PowerPoint-presentasjon</vt:lpstr>
      <vt:lpstr>B- Breathing fortsetter</vt:lpstr>
      <vt:lpstr>C = Circulation </vt:lpstr>
      <vt:lpstr>PowerPoint-presentasjon</vt:lpstr>
      <vt:lpstr>C = Circulation </vt:lpstr>
      <vt:lpstr>C = Circulation </vt:lpstr>
      <vt:lpstr>PowerPoint-presentasjon</vt:lpstr>
      <vt:lpstr>D= Disability</vt:lpstr>
      <vt:lpstr>D- Disability fortsetter</vt:lpstr>
      <vt:lpstr>D= Disability</vt:lpstr>
      <vt:lpstr>Spørsmål om hjerneslag?</vt:lpstr>
      <vt:lpstr>Vurdering av bevissthetsnivå</vt:lpstr>
      <vt:lpstr>PowerPoint-presentasjon</vt:lpstr>
      <vt:lpstr>E= Exposure</vt:lpstr>
      <vt:lpstr>Oppsummering ABCDE:</vt:lpstr>
      <vt:lpstr>NEWS2= early warning score </vt:lpstr>
      <vt:lpstr>NEWS2= early warning score </vt:lpstr>
      <vt:lpstr>Mistanke om Sepsis?</vt:lpstr>
      <vt:lpstr>Case 3; Institusjon</vt:lpstr>
      <vt:lpstr>Case 3; Institusjon</vt:lpstr>
      <vt:lpstr>Case 3; Institusjon</vt:lpstr>
      <vt:lpstr>Respons på News2 score</vt:lpstr>
      <vt:lpstr>Mistanke om Sepsis?</vt:lpstr>
      <vt:lpstr>Hva gjør du?</vt:lpstr>
      <vt:lpstr>Spørsmål? Takk for meg </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for enhet habilitering 9.oktober 2020</dc:title>
  <dc:creator>Merethe A Land</dc:creator>
  <cp:lastModifiedBy>Cathrine Humlen Ruud</cp:lastModifiedBy>
  <cp:revision>73</cp:revision>
  <dcterms:created xsi:type="dcterms:W3CDTF">2020-10-07T18:22:11Z</dcterms:created>
  <dcterms:modified xsi:type="dcterms:W3CDTF">2022-06-02T12:47:36Z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0x0101000C536323E58CFB4B97CEEBB09DB7575D</vt:lpwstr>
  </property>
</Properties>
</file>