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487" r:id="rId5"/>
    <p:sldId id="4514" r:id="rId6"/>
    <p:sldId id="4512" r:id="rId7"/>
    <p:sldId id="326" r:id="rId8"/>
    <p:sldId id="4491" r:id="rId9"/>
    <p:sldId id="4518" r:id="rId10"/>
    <p:sldId id="4508" r:id="rId11"/>
    <p:sldId id="4504" r:id="rId12"/>
    <p:sldId id="4501" r:id="rId13"/>
    <p:sldId id="4503" r:id="rId14"/>
    <p:sldId id="4502" r:id="rId15"/>
    <p:sldId id="4516" r:id="rId16"/>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ærestad, Elisabeth" initials="NE" lastIdx="3" clrIdx="0">
    <p:extLst>
      <p:ext uri="{19B8F6BF-5375-455C-9EA6-DF929625EA0E}">
        <p15:presenceInfo xmlns:p15="http://schemas.microsoft.com/office/powerpoint/2012/main" userId="S-1-5-21-1332841840-243531673-2482343961-33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8517C-D0EB-E498-172B-FA5E522E3461}" v="12" dt="2022-09-13T06:22:07.026"/>
    <p1510:client id="{6DAACF0E-9DD3-487A-B1BA-76D885F41F3A}" v="56" dt="2021-12-27T11:51:12.26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iddels stil 4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Mørk stil 2 – utheving 5 / uthev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iddels stil 3 – uthev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87366" autoAdjust="0"/>
  </p:normalViewPr>
  <p:slideViewPr>
    <p:cSldViewPr snapToGrid="0">
      <p:cViewPr>
        <p:scale>
          <a:sx n="50" d="100"/>
          <a:sy n="50" d="100"/>
        </p:scale>
        <p:origin x="1532" y="3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ærestad, Elisabeth" userId="S::elisabeth.naerestad@arendal.kommune.no::dc875e39-e4d5-4d70-8f4d-a59da63be098" providerId="AD" clId="Web-{2678517C-D0EB-E498-172B-FA5E522E3461}"/>
    <pc:docChg chg="modSld">
      <pc:chgData name="Nærestad, Elisabeth" userId="S::elisabeth.naerestad@arendal.kommune.no::dc875e39-e4d5-4d70-8f4d-a59da63be098" providerId="AD" clId="Web-{2678517C-D0EB-E498-172B-FA5E522E3461}" dt="2022-09-13T06:22:07.026" v="11"/>
      <pc:docMkLst>
        <pc:docMk/>
      </pc:docMkLst>
      <pc:sldChg chg="modSp">
        <pc:chgData name="Nærestad, Elisabeth" userId="S::elisabeth.naerestad@arendal.kommune.no::dc875e39-e4d5-4d70-8f4d-a59da63be098" providerId="AD" clId="Web-{2678517C-D0EB-E498-172B-FA5E522E3461}" dt="2022-09-13T06:22:07.026" v="11"/>
        <pc:sldMkLst>
          <pc:docMk/>
          <pc:sldMk cId="2253114503" sldId="4501"/>
        </pc:sldMkLst>
        <pc:graphicFrameChg chg="mod modGraphic">
          <ac:chgData name="Nærestad, Elisabeth" userId="S::elisabeth.naerestad@arendal.kommune.no::dc875e39-e4d5-4d70-8f4d-a59da63be098" providerId="AD" clId="Web-{2678517C-D0EB-E498-172B-FA5E522E3461}" dt="2022-09-13T06:22:07.026" v="11"/>
          <ac:graphicFrameMkLst>
            <pc:docMk/>
            <pc:sldMk cId="2253114503" sldId="4501"/>
            <ac:graphicFrameMk id="6"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200"/>
            </a:lvl1pPr>
          </a:lstStyle>
          <a:p>
            <a:fld id="{A00B4075-6E83-4333-B721-85345F6E1C57}" type="datetimeFigureOut">
              <a:rPr lang="nb-NO" smtClean="0"/>
              <a:t>13.09.2022</a:t>
            </a:fld>
            <a:endParaRPr lang="nb-NO"/>
          </a:p>
        </p:txBody>
      </p:sp>
      <p:sp>
        <p:nvSpPr>
          <p:cNvPr id="4" name="Plassholder for lysbilde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5558" tIns="47779" rIns="95558" bIns="47779" rtlCol="0" anchor="ctr"/>
          <a:lstStyle/>
          <a:p>
            <a:endParaRPr lang="nb-NO"/>
          </a:p>
        </p:txBody>
      </p:sp>
      <p:sp>
        <p:nvSpPr>
          <p:cNvPr id="5" name="Plassholder for notater 4"/>
          <p:cNvSpPr>
            <a:spLocks noGrp="1"/>
          </p:cNvSpPr>
          <p:nvPr>
            <p:ph type="body" sz="quarter" idx="3"/>
          </p:nvPr>
        </p:nvSpPr>
        <p:spPr>
          <a:xfrm>
            <a:off x="679768" y="4777195"/>
            <a:ext cx="5438140" cy="3908614"/>
          </a:xfrm>
          <a:prstGeom prst="rect">
            <a:avLst/>
          </a:prstGeom>
        </p:spPr>
        <p:txBody>
          <a:bodyPr vert="horz" lIns="95558" tIns="47779" rIns="95558" bIns="47779"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5558" tIns="47779" rIns="95558" bIns="47779"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5558" tIns="47779" rIns="95558" bIns="47779" rtlCol="0" anchor="b"/>
          <a:lstStyle>
            <a:lvl1pPr algn="r">
              <a:defRPr sz="1200"/>
            </a:lvl1pPr>
          </a:lstStyle>
          <a:p>
            <a:fld id="{B264AA82-0706-4A43-9BE5-D00E3AA92E1D}" type="slidenum">
              <a:rPr lang="nb-NO" smtClean="0"/>
              <a:t>‹#›</a:t>
            </a:fld>
            <a:endParaRPr lang="nb-NO"/>
          </a:p>
        </p:txBody>
      </p:sp>
    </p:spTree>
    <p:extLst>
      <p:ext uri="{BB962C8B-B14F-4D97-AF65-F5344CB8AC3E}">
        <p14:creationId xmlns:p14="http://schemas.microsoft.com/office/powerpoint/2010/main" val="108034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Trekantmodellen visualiserer sammenhenger</a:t>
            </a:r>
          </a:p>
          <a:p>
            <a:r>
              <a:rPr lang="nb-NO" dirty="0" smtClean="0"/>
              <a:t>ICS står for Integrated </a:t>
            </a:r>
            <a:r>
              <a:rPr lang="nb-NO" dirty="0" err="1" smtClean="0"/>
              <a:t>Children’s</a:t>
            </a:r>
            <a:r>
              <a:rPr lang="nb-NO" dirty="0" smtClean="0"/>
              <a:t> System</a:t>
            </a:r>
          </a:p>
          <a:p>
            <a:endParaRPr lang="nb-NO" dirty="0"/>
          </a:p>
        </p:txBody>
      </p:sp>
      <p:sp>
        <p:nvSpPr>
          <p:cNvPr id="4" name="Plassholder for lysbildenummer 3"/>
          <p:cNvSpPr>
            <a:spLocks noGrp="1"/>
          </p:cNvSpPr>
          <p:nvPr>
            <p:ph type="sldNum" sz="quarter" idx="10"/>
          </p:nvPr>
        </p:nvSpPr>
        <p:spPr/>
        <p:txBody>
          <a:bodyPr/>
          <a:lstStyle/>
          <a:p>
            <a:fld id="{B264AA82-0706-4A43-9BE5-D00E3AA92E1D}" type="slidenum">
              <a:rPr lang="nb-NO" smtClean="0"/>
              <a:t>2</a:t>
            </a:fld>
            <a:endParaRPr lang="nb-NO"/>
          </a:p>
        </p:txBody>
      </p:sp>
    </p:spTree>
    <p:extLst>
      <p:ext uri="{BB962C8B-B14F-4D97-AF65-F5344CB8AC3E}">
        <p14:creationId xmlns:p14="http://schemas.microsoft.com/office/powerpoint/2010/main" val="101491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Risikosituasjoner kan være mye forskjellig, for eksempel </a:t>
            </a:r>
          </a:p>
          <a:p>
            <a:r>
              <a:rPr lang="nb-NO" sz="1200" kern="1200" dirty="0">
                <a:solidFill>
                  <a:schemeClr val="tx1"/>
                </a:solidFill>
              </a:rPr>
              <a:t>1) skadelig omsorg</a:t>
            </a:r>
          </a:p>
          <a:p>
            <a:r>
              <a:rPr lang="nb-NO" sz="1200" kern="1200" dirty="0">
                <a:solidFill>
                  <a:schemeClr val="tx1"/>
                </a:solidFill>
              </a:rPr>
              <a:t>2) vold og overgrep</a:t>
            </a:r>
          </a:p>
          <a:p>
            <a:r>
              <a:rPr lang="nb-NO" sz="1200" kern="1200" dirty="0">
                <a:solidFill>
                  <a:schemeClr val="tx1"/>
                </a:solidFill>
              </a:rPr>
              <a:t>3) emosjonell utilgjengelighet/fjernhet hos foresatte (denne</a:t>
            </a:r>
            <a:r>
              <a:rPr lang="nb-NO" sz="1200" kern="1200" baseline="0" dirty="0">
                <a:solidFill>
                  <a:schemeClr val="tx1"/>
                </a:solidFill>
              </a:rPr>
              <a:t> er viktig!)</a:t>
            </a:r>
            <a:endParaRPr lang="nb-NO" sz="1200" kern="1200" dirty="0">
              <a:solidFill>
                <a:schemeClr val="tx1"/>
              </a:solidFill>
            </a:endParaRPr>
          </a:p>
          <a:p>
            <a:r>
              <a:rPr lang="nb-NO" sz="1200" kern="1200" dirty="0">
                <a:solidFill>
                  <a:schemeClr val="tx1"/>
                </a:solidFill>
              </a:rPr>
              <a:t>4) alkohol og rus under graviditet</a:t>
            </a:r>
          </a:p>
          <a:p>
            <a:r>
              <a:rPr lang="nb-NO" sz="1200" kern="1200" dirty="0">
                <a:solidFill>
                  <a:schemeClr val="tx1"/>
                </a:solidFill>
              </a:rPr>
              <a:t>5) foresatte med psykisk lidelse eller rusmisbruk </a:t>
            </a:r>
          </a:p>
          <a:p>
            <a:r>
              <a:rPr lang="nb-NO" sz="1200" kern="1200" dirty="0">
                <a:solidFill>
                  <a:schemeClr val="tx1"/>
                </a:solidFill>
              </a:rPr>
              <a:t>6)utviklingsvansker som ikke blir forstått og hjulpet</a:t>
            </a:r>
          </a:p>
          <a:p>
            <a:r>
              <a:rPr lang="nb-NO" sz="1200" kern="1200" dirty="0">
                <a:solidFill>
                  <a:schemeClr val="tx1"/>
                </a:solidFill>
              </a:rPr>
              <a:t>7) skadelig psykososialt miljø i barnehage og skole</a:t>
            </a:r>
          </a:p>
          <a:p>
            <a:r>
              <a:rPr lang="nb-NO" sz="1200" kern="1200" dirty="0">
                <a:solidFill>
                  <a:schemeClr val="tx1"/>
                </a:solidFill>
              </a:rPr>
              <a:t>8) skadelige strukturelle betingelser (mangler i boligforhold, relativ fattigdom, </a:t>
            </a:r>
            <a:r>
              <a:rPr lang="nb-NO" sz="1200" kern="1200" dirty="0" err="1">
                <a:solidFill>
                  <a:schemeClr val="tx1"/>
                </a:solidFill>
              </a:rPr>
              <a:t>multistressende</a:t>
            </a:r>
            <a:r>
              <a:rPr lang="nb-NO" sz="1200" kern="1200" dirty="0">
                <a:solidFill>
                  <a:schemeClr val="tx1"/>
                </a:solidFill>
              </a:rPr>
              <a:t> miljø. </a:t>
            </a:r>
            <a:endParaRPr lang="nb-NO" sz="1200" dirty="0"/>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Barn med psykiske og fysiske funksjonsnedsettelser er mer sårbare og muligens mer utsatt for risikosituasjoner, vold og overgrep enn mange andre barn. For at kunnskapsspredning om tegn og signaler skal gi mening, bør kunnskapen om funksjonsvansker hos barn og smerteuttrykk også styrkes. </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234197A-C401-AC4E-808D-DB76E5858522}" type="slidenum">
              <a:rPr lang="nb-NO" smtClean="0"/>
              <a:t>3</a:t>
            </a:fld>
            <a:endParaRPr lang="nb-NO"/>
          </a:p>
        </p:txBody>
      </p:sp>
    </p:spTree>
    <p:extLst>
      <p:ext uri="{BB962C8B-B14F-4D97-AF65-F5344CB8AC3E}">
        <p14:creationId xmlns:p14="http://schemas.microsoft.com/office/powerpoint/2010/main" val="242157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Refleksjoner:</a:t>
            </a:r>
            <a:r>
              <a:rPr lang="nb-NO" baseline="0" dirty="0" smtClean="0"/>
              <a:t> </a:t>
            </a:r>
          </a:p>
          <a:p>
            <a:r>
              <a:rPr lang="nb-NO" baseline="0" dirty="0" smtClean="0"/>
              <a:t>Det er mange barnehager og skoler som har laget fine løsninger – ønske om å dele og lære av hverandre og finne fram til beste praksis. </a:t>
            </a:r>
          </a:p>
          <a:p>
            <a:r>
              <a:rPr lang="nb-NO" baseline="0" dirty="0" smtClean="0"/>
              <a:t>Vi har 20 skoler og 54 barnehager</a:t>
            </a:r>
            <a:endParaRPr lang="nb-NO" dirty="0"/>
          </a:p>
        </p:txBody>
      </p:sp>
      <p:sp>
        <p:nvSpPr>
          <p:cNvPr id="4" name="Plassholder for lysbildenummer 3"/>
          <p:cNvSpPr>
            <a:spLocks noGrp="1"/>
          </p:cNvSpPr>
          <p:nvPr>
            <p:ph type="sldNum" sz="quarter" idx="10"/>
          </p:nvPr>
        </p:nvSpPr>
        <p:spPr/>
        <p:txBody>
          <a:bodyPr/>
          <a:lstStyle/>
          <a:p>
            <a:fld id="{B264AA82-0706-4A43-9BE5-D00E3AA92E1D}" type="slidenum">
              <a:rPr lang="nb-NO" smtClean="0"/>
              <a:t>9</a:t>
            </a:fld>
            <a:endParaRPr lang="nb-NO"/>
          </a:p>
        </p:txBody>
      </p:sp>
    </p:spTree>
    <p:extLst>
      <p:ext uri="{BB962C8B-B14F-4D97-AF65-F5344CB8AC3E}">
        <p14:creationId xmlns:p14="http://schemas.microsoft.com/office/powerpoint/2010/main" val="59048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Samling med spesialpedagoger i barnehagene</a:t>
            </a:r>
            <a:r>
              <a:rPr lang="nb-NO" baseline="0" dirty="0" smtClean="0"/>
              <a:t> på tirsdag. </a:t>
            </a:r>
          </a:p>
          <a:p>
            <a:r>
              <a:rPr lang="nb-NO" baseline="0" dirty="0" smtClean="0"/>
              <a:t>De hadde</a:t>
            </a:r>
          </a:p>
          <a:p>
            <a:pPr marL="171450" indent="-171450">
              <a:buFontTx/>
              <a:buChar char="-"/>
            </a:pPr>
            <a:r>
              <a:rPr lang="nb-NO" baseline="0" dirty="0" smtClean="0"/>
              <a:t>Mange fine og konkrete </a:t>
            </a:r>
            <a:r>
              <a:rPr lang="nb-NO" baseline="0" dirty="0" err="1" smtClean="0"/>
              <a:t>oversvasjoner</a:t>
            </a:r>
            <a:r>
              <a:rPr lang="nb-NO" baseline="0" dirty="0" smtClean="0"/>
              <a:t> av hva som kjennetegner disse barna</a:t>
            </a:r>
          </a:p>
          <a:p>
            <a:pPr marL="171450" indent="-171450">
              <a:buFontTx/>
              <a:buChar char="-"/>
            </a:pPr>
            <a:r>
              <a:rPr lang="nb-NO" baseline="0" dirty="0" smtClean="0"/>
              <a:t>Med referanse til trekantmodellen også mange observasjoner om andre forhold rundt disse barna</a:t>
            </a:r>
          </a:p>
          <a:p>
            <a:pPr marL="171450" indent="-171450">
              <a:buFontTx/>
              <a:buChar char="-"/>
            </a:pPr>
            <a:r>
              <a:rPr lang="nb-NO" baseline="0" dirty="0" smtClean="0"/>
              <a:t>Mange konkrete tiltak som ennå ikke er skrevet inn</a:t>
            </a:r>
          </a:p>
        </p:txBody>
      </p:sp>
      <p:sp>
        <p:nvSpPr>
          <p:cNvPr id="4" name="Plassholder for lysbildenummer 3"/>
          <p:cNvSpPr>
            <a:spLocks noGrp="1"/>
          </p:cNvSpPr>
          <p:nvPr>
            <p:ph type="sldNum" sz="quarter" idx="10"/>
          </p:nvPr>
        </p:nvSpPr>
        <p:spPr/>
        <p:txBody>
          <a:bodyPr/>
          <a:lstStyle/>
          <a:p>
            <a:fld id="{B264AA82-0706-4A43-9BE5-D00E3AA92E1D}" type="slidenum">
              <a:rPr lang="nb-NO" smtClean="0"/>
              <a:t>10</a:t>
            </a:fld>
            <a:endParaRPr lang="nb-NO"/>
          </a:p>
        </p:txBody>
      </p:sp>
    </p:spTree>
    <p:extLst>
      <p:ext uri="{BB962C8B-B14F-4D97-AF65-F5344CB8AC3E}">
        <p14:creationId xmlns:p14="http://schemas.microsoft.com/office/powerpoint/2010/main" val="115282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05F08D1A-77A5-41DB-A55F-244E1F3B1DD0}" type="datetimeFigureOut">
              <a:rPr lang="nb-NO" smtClean="0"/>
              <a:t>13.09.2022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AE5629D-FA78-4774-94D9-9914BEE42A4F}" type="slidenum">
              <a:rPr lang="nb-NO" smtClean="0"/>
              <a:t>‹#›</a:t>
            </a:fld>
            <a:endParaRPr lang="nb-NO"/>
          </a:p>
        </p:txBody>
      </p:sp>
      <p:sp>
        <p:nvSpPr>
          <p:cNvPr id="8" name="Rektangel 7"/>
          <p:cNvSpPr/>
          <p:nvPr userDrawn="1"/>
        </p:nvSpPr>
        <p:spPr>
          <a:xfrm>
            <a:off x="96795" y="5453446"/>
            <a:ext cx="741405" cy="1326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576" y="5669796"/>
            <a:ext cx="2388847" cy="679411"/>
          </a:xfrm>
          <a:prstGeom prst="rect">
            <a:avLst/>
          </a:prstGeom>
        </p:spPr>
      </p:pic>
    </p:spTree>
    <p:extLst>
      <p:ext uri="{BB962C8B-B14F-4D97-AF65-F5344CB8AC3E}">
        <p14:creationId xmlns:p14="http://schemas.microsoft.com/office/powerpoint/2010/main" val="1669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5F08D1A-77A5-41DB-A55F-244E1F3B1DD0}" type="datetimeFigureOut">
              <a:rPr lang="nb-NO" smtClean="0"/>
              <a:t>13.09.2022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85979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5F08D1A-77A5-41DB-A55F-244E1F3B1DD0}" type="datetimeFigureOut">
              <a:rPr lang="nb-NO" smtClean="0"/>
              <a:t>13.09.2022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174029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5F08D1A-77A5-41DB-A55F-244E1F3B1DD0}" type="datetimeFigureOut">
              <a:rPr lang="nb-NO" smtClean="0"/>
              <a:t>13.09.2022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63854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05F08D1A-77A5-41DB-A55F-244E1F3B1DD0}" type="datetimeFigureOut">
              <a:rPr lang="nb-NO" smtClean="0"/>
              <a:t>13.09.2022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129555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05F08D1A-77A5-41DB-A55F-244E1F3B1DD0}" type="datetimeFigureOut">
              <a:rPr lang="nb-NO" smtClean="0"/>
              <a:t>13.09.2022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183768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05F08D1A-77A5-41DB-A55F-244E1F3B1DD0}" type="datetimeFigureOut">
              <a:rPr lang="nb-NO" smtClean="0"/>
              <a:t>13.09.2022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2549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05F08D1A-77A5-41DB-A55F-244E1F3B1DD0}" type="datetimeFigureOut">
              <a:rPr lang="nb-NO" smtClean="0"/>
              <a:t>13.09.2022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64651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5F08D1A-77A5-41DB-A55F-244E1F3B1DD0}" type="datetimeFigureOut">
              <a:rPr lang="nb-NO" smtClean="0"/>
              <a:t>13.09.2022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8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05F08D1A-77A5-41DB-A55F-244E1F3B1DD0}" type="datetimeFigureOut">
              <a:rPr lang="nb-NO" smtClean="0"/>
              <a:t>13.09.2022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16636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05F08D1A-77A5-41DB-A55F-244E1F3B1DD0}" type="datetimeFigureOut">
              <a:rPr lang="nb-NO" smtClean="0"/>
              <a:t>13.09.2022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AE5629D-FA78-4774-94D9-9914BEE42A4F}" type="slidenum">
              <a:rPr lang="nb-NO" smtClean="0"/>
              <a:t>‹#›</a:t>
            </a:fld>
            <a:endParaRPr lang="nb-NO"/>
          </a:p>
        </p:txBody>
      </p:sp>
    </p:spTree>
    <p:extLst>
      <p:ext uri="{BB962C8B-B14F-4D97-AF65-F5344CB8AC3E}">
        <p14:creationId xmlns:p14="http://schemas.microsoft.com/office/powerpoint/2010/main" val="160738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08D1A-77A5-41DB-A55F-244E1F3B1DD0}" type="datetimeFigureOut">
              <a:rPr lang="nb-NO" smtClean="0"/>
              <a:t>13.09.2022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5629D-FA78-4774-94D9-9914BEE42A4F}" type="slidenum">
              <a:rPr lang="nb-NO" smtClean="0"/>
              <a:t>‹#›</a:t>
            </a:fld>
            <a:endParaRPr lang="nb-NO"/>
          </a:p>
        </p:txBody>
      </p:sp>
      <p:grpSp>
        <p:nvGrpSpPr>
          <p:cNvPr id="10" name="Gruppe 9"/>
          <p:cNvGrpSpPr/>
          <p:nvPr userDrawn="1"/>
        </p:nvGrpSpPr>
        <p:grpSpPr>
          <a:xfrm>
            <a:off x="206252" y="5768007"/>
            <a:ext cx="534692" cy="901033"/>
            <a:chOff x="291316" y="5587246"/>
            <a:chExt cx="534692" cy="901033"/>
          </a:xfrm>
        </p:grpSpPr>
        <p:cxnSp>
          <p:nvCxnSpPr>
            <p:cNvPr id="11" name="Rett linje 10"/>
            <p:cNvCxnSpPr/>
            <p:nvPr userDrawn="1"/>
          </p:nvCxnSpPr>
          <p:spPr>
            <a:xfrm>
              <a:off x="826008" y="5588279"/>
              <a:ext cx="0" cy="9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1316" y="5587246"/>
              <a:ext cx="455320" cy="898737"/>
            </a:xfrm>
            <a:prstGeom prst="rect">
              <a:avLst/>
            </a:prstGeom>
          </p:spPr>
        </p:pic>
      </p:grpSp>
    </p:spTree>
    <p:extLst>
      <p:ext uri="{BB962C8B-B14F-4D97-AF65-F5344CB8AC3E}">
        <p14:creationId xmlns:p14="http://schemas.microsoft.com/office/powerpoint/2010/main" val="53783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agderfk.no/vare-tjenester/folkehelse-levekar-og-likestilling/bedre-levekar-pa-agder/" TargetMode="External"/><Relationship Id="rId5" Type="http://schemas.openxmlformats.org/officeDocument/2006/relationships/hyperlink" Target="https://bufdir.no/Bibliotek/Dokumentside/?docId=BUF00005388" TargetMode="External"/><Relationship Id="rId4" Type="http://schemas.openxmlformats.org/officeDocument/2006/relationships/hyperlink" Target="https://www.helsedirektoratet.no/rapporter/kunnskapsgrunnlag-metoder-for-tidlig-identifisering-av-risiko-hos-barn-og-unge/Kunnskapsgrunnlag%20%E2%80%93%20metoder%20for%20tidlig%20identifisering%20av%20risiko%20hos%20barn%20og%20unge.pdf/_/attachment/inline/d41f4072-ab66-4747-90e9-e9dcfe96ff65:ad36b31ca6167e7b8b1a61acab675effd970366a/Kunnskapsgrunnlag%20%E2%80%93%20metoder%20for%20tidlig%20identifisering%20av%20risiko%20hos%20barn%20og%20ung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rot="698916">
            <a:off x="8694806" y="3736080"/>
            <a:ext cx="3089468" cy="2563349"/>
          </a:xfrm>
          <a:prstGeom prst="rect">
            <a:avLst/>
          </a:prstGeom>
        </p:spPr>
      </p:pic>
      <p:sp>
        <p:nvSpPr>
          <p:cNvPr id="2" name="Tittel 1">
            <a:extLst>
              <a:ext uri="{FF2B5EF4-FFF2-40B4-BE49-F238E27FC236}">
                <a16:creationId xmlns:a16="http://schemas.microsoft.com/office/drawing/2014/main" id="{EED165F0-D776-46D3-9002-81137FC8FB8A}"/>
              </a:ext>
            </a:extLst>
          </p:cNvPr>
          <p:cNvSpPr>
            <a:spLocks noGrp="1"/>
          </p:cNvSpPr>
          <p:nvPr>
            <p:ph type="ctrTitle"/>
          </p:nvPr>
        </p:nvSpPr>
        <p:spPr/>
        <p:txBody>
          <a:bodyPr/>
          <a:lstStyle/>
          <a:p>
            <a:r>
              <a:rPr lang="nb-NO" dirty="0"/>
              <a:t>Hvordan </a:t>
            </a:r>
            <a:r>
              <a:rPr lang="nb-NO" dirty="0" smtClean="0"/>
              <a:t>systematisere </a:t>
            </a:r>
            <a:br>
              <a:rPr lang="nb-NO" dirty="0" smtClean="0"/>
            </a:br>
            <a:r>
              <a:rPr lang="nb-NO" dirty="0" smtClean="0"/>
              <a:t>det </a:t>
            </a:r>
            <a:r>
              <a:rPr lang="nb-NO" dirty="0"/>
              <a:t>vi har? </a:t>
            </a:r>
          </a:p>
        </p:txBody>
      </p:sp>
      <p:sp>
        <p:nvSpPr>
          <p:cNvPr id="3" name="Undertittel 2">
            <a:extLst>
              <a:ext uri="{FF2B5EF4-FFF2-40B4-BE49-F238E27FC236}">
                <a16:creationId xmlns:a16="http://schemas.microsoft.com/office/drawing/2014/main" id="{ACC0D2BB-C493-4561-9C4A-88BC10563BC4}"/>
              </a:ext>
            </a:extLst>
          </p:cNvPr>
          <p:cNvSpPr>
            <a:spLocks noGrp="1"/>
          </p:cNvSpPr>
          <p:nvPr>
            <p:ph type="subTitle" idx="1"/>
          </p:nvPr>
        </p:nvSpPr>
        <p:spPr/>
        <p:txBody>
          <a:bodyPr>
            <a:normAutofit fontScale="92500" lnSpcReduction="20000"/>
          </a:bodyPr>
          <a:lstStyle/>
          <a:p>
            <a:r>
              <a:rPr lang="nb-NO" dirty="0"/>
              <a:t>For å forebygge at barn og unge </a:t>
            </a:r>
            <a:r>
              <a:rPr lang="nb-NO" dirty="0" smtClean="0"/>
              <a:t/>
            </a:r>
            <a:br>
              <a:rPr lang="nb-NO" dirty="0" smtClean="0"/>
            </a:br>
            <a:r>
              <a:rPr lang="nb-NO" dirty="0" smtClean="0"/>
              <a:t>utsettes </a:t>
            </a:r>
            <a:r>
              <a:rPr lang="nb-NO" dirty="0"/>
              <a:t>for omsorgssvikt eller utvikler </a:t>
            </a:r>
            <a:r>
              <a:rPr lang="nb-NO" dirty="0" smtClean="0"/>
              <a:t>atferdsvansker</a:t>
            </a:r>
          </a:p>
          <a:p>
            <a:endParaRPr lang="nb-NO" dirty="0"/>
          </a:p>
          <a:p>
            <a:r>
              <a:rPr lang="nb-NO" dirty="0" smtClean="0"/>
              <a:t>Elisabeth Nærestad</a:t>
            </a:r>
          </a:p>
          <a:p>
            <a:r>
              <a:rPr lang="nb-NO" dirty="0" smtClean="0"/>
              <a:t>Leder for bedre tverrfaglig innsats (BTI)</a:t>
            </a:r>
            <a:endParaRPr lang="nb-NO" dirty="0"/>
          </a:p>
        </p:txBody>
      </p:sp>
      <p:pic>
        <p:nvPicPr>
          <p:cNvPr id="4" name="Bilde 3">
            <a:extLst>
              <a:ext uri="{FF2B5EF4-FFF2-40B4-BE49-F238E27FC236}">
                <a16:creationId xmlns:a16="http://schemas.microsoft.com/office/drawing/2014/main" id="{3C863410-0803-4B99-8453-40492AC76CD6}"/>
              </a:ext>
            </a:extLst>
          </p:cNvPr>
          <p:cNvPicPr/>
          <p:nvPr/>
        </p:nvPicPr>
        <p:blipFill rotWithShape="1">
          <a:blip r:embed="rId3"/>
          <a:srcRect r="51739" b="1553"/>
          <a:stretch/>
        </p:blipFill>
        <p:spPr>
          <a:xfrm rot="20650472">
            <a:off x="453265" y="540087"/>
            <a:ext cx="1435191" cy="1965714"/>
          </a:xfrm>
          <a:prstGeom prst="rect">
            <a:avLst/>
          </a:prstGeom>
        </p:spPr>
      </p:pic>
      <p:pic>
        <p:nvPicPr>
          <p:cNvPr id="6" name="Plassholder for bilde 8" descr="Et bilde som inneholder vegg, gulv, innendørs&#10;&#10;Automatisk generert beskrivelse">
            <a:extLst>
              <a:ext uri="{FF2B5EF4-FFF2-40B4-BE49-F238E27FC236}">
                <a16:creationId xmlns:a16="http://schemas.microsoft.com/office/drawing/2014/main" id="{8DE6C0F7-6A59-4468-BF9C-64BD5CDE65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83" r="11302" b="-2"/>
          <a:stretch/>
        </p:blipFill>
        <p:spPr>
          <a:xfrm>
            <a:off x="7371894" y="99515"/>
            <a:ext cx="1942698" cy="1641617"/>
          </a:xfrm>
          <a:prstGeom prst="rect">
            <a:avLst/>
          </a:prstGeom>
          <a:noFill/>
        </p:spPr>
      </p:pic>
      <p:pic>
        <p:nvPicPr>
          <p:cNvPr id="7" name="Bilde 6">
            <a:extLst>
              <a:ext uri="{FF2B5EF4-FFF2-40B4-BE49-F238E27FC236}">
                <a16:creationId xmlns:a16="http://schemas.microsoft.com/office/drawing/2014/main" id="{0162919B-96E9-4CFD-AFD1-BA14239493D6}"/>
              </a:ext>
            </a:extLst>
          </p:cNvPr>
          <p:cNvPicPr>
            <a:picLocks noChangeAspect="1"/>
          </p:cNvPicPr>
          <p:nvPr/>
        </p:nvPicPr>
        <p:blipFill>
          <a:blip r:embed="rId5"/>
          <a:stretch>
            <a:fillRect/>
          </a:stretch>
        </p:blipFill>
        <p:spPr>
          <a:xfrm rot="383500">
            <a:off x="10214411" y="379734"/>
            <a:ext cx="1674768" cy="2286421"/>
          </a:xfrm>
          <a:prstGeom prst="rect">
            <a:avLst/>
          </a:prstGeom>
        </p:spPr>
      </p:pic>
      <p:pic>
        <p:nvPicPr>
          <p:cNvPr id="9" name="Bilde 8">
            <a:extLst>
              <a:ext uri="{FF2B5EF4-FFF2-40B4-BE49-F238E27FC236}">
                <a16:creationId xmlns:a16="http://schemas.microsoft.com/office/drawing/2014/main" id="{F545081A-F3CB-4889-974E-50F0561ECDA2}"/>
              </a:ext>
            </a:extLst>
          </p:cNvPr>
          <p:cNvPicPr>
            <a:picLocks noChangeAspect="1"/>
          </p:cNvPicPr>
          <p:nvPr/>
        </p:nvPicPr>
        <p:blipFill>
          <a:blip r:embed="rId6"/>
          <a:stretch>
            <a:fillRect/>
          </a:stretch>
        </p:blipFill>
        <p:spPr>
          <a:xfrm>
            <a:off x="2881042" y="144613"/>
            <a:ext cx="3214958" cy="1596519"/>
          </a:xfrm>
          <a:prstGeom prst="rect">
            <a:avLst/>
          </a:prstGeom>
        </p:spPr>
      </p:pic>
      <p:pic>
        <p:nvPicPr>
          <p:cNvPr id="1026" name="Picture 2" descr="Begreper om psykiske helseplager - Helsedirektorat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258" y="3293398"/>
            <a:ext cx="2900998" cy="344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44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98722" y="4034958"/>
            <a:ext cx="2251509" cy="1325563"/>
          </a:xfrm>
          <a:solidFill>
            <a:schemeClr val="accent2">
              <a:lumMod val="40000"/>
              <a:lumOff val="60000"/>
            </a:schemeClr>
          </a:solidFill>
        </p:spPr>
        <p:txBody>
          <a:bodyPr>
            <a:normAutofit/>
          </a:bodyPr>
          <a:lstStyle/>
          <a:p>
            <a:r>
              <a:rPr lang="nb-NO" sz="1400" dirty="0">
                <a:solidFill>
                  <a:srgbClr val="C00000"/>
                </a:solidFill>
              </a:rPr>
              <a:t>Risikosituasjon: </a:t>
            </a:r>
            <a:br>
              <a:rPr lang="nb-NO" sz="1400" dirty="0">
                <a:solidFill>
                  <a:srgbClr val="C00000"/>
                </a:solidFill>
              </a:rPr>
            </a:br>
            <a:r>
              <a:rPr lang="nb-NO" sz="1400" dirty="0">
                <a:solidFill>
                  <a:srgbClr val="C00000"/>
                </a:solidFill>
              </a:rPr>
              <a:t/>
            </a:r>
            <a:br>
              <a:rPr lang="nb-NO" sz="1400" dirty="0">
                <a:solidFill>
                  <a:srgbClr val="C00000"/>
                </a:solidFill>
              </a:rPr>
            </a:br>
            <a:r>
              <a:rPr lang="nb-NO" sz="1400" dirty="0">
                <a:solidFill>
                  <a:srgbClr val="C00000"/>
                </a:solidFill>
              </a:rPr>
              <a:t>Utviklingsvansker som ikke blir sett eller forstått</a:t>
            </a:r>
          </a:p>
        </p:txBody>
      </p:sp>
      <p:graphicFrame>
        <p:nvGraphicFramePr>
          <p:cNvPr id="6" name="Plassholder for innhold 5"/>
          <p:cNvGraphicFramePr>
            <a:graphicFrameLocks/>
          </p:cNvGraphicFramePr>
          <p:nvPr>
            <p:extLst>
              <p:ext uri="{D42A27DB-BD31-4B8C-83A1-F6EECF244321}">
                <p14:modId xmlns:p14="http://schemas.microsoft.com/office/powerpoint/2010/main" val="2101550550"/>
              </p:ext>
            </p:extLst>
          </p:nvPr>
        </p:nvGraphicFramePr>
        <p:xfrm>
          <a:off x="4114823" y="239822"/>
          <a:ext cx="7503935" cy="5294554"/>
        </p:xfrm>
        <a:graphic>
          <a:graphicData uri="http://schemas.openxmlformats.org/drawingml/2006/table">
            <a:tbl>
              <a:tblPr firstRow="1" bandRow="1">
                <a:tableStyleId>{5C22544A-7EE6-4342-B048-85BDC9FD1C3A}</a:tableStyleId>
              </a:tblPr>
              <a:tblGrid>
                <a:gridCol w="5569208">
                  <a:extLst>
                    <a:ext uri="{9D8B030D-6E8A-4147-A177-3AD203B41FA5}">
                      <a16:colId xmlns:a16="http://schemas.microsoft.com/office/drawing/2014/main" val="587590456"/>
                    </a:ext>
                  </a:extLst>
                </a:gridCol>
                <a:gridCol w="1934727">
                  <a:extLst>
                    <a:ext uri="{9D8B030D-6E8A-4147-A177-3AD203B41FA5}">
                      <a16:colId xmlns:a16="http://schemas.microsoft.com/office/drawing/2014/main" val="2792431758"/>
                    </a:ext>
                  </a:extLst>
                </a:gridCol>
              </a:tblGrid>
              <a:tr h="396761">
                <a:tc>
                  <a:txBody>
                    <a:bodyPr/>
                    <a:lstStyle/>
                    <a:p>
                      <a:r>
                        <a:rPr lang="nb-NO" dirty="0"/>
                        <a:t>Tiltak</a:t>
                      </a:r>
                    </a:p>
                  </a:txBody>
                  <a:tcPr/>
                </a:tc>
                <a:tc>
                  <a:txBody>
                    <a:bodyPr/>
                    <a:lstStyle/>
                    <a:p>
                      <a:r>
                        <a:rPr lang="nb-NO" dirty="0"/>
                        <a:t>Samordning</a:t>
                      </a:r>
                    </a:p>
                  </a:txBody>
                  <a:tcPr/>
                </a:tc>
                <a:extLst>
                  <a:ext uri="{0D108BD9-81ED-4DB2-BD59-A6C34878D82A}">
                    <a16:rowId xmlns:a16="http://schemas.microsoft.com/office/drawing/2014/main" val="2072633443"/>
                  </a:ext>
                </a:extLst>
              </a:tr>
              <a:tr h="1402251">
                <a:tc>
                  <a:txBody>
                    <a:bodyPr/>
                    <a:lstStyle/>
                    <a:p>
                      <a:r>
                        <a:rPr lang="nb-NO" sz="800" baseline="0" dirty="0"/>
                        <a:t>PMTO (BV)</a:t>
                      </a:r>
                    </a:p>
                    <a:p>
                      <a:r>
                        <a:rPr lang="nb-NO" sz="800" baseline="0" dirty="0"/>
                        <a:t>COS (BV)</a:t>
                      </a:r>
                    </a:p>
                    <a:p>
                      <a:r>
                        <a:rPr lang="nb-NO" sz="800" baseline="0" dirty="0"/>
                        <a:t>PYC (BV)</a:t>
                      </a:r>
                    </a:p>
                    <a:p>
                      <a:r>
                        <a:rPr lang="nb-NO" sz="800" baseline="0" dirty="0"/>
                        <a:t>MST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Miljøterapeutisk oppfølging (BV)</a:t>
                      </a:r>
                    </a:p>
                    <a:p>
                      <a:r>
                        <a:rPr lang="nb-NO" sz="800" baseline="0" dirty="0"/>
                        <a:t>Fritidskontakt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Familieråd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Avlastning (Mestring &amp;habilitering)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Hybelfamilie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Gratis barnehage/SFO (BV)</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Nettverksmøte /ansvarsgruppe (BV)</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BTI-team</a:t>
                      </a:r>
                    </a:p>
                  </a:txBody>
                  <a:tcPr>
                    <a:solidFill>
                      <a:schemeClr val="accent2">
                        <a:lumMod val="40000"/>
                        <a:lumOff val="60000"/>
                      </a:schemeClr>
                    </a:solidFill>
                  </a:tcPr>
                </a:tc>
                <a:extLst>
                  <a:ext uri="{0D108BD9-81ED-4DB2-BD59-A6C34878D82A}">
                    <a16:rowId xmlns:a16="http://schemas.microsoft.com/office/drawing/2014/main" val="1608743959"/>
                  </a:ext>
                </a:extLst>
              </a:tr>
              <a:tr h="2184902">
                <a:tc>
                  <a:txBody>
                    <a:bodyPr/>
                    <a:lstStyle/>
                    <a:p>
                      <a:r>
                        <a:rPr lang="nb-NO" sz="800" dirty="0"/>
                        <a:t>Kartlegging i skole og barnehage</a:t>
                      </a:r>
                    </a:p>
                    <a:p>
                      <a:r>
                        <a:rPr lang="nb-NO" sz="800" dirty="0"/>
                        <a:t>www.dropinmetoden.no</a:t>
                      </a:r>
                    </a:p>
                    <a:p>
                      <a:r>
                        <a:rPr lang="nb-NO" sz="800" dirty="0"/>
                        <a:t>Utrede barnet og gi råd til fastlege om videre henvisning til spesialisthelsetjeneste (ST)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Bistå foresatte og kontakte andre instanser for videre utredning (ST)</a:t>
                      </a:r>
                      <a:endParaRPr lang="nb-NO" sz="800" dirty="0"/>
                    </a:p>
                    <a:p>
                      <a:r>
                        <a:rPr lang="nb-NO" sz="800" dirty="0"/>
                        <a:t>Samarbeid og veiledning med barnehagen</a:t>
                      </a:r>
                      <a:r>
                        <a:rPr lang="nb-NO" sz="800" baseline="0" dirty="0"/>
                        <a:t> (ST)</a:t>
                      </a:r>
                    </a:p>
                    <a:p>
                      <a:r>
                        <a:rPr lang="nb-NO" sz="800" baseline="0" dirty="0"/>
                        <a:t>Samarbeid og veiledning med skolen (ST)</a:t>
                      </a:r>
                    </a:p>
                    <a:p>
                      <a:r>
                        <a:rPr lang="nb-NO" sz="800" baseline="0" dirty="0"/>
                        <a:t>Mobilt team bistår barn og skole (ST)</a:t>
                      </a:r>
                    </a:p>
                    <a:p>
                      <a:r>
                        <a:rPr lang="nb-NO" sz="800" baseline="0" dirty="0"/>
                        <a:t>Fritidskontakt,(Tjenestekontor)</a:t>
                      </a:r>
                    </a:p>
                    <a:p>
                      <a:r>
                        <a:rPr lang="nb-NO" sz="800" baseline="0" dirty="0" err="1"/>
                        <a:t>Fysio</a:t>
                      </a:r>
                      <a:r>
                        <a:rPr lang="nb-NO" sz="800" baseline="0" dirty="0"/>
                        <a:t>- ergoterapi </a:t>
                      </a:r>
                    </a:p>
                    <a:p>
                      <a:r>
                        <a:rPr lang="nb-NO" sz="800" baseline="0" dirty="0"/>
                        <a:t>Foreldreveiledning i samarbeid mellom PPT og HABU ( ST)</a:t>
                      </a:r>
                    </a:p>
                    <a:p>
                      <a:r>
                        <a:rPr lang="nb-NO" sz="800" baseline="0" dirty="0"/>
                        <a:t>Oppfølging av barnet i tråd med vedtak (ST)</a:t>
                      </a:r>
                    </a:p>
                    <a:p>
                      <a:r>
                        <a:rPr lang="nb-NO" sz="800" baseline="0" dirty="0"/>
                        <a:t>Veiledning av foreldre (LM)</a:t>
                      </a:r>
                    </a:p>
                    <a:p>
                      <a:r>
                        <a:rPr lang="nb-NO" sz="800" baseline="0" dirty="0"/>
                        <a:t>Home-Start (HS)</a:t>
                      </a:r>
                    </a:p>
                    <a:p>
                      <a:r>
                        <a:rPr lang="nb-NO" sz="800" baseline="0" dirty="0"/>
                        <a:t>Starthjelp (HS)</a:t>
                      </a:r>
                    </a:p>
                    <a:p>
                      <a:r>
                        <a:rPr lang="nb-NO" sz="800" baseline="0" dirty="0"/>
                        <a:t>TRAS</a:t>
                      </a:r>
                    </a:p>
                    <a:p>
                      <a:endParaRPr lang="nb-NO" sz="800" baseline="0"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Overgangssamtaler </a:t>
                      </a:r>
                      <a:r>
                        <a:rPr lang="nb-NO" sz="800" baseline="0" dirty="0" err="1"/>
                        <a:t>bhg</a:t>
                      </a:r>
                      <a:r>
                        <a:rPr lang="nb-NO" sz="800" baseline="0" dirty="0"/>
                        <a:t>/ skole for barn med </a:t>
                      </a:r>
                      <a:r>
                        <a:rPr lang="nb-NO" sz="800" baseline="0" dirty="0" err="1"/>
                        <a:t>spes.ped</a:t>
                      </a:r>
                      <a:r>
                        <a:rPr lang="nb-NO" sz="8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Samarbeid foreldre, HS og BHG / barnekoordinator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Ressursteam barnehage og skole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Samarbeid med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ABUP</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err="1"/>
                        <a:t>Statped</a:t>
                      </a:r>
                      <a:r>
                        <a:rPr lang="nb-NO" sz="8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Regionale kompetanse-sentre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forebyggende politi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Oppfølgingstjeneste fylke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Melding til barnevern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txBody>
                  <a:tcPr>
                    <a:solidFill>
                      <a:schemeClr val="accent4">
                        <a:lumMod val="40000"/>
                        <a:lumOff val="60000"/>
                      </a:schemeClr>
                    </a:solidFill>
                  </a:tcPr>
                </a:tc>
                <a:extLst>
                  <a:ext uri="{0D108BD9-81ED-4DB2-BD59-A6C34878D82A}">
                    <a16:rowId xmlns:a16="http://schemas.microsoft.com/office/drawing/2014/main" val="3757422007"/>
                  </a:ext>
                </a:extLst>
              </a:tr>
              <a:tr h="1271809">
                <a:tc>
                  <a:txBody>
                    <a:bodyPr/>
                    <a:lstStyle/>
                    <a:p>
                      <a:r>
                        <a:rPr lang="nb-NO" sz="800" baseline="0" dirty="0"/>
                        <a:t>Oppstartsamtale for alle barn (BHG)</a:t>
                      </a:r>
                    </a:p>
                    <a:p>
                      <a:r>
                        <a:rPr lang="nb-NO" sz="800" baseline="0" dirty="0"/>
                        <a:t>Utviklingssamtaler, foreldremøter, barnesamtaler (BHG)</a:t>
                      </a:r>
                    </a:p>
                    <a:p>
                      <a:r>
                        <a:rPr lang="nb-NO" sz="800" baseline="0" dirty="0"/>
                        <a:t>Sosial kompetansetrening, kultur for forskjellsbehandling, organisering av dagen, TBO (BHG)</a:t>
                      </a:r>
                    </a:p>
                    <a:p>
                      <a:r>
                        <a:rPr lang="nb-NO" sz="800" baseline="0" dirty="0"/>
                        <a:t>Alle med – systematisk kartlegging og </a:t>
                      </a:r>
                      <a:r>
                        <a:rPr lang="nb-NO" sz="800" baseline="0" dirty="0" err="1"/>
                        <a:t>obersvasjon</a:t>
                      </a:r>
                      <a:r>
                        <a:rPr lang="nb-NO" sz="800" baseline="0" dirty="0"/>
                        <a:t> (HS)</a:t>
                      </a:r>
                    </a:p>
                    <a:p>
                      <a:r>
                        <a:rPr lang="nb-NO" sz="800" baseline="0" dirty="0"/>
                        <a:t>Godt begynt (HS)</a:t>
                      </a:r>
                    </a:p>
                    <a:p>
                      <a:r>
                        <a:rPr lang="nb-NO" sz="800" baseline="0" dirty="0">
                          <a:solidFill>
                            <a:schemeClr val="accent6">
                              <a:lumMod val="75000"/>
                            </a:schemeClr>
                          </a:solidFill>
                        </a:rPr>
                        <a:t>Større grunnbemanning i belastede områder</a:t>
                      </a:r>
                    </a:p>
                    <a:p>
                      <a:r>
                        <a:rPr lang="nb-NO" sz="800" baseline="0" dirty="0">
                          <a:solidFill>
                            <a:schemeClr val="accent6">
                              <a:lumMod val="75000"/>
                            </a:schemeClr>
                          </a:solidFill>
                        </a:rPr>
                        <a:t>Universell utforming</a:t>
                      </a:r>
                    </a:p>
                    <a:p>
                      <a:r>
                        <a:rPr lang="nb-NO" sz="800" baseline="0" dirty="0">
                          <a:solidFill>
                            <a:schemeClr val="accent6">
                              <a:lumMod val="75000"/>
                            </a:schemeClr>
                          </a:solidFill>
                        </a:rPr>
                        <a:t>Kompetanseheving</a:t>
                      </a:r>
                    </a:p>
                    <a:p>
                      <a:r>
                        <a:rPr lang="nb-NO" sz="800" baseline="0" dirty="0">
                          <a:solidFill>
                            <a:schemeClr val="accent6">
                              <a:lumMod val="75000"/>
                            </a:schemeClr>
                          </a:solidFill>
                        </a:rPr>
                        <a:t>Oppfølging av foreldre etter diagnose</a:t>
                      </a:r>
                    </a:p>
                  </a:txBody>
                  <a:tcPr>
                    <a:solidFill>
                      <a:schemeClr val="accent6">
                        <a:lumMod val="40000"/>
                        <a:lumOff val="60000"/>
                      </a:schemeClr>
                    </a:solidFill>
                  </a:tcPr>
                </a:tc>
                <a:tc>
                  <a:txBody>
                    <a:bodyPr/>
                    <a:lstStyle/>
                    <a:p>
                      <a:r>
                        <a:rPr lang="nb-NO" sz="800" baseline="0" dirty="0"/>
                        <a:t>Kompetanseløftet spesialpedagogikk(PPT)</a:t>
                      </a:r>
                    </a:p>
                    <a:p>
                      <a:endParaRPr lang="nb-NO" sz="800" baseline="0" dirty="0"/>
                    </a:p>
                    <a:p>
                      <a:r>
                        <a:rPr lang="nb-NO" sz="800" baseline="0" dirty="0" smtClean="0"/>
                        <a:t>BTI</a:t>
                      </a:r>
                    </a:p>
                    <a:p>
                      <a:endParaRPr lang="nb-NO" sz="800" baseline="0" dirty="0" smtClean="0"/>
                    </a:p>
                    <a:p>
                      <a:r>
                        <a:rPr lang="nb-NO" sz="800" baseline="0" dirty="0" smtClean="0"/>
                        <a:t>Stafettholder</a:t>
                      </a:r>
                      <a:endParaRPr lang="nb-NO" sz="800" baseline="0" dirty="0"/>
                    </a:p>
                    <a:p>
                      <a:endParaRPr lang="nb-NO" sz="800" baseline="0" dirty="0"/>
                    </a:p>
                    <a:p>
                      <a:r>
                        <a:rPr lang="nb-NO" sz="800" baseline="0" dirty="0"/>
                        <a:t>Overgangsskjema </a:t>
                      </a:r>
                      <a:r>
                        <a:rPr lang="nb-NO" sz="800" baseline="0" dirty="0" err="1"/>
                        <a:t>bhg</a:t>
                      </a:r>
                      <a:r>
                        <a:rPr lang="nb-NO" sz="800" baseline="0" dirty="0"/>
                        <a:t>/skole</a:t>
                      </a:r>
                    </a:p>
                    <a:p>
                      <a:endParaRPr lang="nb-NO" sz="800" baseline="0" dirty="0"/>
                    </a:p>
                    <a:p>
                      <a:r>
                        <a:rPr lang="nb-NO" sz="800" baseline="0" dirty="0">
                          <a:solidFill>
                            <a:schemeClr val="accent6">
                              <a:lumMod val="75000"/>
                            </a:schemeClr>
                          </a:solidFill>
                        </a:rPr>
                        <a:t>Overgangsmøter for alle? </a:t>
                      </a:r>
                    </a:p>
                  </a:txBody>
                  <a:tcPr>
                    <a:solidFill>
                      <a:schemeClr val="accent6">
                        <a:lumMod val="40000"/>
                        <a:lumOff val="60000"/>
                      </a:schemeClr>
                    </a:solidFill>
                  </a:tcPr>
                </a:tc>
                <a:extLst>
                  <a:ext uri="{0D108BD9-81ED-4DB2-BD59-A6C34878D82A}">
                    <a16:rowId xmlns:a16="http://schemas.microsoft.com/office/drawing/2014/main" val="1020383670"/>
                  </a:ext>
                </a:extLst>
              </a:tr>
            </a:tbl>
          </a:graphicData>
        </a:graphic>
      </p:graphicFrame>
      <p:pic>
        <p:nvPicPr>
          <p:cNvPr id="7" name="Bilde 6">
            <a:extLst>
              <a:ext uri="{FF2B5EF4-FFF2-40B4-BE49-F238E27FC236}">
                <a16:creationId xmlns:a16="http://schemas.microsoft.com/office/drawing/2014/main" id="{A97039AF-B43C-4027-9058-0D8E91B16BBD}"/>
              </a:ext>
            </a:extLst>
          </p:cNvPr>
          <p:cNvPicPr/>
          <p:nvPr/>
        </p:nvPicPr>
        <p:blipFill>
          <a:blip r:embed="rId3">
            <a:extLst>
              <a:ext uri="{28A0092B-C50C-407E-A947-70E740481C1C}">
                <a14:useLocalDpi xmlns:a14="http://schemas.microsoft.com/office/drawing/2010/main" val="0"/>
              </a:ext>
            </a:extLst>
          </a:blip>
          <a:stretch>
            <a:fillRect/>
          </a:stretch>
        </p:blipFill>
        <p:spPr>
          <a:xfrm>
            <a:off x="191360" y="239822"/>
            <a:ext cx="3466235" cy="2969056"/>
          </a:xfrm>
          <a:prstGeom prst="rect">
            <a:avLst/>
          </a:prstGeom>
        </p:spPr>
      </p:pic>
      <p:sp>
        <p:nvSpPr>
          <p:cNvPr id="8" name="Pil ned 7"/>
          <p:cNvSpPr/>
          <p:nvPr/>
        </p:nvSpPr>
        <p:spPr>
          <a:xfrm>
            <a:off x="1616469" y="3208878"/>
            <a:ext cx="308008" cy="693019"/>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p:cNvSpPr txBox="1"/>
          <p:nvPr/>
        </p:nvSpPr>
        <p:spPr>
          <a:xfrm>
            <a:off x="664144" y="5890661"/>
            <a:ext cx="2887579" cy="830997"/>
          </a:xfrm>
          <a:prstGeom prst="rect">
            <a:avLst/>
          </a:prstGeom>
          <a:noFill/>
        </p:spPr>
        <p:txBody>
          <a:bodyPr wrap="square" rtlCol="0">
            <a:spAutoFit/>
          </a:bodyPr>
          <a:lstStyle/>
          <a:p>
            <a:r>
              <a:rPr lang="nb-NO" sz="800" dirty="0"/>
              <a:t>BV – barnevern</a:t>
            </a:r>
          </a:p>
          <a:p>
            <a:r>
              <a:rPr lang="nb-NO" sz="800" dirty="0"/>
              <a:t>SK – skole</a:t>
            </a:r>
          </a:p>
          <a:p>
            <a:r>
              <a:rPr lang="nb-NO" sz="800" dirty="0"/>
              <a:t>BHG – barnehage</a:t>
            </a:r>
          </a:p>
          <a:p>
            <a:r>
              <a:rPr lang="nb-NO" sz="800" dirty="0"/>
              <a:t>HS - Helsestasjon</a:t>
            </a:r>
          </a:p>
          <a:p>
            <a:r>
              <a:rPr lang="nb-NO" sz="800" dirty="0"/>
              <a:t>ST – spesialpedagogiske tjenester</a:t>
            </a:r>
          </a:p>
          <a:p>
            <a:r>
              <a:rPr lang="nb-NO" sz="800" dirty="0"/>
              <a:t>LM – Livsmestring (Familietjenesten, psykisk helse voksne)</a:t>
            </a:r>
          </a:p>
        </p:txBody>
      </p:sp>
      <p:sp>
        <p:nvSpPr>
          <p:cNvPr id="10" name="Likebent trekant 9"/>
          <p:cNvSpPr/>
          <p:nvPr/>
        </p:nvSpPr>
        <p:spPr>
          <a:xfrm rot="10800000">
            <a:off x="1430683" y="1496177"/>
            <a:ext cx="905773" cy="743620"/>
          </a:xfrm>
          <a:prstGeom prst="triangle">
            <a:avLst/>
          </a:prstGeom>
          <a:blipFill dpi="0" rotWithShape="0">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30555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p:cNvGraphicFramePr>
          <p:nvPr>
            <p:extLst>
              <p:ext uri="{D42A27DB-BD31-4B8C-83A1-F6EECF244321}">
                <p14:modId xmlns:p14="http://schemas.microsoft.com/office/powerpoint/2010/main" val="4016765147"/>
              </p:ext>
            </p:extLst>
          </p:nvPr>
        </p:nvGraphicFramePr>
        <p:xfrm>
          <a:off x="4687998" y="609544"/>
          <a:ext cx="7197435" cy="4790440"/>
        </p:xfrm>
        <a:graphic>
          <a:graphicData uri="http://schemas.openxmlformats.org/drawingml/2006/table">
            <a:tbl>
              <a:tblPr firstRow="1" bandRow="1">
                <a:tableStyleId>{5C22544A-7EE6-4342-B048-85BDC9FD1C3A}</a:tableStyleId>
              </a:tblPr>
              <a:tblGrid>
                <a:gridCol w="5341732">
                  <a:extLst>
                    <a:ext uri="{9D8B030D-6E8A-4147-A177-3AD203B41FA5}">
                      <a16:colId xmlns:a16="http://schemas.microsoft.com/office/drawing/2014/main" val="587590456"/>
                    </a:ext>
                  </a:extLst>
                </a:gridCol>
                <a:gridCol w="1855703">
                  <a:extLst>
                    <a:ext uri="{9D8B030D-6E8A-4147-A177-3AD203B41FA5}">
                      <a16:colId xmlns:a16="http://schemas.microsoft.com/office/drawing/2014/main" val="2792431758"/>
                    </a:ext>
                  </a:extLst>
                </a:gridCol>
              </a:tblGrid>
              <a:tr h="370840">
                <a:tc>
                  <a:txBody>
                    <a:bodyPr/>
                    <a:lstStyle/>
                    <a:p>
                      <a:r>
                        <a:rPr lang="nb-NO" dirty="0"/>
                        <a:t>Tiltak</a:t>
                      </a:r>
                    </a:p>
                  </a:txBody>
                  <a:tcPr/>
                </a:tc>
                <a:tc>
                  <a:txBody>
                    <a:bodyPr/>
                    <a:lstStyle/>
                    <a:p>
                      <a:r>
                        <a:rPr lang="nb-NO" dirty="0"/>
                        <a:t>Samordning</a:t>
                      </a:r>
                    </a:p>
                  </a:txBody>
                  <a:tcPr/>
                </a:tc>
                <a:extLst>
                  <a:ext uri="{0D108BD9-81ED-4DB2-BD59-A6C34878D82A}">
                    <a16:rowId xmlns:a16="http://schemas.microsoft.com/office/drawing/2014/main" val="2072633443"/>
                  </a:ext>
                </a:extLst>
              </a:tr>
              <a:tr h="370840">
                <a:tc>
                  <a:txBody>
                    <a:bodyPr/>
                    <a:lstStyle/>
                    <a:p>
                      <a:r>
                        <a:rPr lang="nb-NO" sz="800" baseline="0" dirty="0"/>
                        <a:t>MST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Beredskapsteam mot mobbing (SK)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Varsle barnehagemyndighet (ST)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Opprette 9A-sak (SK + BHG)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Følge opp og bistå barnehager, ref. undersøkelsesplikten (ST)</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Nettverksmøte /ansvarsgruppe (BV)</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BTI-team</a:t>
                      </a:r>
                    </a:p>
                  </a:txBody>
                  <a:tcPr>
                    <a:solidFill>
                      <a:schemeClr val="accent2">
                        <a:lumMod val="40000"/>
                        <a:lumOff val="60000"/>
                      </a:schemeClr>
                    </a:solidFill>
                  </a:tcPr>
                </a:tc>
                <a:extLst>
                  <a:ext uri="{0D108BD9-81ED-4DB2-BD59-A6C34878D82A}">
                    <a16:rowId xmlns:a16="http://schemas.microsoft.com/office/drawing/2014/main" val="1608743959"/>
                  </a:ext>
                </a:extLst>
              </a:tr>
              <a:tr h="370840">
                <a:tc>
                  <a:txBody>
                    <a:bodyPr/>
                    <a:lstStyle/>
                    <a:p>
                      <a:r>
                        <a:rPr lang="nb-NO" sz="800" baseline="0" dirty="0"/>
                        <a:t>BTI – undringsnotat</a:t>
                      </a:r>
                    </a:p>
                    <a:p>
                      <a:r>
                        <a:rPr lang="nb-NO" sz="800" baseline="0" dirty="0"/>
                        <a:t>Aktivitetsplikten – handlingsplan mot mobbing</a:t>
                      </a:r>
                    </a:p>
                    <a:p>
                      <a:r>
                        <a:rPr lang="nb-NO" sz="800" baseline="0" dirty="0"/>
                        <a:t>I noen skoler/barnehager: Trivselsledere, Fritidsmedarbeider, smågruppebaserte aktiviteter, «Livsglede-barnehage», samarbeid med lag og foreninger, </a:t>
                      </a:r>
                    </a:p>
                    <a:p>
                      <a:endParaRPr lang="nb-NO" sz="800" baseline="0" dirty="0"/>
                    </a:p>
                    <a:p>
                      <a:r>
                        <a:rPr lang="nb-NO" sz="800" baseline="0" dirty="0"/>
                        <a:t>Kartlegging og veiledning  (ST)</a:t>
                      </a:r>
                    </a:p>
                    <a:p>
                      <a:r>
                        <a:rPr lang="nb-NO" sz="800" baseline="0" dirty="0"/>
                        <a:t>Mobilt skoleteam (ST)</a:t>
                      </a:r>
                    </a:p>
                    <a:p>
                      <a:r>
                        <a:rPr lang="nb-NO" sz="800" baseline="0" dirty="0"/>
                        <a:t>Veiledning og tilstedeværelse skole (LM)</a:t>
                      </a:r>
                    </a:p>
                    <a:p>
                      <a:r>
                        <a:rPr lang="nb-NO" sz="800" baseline="0" dirty="0"/>
                        <a:t>YAM under utprøving (LM)</a:t>
                      </a:r>
                    </a:p>
                    <a:p>
                      <a:r>
                        <a:rPr lang="nb-NO" sz="800" baseline="0" dirty="0"/>
                        <a:t>SLT (LM)</a:t>
                      </a:r>
                    </a:p>
                    <a:p>
                      <a:r>
                        <a:rPr lang="nb-NO" sz="800" baseline="0" dirty="0"/>
                        <a:t>LOS (LM)</a:t>
                      </a:r>
                    </a:p>
                    <a:p>
                      <a:r>
                        <a:rPr lang="nb-NO" sz="800" baseline="0" dirty="0"/>
                        <a:t>VIP (LM)</a:t>
                      </a:r>
                    </a:p>
                    <a:p>
                      <a:r>
                        <a:rPr lang="nb-NO" sz="800" baseline="0" dirty="0"/>
                        <a:t>Nordic Safe </a:t>
                      </a:r>
                      <a:r>
                        <a:rPr lang="nb-NO" sz="800" baseline="0" dirty="0" err="1"/>
                        <a:t>Cities</a:t>
                      </a:r>
                      <a:r>
                        <a:rPr lang="nb-NO" sz="800" baseline="0" dirty="0"/>
                        <a:t> / Game / </a:t>
                      </a:r>
                      <a:r>
                        <a:rPr lang="nb-NO" sz="800" baseline="0" dirty="0" err="1"/>
                        <a:t>Playmaker</a:t>
                      </a:r>
                      <a:r>
                        <a:rPr lang="nb-NO" sz="800" baseline="0" dirty="0"/>
                        <a:t> (LM / Kultur)</a:t>
                      </a:r>
                    </a:p>
                  </a:txBody>
                  <a:tcPr>
                    <a:solidFill>
                      <a:schemeClr val="accent4">
                        <a:lumMod val="40000"/>
                        <a:lumOff val="60000"/>
                      </a:schemeClr>
                    </a:solidFill>
                  </a:tcPr>
                </a:tc>
                <a:tc>
                  <a:txBody>
                    <a:bodyPr/>
                    <a:lstStyle/>
                    <a:p>
                      <a:r>
                        <a:rPr lang="nb-NO" sz="800" dirty="0"/>
                        <a:t>Ressursteam</a:t>
                      </a:r>
                      <a:r>
                        <a:rPr lang="nb-NO" sz="800" baseline="0" dirty="0"/>
                        <a:t> </a:t>
                      </a:r>
                      <a:r>
                        <a:rPr lang="nb-NO" sz="800" baseline="0" dirty="0" err="1"/>
                        <a:t>bhg</a:t>
                      </a:r>
                      <a:endParaRPr lang="nb-NO" sz="800" baseline="0" dirty="0"/>
                    </a:p>
                    <a:p>
                      <a:endParaRPr lang="nb-NO" sz="800" baseline="0" dirty="0"/>
                    </a:p>
                    <a:p>
                      <a:r>
                        <a:rPr lang="nb-NO" sz="800" baseline="0" dirty="0"/>
                        <a:t>Ressursteam skole</a:t>
                      </a:r>
                    </a:p>
                    <a:p>
                      <a:endParaRPr lang="nb-NO" sz="800" baseline="0" dirty="0"/>
                    </a:p>
                    <a:p>
                      <a:r>
                        <a:rPr lang="nb-NO" sz="800" baseline="0" dirty="0"/>
                        <a:t>Systemhenvisning PPT</a:t>
                      </a:r>
                      <a:endParaRPr lang="nb-NO" sz="800" dirty="0"/>
                    </a:p>
                    <a:p>
                      <a:endParaRPr lang="nb-NO"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Helsesykepleier bidrar i skolenes 9A-møter om psykososialt miljø (HS)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Melde fra til nærmeste leder og overordnet leder i kommunen (ST)</a:t>
                      </a:r>
                    </a:p>
                  </a:txBody>
                  <a:tcPr>
                    <a:solidFill>
                      <a:schemeClr val="accent4">
                        <a:lumMod val="40000"/>
                        <a:lumOff val="60000"/>
                      </a:schemeClr>
                    </a:solidFill>
                  </a:tcPr>
                </a:tc>
                <a:extLst>
                  <a:ext uri="{0D108BD9-81ED-4DB2-BD59-A6C34878D82A}">
                    <a16:rowId xmlns:a16="http://schemas.microsoft.com/office/drawing/2014/main" val="3757422007"/>
                  </a:ext>
                </a:extLst>
              </a:tr>
              <a:tr h="370840">
                <a:tc>
                  <a:txBody>
                    <a:bodyPr/>
                    <a:lstStyle/>
                    <a:p>
                      <a:r>
                        <a:rPr lang="nb-NO" sz="800" baseline="0" dirty="0" smtClean="0"/>
                        <a:t>Godt fysisk miljø og planer for godt psykososialt miljø i skoler og barnehager. </a:t>
                      </a:r>
                      <a:br>
                        <a:rPr lang="nb-NO" sz="800" baseline="0" dirty="0" smtClean="0"/>
                      </a:br>
                      <a:r>
                        <a:rPr lang="nb-NO" sz="800" baseline="0" dirty="0" smtClean="0"/>
                        <a:t>Barnehageloven, opplæringsloven §9A, verdibasert planlegging i skoler og barnehager, rådgivere på u-trinn, kompetanseheving for ansatte, veiledning og kursing fra statsforvalter, </a:t>
                      </a:r>
                    </a:p>
                    <a:p>
                      <a:r>
                        <a:rPr lang="nb-NO" sz="800" baseline="0" dirty="0" smtClean="0"/>
                        <a:t>Tilpasset opplæring – TPO</a:t>
                      </a:r>
                    </a:p>
                    <a:p>
                      <a:r>
                        <a:rPr lang="nb-NO" sz="800" baseline="0" dirty="0" smtClean="0"/>
                        <a:t>Skape </a:t>
                      </a:r>
                      <a:r>
                        <a:rPr lang="nb-NO" sz="800" baseline="0" dirty="0"/>
                        <a:t>/ tilrettelegge for foreldrenettverk</a:t>
                      </a:r>
                    </a:p>
                    <a:p>
                      <a:r>
                        <a:rPr lang="nb-NO" sz="800" baseline="0" dirty="0"/>
                        <a:t>Felles opplevelser – Kulturelle skolesekken</a:t>
                      </a:r>
                    </a:p>
                    <a:p>
                      <a:r>
                        <a:rPr lang="nb-NO" sz="800" baseline="0" dirty="0"/>
                        <a:t>HMS-tiltak for barn</a:t>
                      </a:r>
                    </a:p>
                    <a:p>
                      <a:r>
                        <a:rPr lang="nb-NO" sz="800" baseline="0" dirty="0"/>
                        <a:t>Universelle program i skoler og barnehage (PALS, ART, OLWEUS, Mitt valg, Vær sammen)</a:t>
                      </a:r>
                    </a:p>
                    <a:p>
                      <a:r>
                        <a:rPr lang="nb-NO" sz="800" baseline="0" dirty="0"/>
                        <a:t>I noen skoler/</a:t>
                      </a:r>
                      <a:r>
                        <a:rPr lang="nb-NO" sz="800" baseline="0" dirty="0" err="1"/>
                        <a:t>bhg</a:t>
                      </a:r>
                      <a:r>
                        <a:rPr lang="nb-NO" sz="800" baseline="0" dirty="0"/>
                        <a:t>: dropinmetoden.no, sosiallærer, sosialpedagog </a:t>
                      </a:r>
                      <a:r>
                        <a:rPr lang="nb-NO" sz="800" baseline="0" dirty="0" err="1"/>
                        <a:t>bhg</a:t>
                      </a:r>
                      <a:r>
                        <a:rPr lang="nb-NO" sz="800" baseline="0" dirty="0"/>
                        <a:t>, spesialpedagog i </a:t>
                      </a:r>
                      <a:r>
                        <a:rPr lang="nb-NO" sz="800" baseline="0" dirty="0" err="1"/>
                        <a:t>bhg</a:t>
                      </a:r>
                      <a:r>
                        <a:rPr lang="nb-NO" sz="800" baseline="0" dirty="0"/>
                        <a:t>, </a:t>
                      </a:r>
                    </a:p>
                    <a:p>
                      <a:r>
                        <a:rPr lang="nb-NO" sz="800" baseline="0" dirty="0" err="1"/>
                        <a:t>Drop</a:t>
                      </a:r>
                      <a:r>
                        <a:rPr lang="nb-NO" sz="800" baseline="0" dirty="0"/>
                        <a:t>-inn helsesykepleier på alle skoler (HS)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Systemarbeid og veiledning av ansatte i skole og barnehage (ST)</a:t>
                      </a:r>
                    </a:p>
                    <a:p>
                      <a:r>
                        <a:rPr lang="nb-NO" sz="800" baseline="0" dirty="0"/>
                        <a:t>Familietjeneste tilstede med </a:t>
                      </a:r>
                      <a:r>
                        <a:rPr lang="nb-NO" sz="800" baseline="0" dirty="0" err="1"/>
                        <a:t>drop</a:t>
                      </a:r>
                      <a:r>
                        <a:rPr lang="nb-NO" sz="800" baseline="0" dirty="0"/>
                        <a:t>-inn på skoler (LM)</a:t>
                      </a:r>
                    </a:p>
                    <a:p>
                      <a:r>
                        <a:rPr lang="nb-NO" sz="800" baseline="0" dirty="0"/>
                        <a:t>Mobilt team (ST)</a:t>
                      </a:r>
                    </a:p>
                    <a:p>
                      <a:r>
                        <a:rPr lang="nb-NO" sz="800" baseline="0" dirty="0"/>
                        <a:t>Psykologisk førstehjelp i grunnskolen (HS)</a:t>
                      </a:r>
                    </a:p>
                    <a:p>
                      <a:r>
                        <a:rPr lang="nb-NO" sz="800" baseline="0" dirty="0">
                          <a:solidFill>
                            <a:schemeClr val="accent6">
                              <a:lumMod val="75000"/>
                            </a:schemeClr>
                          </a:solidFill>
                        </a:rPr>
                        <a:t>Verktøykasse for lek i </a:t>
                      </a:r>
                      <a:r>
                        <a:rPr lang="nb-NO" sz="800" baseline="0" dirty="0" smtClean="0">
                          <a:solidFill>
                            <a:schemeClr val="accent6">
                              <a:lumMod val="75000"/>
                            </a:schemeClr>
                          </a:solidFill>
                        </a:rPr>
                        <a:t>skoler (SK)</a:t>
                      </a:r>
                    </a:p>
                    <a:p>
                      <a:r>
                        <a:rPr lang="nb-NO" sz="800" baseline="0" dirty="0" smtClean="0">
                          <a:solidFill>
                            <a:schemeClr val="accent6">
                              <a:lumMod val="75000"/>
                            </a:schemeClr>
                          </a:solidFill>
                        </a:rPr>
                        <a:t>Utvikle kompetanse på barnesamtaler (SK + BHG)</a:t>
                      </a:r>
                      <a:endParaRPr lang="nb-NO" sz="800" baseline="0" dirty="0">
                        <a:solidFill>
                          <a:schemeClr val="accent6">
                            <a:lumMod val="75000"/>
                          </a:schemeClr>
                        </a:solidFill>
                      </a:endParaRPr>
                    </a:p>
                  </a:txBody>
                  <a:tcPr>
                    <a:solidFill>
                      <a:schemeClr val="accent6">
                        <a:lumMod val="40000"/>
                        <a:lumOff val="60000"/>
                      </a:schemeClr>
                    </a:solidFill>
                  </a:tcPr>
                </a:tc>
                <a:tc>
                  <a:txBody>
                    <a:bodyPr/>
                    <a:lstStyle/>
                    <a:p>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dirty="0"/>
                        <a:t>Kontakt med </a:t>
                      </a:r>
                      <a:r>
                        <a:rPr lang="nb-NO" sz="800" dirty="0" err="1"/>
                        <a:t>elev-og</a:t>
                      </a:r>
                      <a:r>
                        <a:rPr lang="nb-NO" sz="800" baseline="0" dirty="0"/>
                        <a:t> </a:t>
                      </a:r>
                      <a:r>
                        <a:rPr lang="nb-NO" sz="800" baseline="0" dirty="0" err="1"/>
                        <a:t>lærlingombud</a:t>
                      </a:r>
                      <a:r>
                        <a:rPr lang="nb-NO" sz="800" baseline="0" dirty="0"/>
                        <a:t> i fylket ved behov</a:t>
                      </a:r>
                    </a:p>
                    <a:p>
                      <a:endParaRPr lang="nb-NO" sz="800" dirty="0"/>
                    </a:p>
                  </a:txBody>
                  <a:tcPr>
                    <a:solidFill>
                      <a:schemeClr val="accent6">
                        <a:lumMod val="40000"/>
                        <a:lumOff val="60000"/>
                      </a:schemeClr>
                    </a:solidFill>
                  </a:tcPr>
                </a:tc>
                <a:extLst>
                  <a:ext uri="{0D108BD9-81ED-4DB2-BD59-A6C34878D82A}">
                    <a16:rowId xmlns:a16="http://schemas.microsoft.com/office/drawing/2014/main" val="1020383670"/>
                  </a:ext>
                </a:extLst>
              </a:tr>
            </a:tbl>
          </a:graphicData>
        </a:graphic>
      </p:graphicFrame>
      <p:sp>
        <p:nvSpPr>
          <p:cNvPr id="7" name="Tittel 1"/>
          <p:cNvSpPr txBox="1">
            <a:spLocks/>
          </p:cNvSpPr>
          <p:nvPr/>
        </p:nvSpPr>
        <p:spPr>
          <a:xfrm>
            <a:off x="1165456" y="3864544"/>
            <a:ext cx="2251509" cy="1325563"/>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1400" dirty="0">
                <a:solidFill>
                  <a:srgbClr val="C00000"/>
                </a:solidFill>
              </a:rPr>
              <a:t>Risikosituasjon: </a:t>
            </a:r>
            <a:br>
              <a:rPr lang="nb-NO" sz="1400" dirty="0">
                <a:solidFill>
                  <a:srgbClr val="C00000"/>
                </a:solidFill>
              </a:rPr>
            </a:br>
            <a:r>
              <a:rPr lang="nb-NO" sz="1400" dirty="0">
                <a:solidFill>
                  <a:srgbClr val="C00000"/>
                </a:solidFill>
              </a:rPr>
              <a:t/>
            </a:r>
            <a:br>
              <a:rPr lang="nb-NO" sz="1400" dirty="0">
                <a:solidFill>
                  <a:srgbClr val="C00000"/>
                </a:solidFill>
              </a:rPr>
            </a:br>
            <a:r>
              <a:rPr lang="nb-NO" sz="1400" dirty="0">
                <a:solidFill>
                  <a:srgbClr val="C00000"/>
                </a:solidFill>
              </a:rPr>
              <a:t>Skadelig psykososialt miljø i skoler og barnehager</a:t>
            </a:r>
          </a:p>
        </p:txBody>
      </p:sp>
      <p:pic>
        <p:nvPicPr>
          <p:cNvPr id="9" name="Bilde 8">
            <a:extLst>
              <a:ext uri="{FF2B5EF4-FFF2-40B4-BE49-F238E27FC236}">
                <a16:creationId xmlns:a16="http://schemas.microsoft.com/office/drawing/2014/main" id="{A97039AF-B43C-4027-9058-0D8E91B16BBD}"/>
              </a:ext>
            </a:extLst>
          </p:cNvPr>
          <p:cNvPicPr/>
          <p:nvPr/>
        </p:nvPicPr>
        <p:blipFill>
          <a:blip r:embed="rId2">
            <a:extLst>
              <a:ext uri="{28A0092B-C50C-407E-A947-70E740481C1C}">
                <a14:useLocalDpi xmlns:a14="http://schemas.microsoft.com/office/drawing/2010/main" val="0"/>
              </a:ext>
            </a:extLst>
          </a:blip>
          <a:stretch>
            <a:fillRect/>
          </a:stretch>
        </p:blipFill>
        <p:spPr>
          <a:xfrm>
            <a:off x="558094" y="135092"/>
            <a:ext cx="3466235" cy="2969056"/>
          </a:xfrm>
          <a:prstGeom prst="rect">
            <a:avLst/>
          </a:prstGeom>
        </p:spPr>
      </p:pic>
      <p:sp>
        <p:nvSpPr>
          <p:cNvPr id="10" name="Pil ned 9"/>
          <p:cNvSpPr/>
          <p:nvPr/>
        </p:nvSpPr>
        <p:spPr>
          <a:xfrm>
            <a:off x="2099106" y="3104148"/>
            <a:ext cx="308008" cy="693019"/>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p:cNvSpPr txBox="1"/>
          <p:nvPr/>
        </p:nvSpPr>
        <p:spPr>
          <a:xfrm>
            <a:off x="809320" y="5861785"/>
            <a:ext cx="2887579" cy="830997"/>
          </a:xfrm>
          <a:prstGeom prst="rect">
            <a:avLst/>
          </a:prstGeom>
          <a:noFill/>
        </p:spPr>
        <p:txBody>
          <a:bodyPr wrap="square" rtlCol="0">
            <a:spAutoFit/>
          </a:bodyPr>
          <a:lstStyle/>
          <a:p>
            <a:r>
              <a:rPr lang="nb-NO" sz="800" dirty="0"/>
              <a:t>BV – barnevern</a:t>
            </a:r>
          </a:p>
          <a:p>
            <a:r>
              <a:rPr lang="nb-NO" sz="800" dirty="0"/>
              <a:t>SK – skole</a:t>
            </a:r>
          </a:p>
          <a:p>
            <a:r>
              <a:rPr lang="nb-NO" sz="800" dirty="0"/>
              <a:t>BHG – barnehage</a:t>
            </a:r>
          </a:p>
          <a:p>
            <a:r>
              <a:rPr lang="nb-NO" sz="800" dirty="0"/>
              <a:t>HS - Helsestasjon</a:t>
            </a:r>
          </a:p>
          <a:p>
            <a:r>
              <a:rPr lang="nb-NO" sz="800" dirty="0"/>
              <a:t>ST – spesialpedagogiske tjenester</a:t>
            </a:r>
          </a:p>
          <a:p>
            <a:r>
              <a:rPr lang="nb-NO" sz="800" dirty="0"/>
              <a:t>LM – Livsmestring (Familietjenesten, psykisk helse voksne)</a:t>
            </a:r>
          </a:p>
        </p:txBody>
      </p:sp>
      <p:sp>
        <p:nvSpPr>
          <p:cNvPr id="12" name="Likebent trekant 11"/>
          <p:cNvSpPr/>
          <p:nvPr/>
        </p:nvSpPr>
        <p:spPr>
          <a:xfrm rot="10800000">
            <a:off x="1800222" y="1413177"/>
            <a:ext cx="905773" cy="743620"/>
          </a:xfrm>
          <a:prstGeom prst="triangle">
            <a:avLst/>
          </a:prstGeom>
          <a:blipFill dpi="0" rotWithShape="0">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14076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45081A-F3CB-4889-974E-50F0561ECDA2}"/>
              </a:ext>
            </a:extLst>
          </p:cNvPr>
          <p:cNvPicPr>
            <a:picLocks noChangeAspect="1"/>
          </p:cNvPicPr>
          <p:nvPr/>
        </p:nvPicPr>
        <p:blipFill>
          <a:blip r:embed="rId2"/>
          <a:stretch>
            <a:fillRect/>
          </a:stretch>
        </p:blipFill>
        <p:spPr>
          <a:xfrm>
            <a:off x="5080454" y="1359652"/>
            <a:ext cx="9559012" cy="4746917"/>
          </a:xfrm>
          <a:prstGeom prst="rect">
            <a:avLst/>
          </a:prstGeom>
        </p:spPr>
      </p:pic>
      <p:pic>
        <p:nvPicPr>
          <p:cNvPr id="5" name="Plassholder for innhold 6">
            <a:extLst>
              <a:ext uri="{FF2B5EF4-FFF2-40B4-BE49-F238E27FC236}">
                <a16:creationId xmlns:a16="http://schemas.microsoft.com/office/drawing/2014/main" id="{8333DB7F-59B4-9D4F-A87D-AB4B261779F7}"/>
              </a:ext>
            </a:extLst>
          </p:cNvPr>
          <p:cNvPicPr>
            <a:picLocks noGrp="1" noChangeAspect="1"/>
          </p:cNvPicPr>
          <p:nvPr>
            <p:ph idx="1"/>
          </p:nvPr>
        </p:nvPicPr>
        <p:blipFill>
          <a:blip r:embed="rId3"/>
          <a:stretch>
            <a:fillRect/>
          </a:stretch>
        </p:blipFill>
        <p:spPr>
          <a:xfrm>
            <a:off x="960127" y="1755231"/>
            <a:ext cx="4249637" cy="4351338"/>
          </a:xfrm>
          <a:noFill/>
        </p:spPr>
      </p:pic>
      <p:sp>
        <p:nvSpPr>
          <p:cNvPr id="7" name="Pil venstre 6"/>
          <p:cNvSpPr/>
          <p:nvPr/>
        </p:nvSpPr>
        <p:spPr>
          <a:xfrm rot="653773">
            <a:off x="4964799" y="3147821"/>
            <a:ext cx="2987162" cy="22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il venstre 7"/>
          <p:cNvSpPr/>
          <p:nvPr/>
        </p:nvSpPr>
        <p:spPr>
          <a:xfrm rot="653773">
            <a:off x="4920832" y="3547766"/>
            <a:ext cx="2569706" cy="2065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venstre 8"/>
          <p:cNvSpPr/>
          <p:nvPr/>
        </p:nvSpPr>
        <p:spPr>
          <a:xfrm>
            <a:off x="4790551" y="4883712"/>
            <a:ext cx="1112010" cy="2942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venstre 9"/>
          <p:cNvSpPr/>
          <p:nvPr/>
        </p:nvSpPr>
        <p:spPr>
          <a:xfrm>
            <a:off x="4677560" y="5273168"/>
            <a:ext cx="805787" cy="2657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venstre 10"/>
          <p:cNvSpPr/>
          <p:nvPr/>
        </p:nvSpPr>
        <p:spPr>
          <a:xfrm rot="716929">
            <a:off x="4763347" y="4280323"/>
            <a:ext cx="1585632" cy="2122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il venstre 11"/>
          <p:cNvSpPr/>
          <p:nvPr/>
        </p:nvSpPr>
        <p:spPr>
          <a:xfrm rot="647156">
            <a:off x="4792392" y="3920248"/>
            <a:ext cx="2190066" cy="2264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dirty="0" smtClean="0"/>
              <a:t>Tiltakspyramiden </a:t>
            </a:r>
            <a:r>
              <a:rPr lang="nb-NO" dirty="0" err="1" smtClean="0"/>
              <a:t>ift</a:t>
            </a:r>
            <a:r>
              <a:rPr lang="nb-NO" dirty="0" smtClean="0"/>
              <a:t> </a:t>
            </a:r>
            <a:r>
              <a:rPr lang="nb-NO" dirty="0" smtClean="0"/>
              <a:t>innsatstrapp </a:t>
            </a:r>
            <a:br>
              <a:rPr lang="nb-NO" dirty="0" smtClean="0"/>
            </a:br>
            <a:r>
              <a:rPr lang="nb-NO" sz="2800" dirty="0" smtClean="0"/>
              <a:t>som det samarbeides om i østre Agder</a:t>
            </a:r>
            <a:endParaRPr lang="nb-NO" sz="2800" dirty="0"/>
          </a:p>
        </p:txBody>
      </p:sp>
    </p:spTree>
    <p:extLst>
      <p:ext uri="{BB962C8B-B14F-4D97-AF65-F5344CB8AC3E}">
        <p14:creationId xmlns:p14="http://schemas.microsoft.com/office/powerpoint/2010/main" val="364232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93" y="1058334"/>
            <a:ext cx="9615762" cy="5452533"/>
          </a:xfrm>
          <a:prstGeom prst="rect">
            <a:avLst/>
          </a:prstGeom>
        </p:spPr>
      </p:pic>
      <p:sp>
        <p:nvSpPr>
          <p:cNvPr id="3" name="TekstSylinder 2"/>
          <p:cNvSpPr txBox="1"/>
          <p:nvPr/>
        </p:nvSpPr>
        <p:spPr>
          <a:xfrm>
            <a:off x="131774" y="287867"/>
            <a:ext cx="11531600" cy="369332"/>
          </a:xfrm>
          <a:prstGeom prst="rect">
            <a:avLst/>
          </a:prstGeom>
          <a:noFill/>
        </p:spPr>
        <p:txBody>
          <a:bodyPr wrap="square" rtlCol="0">
            <a:spAutoFit/>
          </a:bodyPr>
          <a:lstStyle/>
          <a:p>
            <a:r>
              <a:rPr lang="nb-NO" b="1" dirty="0" smtClean="0"/>
              <a:t>Alle barn og unge i Arendal skal få støtten de trenger til å ha det bra hjemme, i barnehagen og i fritiden</a:t>
            </a:r>
            <a:endParaRPr lang="nb-NO" b="1" dirty="0"/>
          </a:p>
        </p:txBody>
      </p:sp>
      <p:sp>
        <p:nvSpPr>
          <p:cNvPr id="4" name="TekstSylinder 3"/>
          <p:cNvSpPr txBox="1"/>
          <p:nvPr/>
        </p:nvSpPr>
        <p:spPr>
          <a:xfrm>
            <a:off x="9795934" y="5190067"/>
            <a:ext cx="2108200" cy="1200329"/>
          </a:xfrm>
          <a:prstGeom prst="rect">
            <a:avLst/>
          </a:prstGeom>
          <a:solidFill>
            <a:schemeClr val="accent1">
              <a:lumMod val="40000"/>
              <a:lumOff val="60000"/>
            </a:schemeClr>
          </a:solidFill>
        </p:spPr>
        <p:txBody>
          <a:bodyPr wrap="square" rtlCol="0">
            <a:spAutoFit/>
          </a:bodyPr>
          <a:lstStyle/>
          <a:p>
            <a:r>
              <a:rPr lang="nb-NO" sz="1200" dirty="0" smtClean="0"/>
              <a:t>ICS-modellen benyttes </a:t>
            </a:r>
            <a:r>
              <a:rPr lang="nb-NO" sz="1200" dirty="0" smtClean="0"/>
              <a:t>her</a:t>
            </a:r>
          </a:p>
          <a:p>
            <a:pPr marL="171450" indent="-171450">
              <a:buFont typeface="Arial" panose="020B0604020202020204" pitchFamily="34" charset="0"/>
              <a:buChar char="•"/>
            </a:pPr>
            <a:r>
              <a:rPr lang="nb-NO" sz="1200" dirty="0" smtClean="0">
                <a:hlinkClick r:id="rId4"/>
              </a:rPr>
              <a:t>H-</a:t>
            </a:r>
            <a:r>
              <a:rPr lang="nb-NO" sz="1200" dirty="0" err="1" smtClean="0">
                <a:hlinkClick r:id="rId4"/>
              </a:rPr>
              <a:t>dir</a:t>
            </a:r>
            <a:r>
              <a:rPr lang="nb-NO" sz="1200" dirty="0" smtClean="0">
                <a:hlinkClick r:id="rId4"/>
              </a:rPr>
              <a:t>: Metoder for tidlig identifisering av risiko</a:t>
            </a:r>
            <a:endParaRPr lang="nb-NO" sz="1200" dirty="0"/>
          </a:p>
          <a:p>
            <a:pPr marL="171450" indent="-171450">
              <a:buFont typeface="Arial" panose="020B0604020202020204" pitchFamily="34" charset="0"/>
              <a:buChar char="•"/>
            </a:pPr>
            <a:r>
              <a:rPr lang="nb-NO" sz="1200" dirty="0" err="1" smtClean="0">
                <a:hlinkClick r:id="rId5"/>
              </a:rPr>
              <a:t>Bufdirs</a:t>
            </a:r>
            <a:r>
              <a:rPr lang="nb-NO" sz="1200" dirty="0" smtClean="0">
                <a:hlinkClick r:id="rId5"/>
              </a:rPr>
              <a:t> tjenestekatalog</a:t>
            </a:r>
            <a:endParaRPr lang="nb-NO" sz="1200" dirty="0" smtClean="0"/>
          </a:p>
          <a:p>
            <a:pPr marL="171450" indent="-171450">
              <a:buFont typeface="Arial" panose="020B0604020202020204" pitchFamily="34" charset="0"/>
              <a:buChar char="•"/>
            </a:pPr>
            <a:r>
              <a:rPr lang="nb-NO" sz="1200" dirty="0" smtClean="0">
                <a:hlinkClick r:id="rId6"/>
              </a:rPr>
              <a:t>Unge egders liv og levekår – Agder FK</a:t>
            </a:r>
            <a:endParaRPr lang="nb-NO" sz="1200" dirty="0"/>
          </a:p>
        </p:txBody>
      </p:sp>
      <p:sp>
        <p:nvSpPr>
          <p:cNvPr id="6" name="Femkant 5"/>
          <p:cNvSpPr/>
          <p:nvPr/>
        </p:nvSpPr>
        <p:spPr>
          <a:xfrm>
            <a:off x="3403600" y="5190067"/>
            <a:ext cx="4241800" cy="5080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62679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rgbClr val="FF0000"/>
                </a:solidFill>
              </a:rPr>
              <a:t>Risikosituasjoner ved utvikling av </a:t>
            </a:r>
            <a:r>
              <a:rPr lang="nb-NO" dirty="0" err="1" smtClean="0">
                <a:solidFill>
                  <a:srgbClr val="FF0000"/>
                </a:solidFill>
              </a:rPr>
              <a:t>adferdsvansker</a:t>
            </a:r>
            <a:r>
              <a:rPr lang="nb-NO" dirty="0" smtClean="0">
                <a:solidFill>
                  <a:srgbClr val="FF0000"/>
                </a:solidFill>
              </a:rPr>
              <a:t> og omsorgssvikt.</a:t>
            </a:r>
            <a:br>
              <a:rPr lang="nb-NO" dirty="0" smtClean="0">
                <a:solidFill>
                  <a:srgbClr val="FF0000"/>
                </a:solidFill>
              </a:rPr>
            </a:br>
            <a:r>
              <a:rPr lang="nb-NO" sz="1300" dirty="0" smtClean="0">
                <a:solidFill>
                  <a:srgbClr val="FF0000"/>
                </a:solidFill>
              </a:rPr>
              <a:t>(Basert på forskningsoppsummering av Kvello, presentert for Arendal kommune av Anne –Kristin Imenes, </a:t>
            </a:r>
            <a:r>
              <a:rPr lang="nb-NO" sz="1300" dirty="0" err="1" smtClean="0">
                <a:solidFill>
                  <a:srgbClr val="FF0000"/>
                </a:solidFill>
              </a:rPr>
              <a:t>KoRus</a:t>
            </a:r>
            <a:r>
              <a:rPr lang="nb-NO" sz="1300" dirty="0" smtClean="0">
                <a:solidFill>
                  <a:srgbClr val="FF0000"/>
                </a:solidFill>
              </a:rPr>
              <a:t>)</a:t>
            </a:r>
            <a:endParaRPr lang="nb-NO" sz="1300" dirty="0">
              <a:solidFill>
                <a:srgbClr val="FF0000"/>
              </a:solidFill>
            </a:endParaRPr>
          </a:p>
        </p:txBody>
      </p:sp>
      <p:sp>
        <p:nvSpPr>
          <p:cNvPr id="3" name="Plassholder for innhold 2"/>
          <p:cNvSpPr>
            <a:spLocks noGrp="1"/>
          </p:cNvSpPr>
          <p:nvPr>
            <p:ph idx="1"/>
          </p:nvPr>
        </p:nvSpPr>
        <p:spPr>
          <a:xfrm>
            <a:off x="838200" y="1825624"/>
            <a:ext cx="10515600" cy="4879975"/>
          </a:xfrm>
        </p:spPr>
        <p:txBody>
          <a:bodyPr>
            <a:normAutofit fontScale="92500" lnSpcReduction="10000"/>
          </a:bodyPr>
          <a:lstStyle/>
          <a:p>
            <a:pPr marL="514350" indent="-514350">
              <a:buFont typeface="+mj-lt"/>
              <a:buAutoNum type="arabicPeriod"/>
            </a:pPr>
            <a:r>
              <a:rPr lang="nb-NO" sz="2667" dirty="0" smtClean="0">
                <a:solidFill>
                  <a:schemeClr val="tx1"/>
                </a:solidFill>
              </a:rPr>
              <a:t>skadelig omsorg</a:t>
            </a:r>
          </a:p>
          <a:p>
            <a:pPr marL="514350" indent="-514350">
              <a:buFont typeface="+mj-lt"/>
              <a:buAutoNum type="arabicPeriod"/>
            </a:pPr>
            <a:r>
              <a:rPr lang="nb-NO" sz="2667" dirty="0" smtClean="0">
                <a:solidFill>
                  <a:schemeClr val="tx1"/>
                </a:solidFill>
              </a:rPr>
              <a:t>vold og overgrep</a:t>
            </a:r>
          </a:p>
          <a:p>
            <a:pPr marL="514350" indent="-514350">
              <a:buFont typeface="+mj-lt"/>
              <a:buAutoNum type="arabicPeriod"/>
            </a:pPr>
            <a:r>
              <a:rPr lang="nb-NO" sz="2667" dirty="0" smtClean="0">
                <a:solidFill>
                  <a:schemeClr val="tx1"/>
                </a:solidFill>
              </a:rPr>
              <a:t>emosjonell utilgjengelighet/fjernhet hos foresatte</a:t>
            </a:r>
          </a:p>
          <a:p>
            <a:pPr marL="514350" indent="-514350">
              <a:buFont typeface="+mj-lt"/>
              <a:buAutoNum type="arabicPeriod"/>
            </a:pPr>
            <a:r>
              <a:rPr lang="nb-NO" sz="2667" dirty="0" smtClean="0">
                <a:solidFill>
                  <a:schemeClr val="tx1"/>
                </a:solidFill>
              </a:rPr>
              <a:t>alkohol og rus under graviditet</a:t>
            </a:r>
          </a:p>
          <a:p>
            <a:pPr marL="514350" indent="-514350">
              <a:buFont typeface="+mj-lt"/>
              <a:buAutoNum type="arabicPeriod"/>
            </a:pPr>
            <a:r>
              <a:rPr lang="nb-NO" sz="2667" dirty="0" smtClean="0">
                <a:solidFill>
                  <a:schemeClr val="tx1"/>
                </a:solidFill>
              </a:rPr>
              <a:t>foresatte med psykisk lidelse eller rusmisbruk </a:t>
            </a:r>
          </a:p>
          <a:p>
            <a:pPr marL="514350" indent="-514350">
              <a:buFont typeface="+mj-lt"/>
              <a:buAutoNum type="arabicPeriod"/>
            </a:pPr>
            <a:r>
              <a:rPr lang="nb-NO" sz="2667" dirty="0" smtClean="0">
                <a:solidFill>
                  <a:schemeClr val="tx1"/>
                </a:solidFill>
              </a:rPr>
              <a:t>utviklingsvansker som ikke blir forstått og hjulpet</a:t>
            </a:r>
          </a:p>
          <a:p>
            <a:pPr marL="514350" indent="-514350">
              <a:buFont typeface="+mj-lt"/>
              <a:buAutoNum type="arabicPeriod"/>
            </a:pPr>
            <a:r>
              <a:rPr lang="nb-NO" sz="2667" dirty="0" smtClean="0">
                <a:solidFill>
                  <a:schemeClr val="tx1"/>
                </a:solidFill>
              </a:rPr>
              <a:t>skadelig psykososialt miljø i barnehage og skole</a:t>
            </a:r>
          </a:p>
          <a:p>
            <a:pPr marL="514350" indent="-514350">
              <a:buFont typeface="+mj-lt"/>
              <a:buAutoNum type="arabicPeriod"/>
            </a:pPr>
            <a:r>
              <a:rPr lang="nb-NO" sz="2667" dirty="0" smtClean="0">
                <a:solidFill>
                  <a:schemeClr val="tx1"/>
                </a:solidFill>
              </a:rPr>
              <a:t>skadelige strukturelle betingelser </a:t>
            </a:r>
            <a:r>
              <a:rPr lang="nb-NO" sz="2667" dirty="0" smtClean="0">
                <a:solidFill>
                  <a:schemeClr val="tx1"/>
                </a:solidFill>
              </a:rPr>
              <a:t/>
            </a:r>
            <a:br>
              <a:rPr lang="nb-NO" sz="2667" dirty="0" smtClean="0">
                <a:solidFill>
                  <a:schemeClr val="tx1"/>
                </a:solidFill>
              </a:rPr>
            </a:br>
            <a:r>
              <a:rPr lang="nb-NO" sz="2667" dirty="0" smtClean="0">
                <a:solidFill>
                  <a:schemeClr val="tx1"/>
                </a:solidFill>
              </a:rPr>
              <a:t>(</a:t>
            </a:r>
            <a:r>
              <a:rPr lang="nb-NO" sz="2667" dirty="0" smtClean="0">
                <a:solidFill>
                  <a:schemeClr val="tx1"/>
                </a:solidFill>
              </a:rPr>
              <a:t>mangler i boligforhold, relativ fattigdom, </a:t>
            </a:r>
            <a:r>
              <a:rPr lang="nb-NO" sz="2667" dirty="0" err="1" smtClean="0">
                <a:solidFill>
                  <a:schemeClr val="tx1"/>
                </a:solidFill>
              </a:rPr>
              <a:t>multistressende</a:t>
            </a:r>
            <a:r>
              <a:rPr lang="nb-NO" sz="2667" dirty="0" smtClean="0">
                <a:solidFill>
                  <a:schemeClr val="tx1"/>
                </a:solidFill>
              </a:rPr>
              <a:t> miljø. </a:t>
            </a:r>
            <a:endParaRPr lang="nb-NO" sz="2667" dirty="0" smtClean="0"/>
          </a:p>
          <a:p>
            <a:pPr marL="0" indent="0">
              <a:buNone/>
            </a:pPr>
            <a:endParaRPr lang="nb-NO" sz="2100" i="1" dirty="0" smtClean="0"/>
          </a:p>
          <a:p>
            <a:pPr marL="0" indent="0">
              <a:buNone/>
            </a:pPr>
            <a:r>
              <a:rPr lang="nb-NO" sz="2100" i="1" dirty="0" smtClean="0"/>
              <a:t>Barn </a:t>
            </a:r>
            <a:r>
              <a:rPr lang="nb-NO" sz="2100" i="1" dirty="0"/>
              <a:t>med psykiske og fysiske funksjonsnedsettelser er mer sårbare og muligens mer utsatt for risikosituasjoner, vold og overgrep enn mange andre barn. </a:t>
            </a:r>
            <a:endParaRPr lang="nb-NO" i="1" dirty="0" smtClean="0"/>
          </a:p>
          <a:p>
            <a:pPr marL="0" indent="0">
              <a:buNone/>
            </a:pPr>
            <a:endParaRPr lang="nb-NO" sz="2667" dirty="0" smtClean="0"/>
          </a:p>
        </p:txBody>
      </p:sp>
    </p:spTree>
    <p:extLst>
      <p:ext uri="{BB962C8B-B14F-4D97-AF65-F5344CB8AC3E}">
        <p14:creationId xmlns:p14="http://schemas.microsoft.com/office/powerpoint/2010/main" val="1625221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97039AF-B43C-4027-9058-0D8E91B16BBD}"/>
              </a:ext>
            </a:extLst>
          </p:cNvPr>
          <p:cNvPicPr/>
          <p:nvPr/>
        </p:nvPicPr>
        <p:blipFill>
          <a:blip r:embed="rId2">
            <a:extLst>
              <a:ext uri="{28A0092B-C50C-407E-A947-70E740481C1C}">
                <a14:useLocalDpi xmlns:a14="http://schemas.microsoft.com/office/drawing/2010/main" val="0"/>
              </a:ext>
            </a:extLst>
          </a:blip>
          <a:stretch>
            <a:fillRect/>
          </a:stretch>
        </p:blipFill>
        <p:spPr>
          <a:xfrm>
            <a:off x="2988307" y="776946"/>
            <a:ext cx="6463561" cy="5004643"/>
          </a:xfrm>
          <a:prstGeom prst="rect">
            <a:avLst/>
          </a:prstGeom>
        </p:spPr>
      </p:pic>
      <p:sp>
        <p:nvSpPr>
          <p:cNvPr id="4" name="TekstSylinder 3"/>
          <p:cNvSpPr txBox="1"/>
          <p:nvPr/>
        </p:nvSpPr>
        <p:spPr>
          <a:xfrm>
            <a:off x="345135" y="1607926"/>
            <a:ext cx="2643172" cy="2308324"/>
          </a:xfrm>
          <a:prstGeom prst="rect">
            <a:avLst/>
          </a:prstGeom>
          <a:solidFill>
            <a:schemeClr val="accent2">
              <a:lumMod val="40000"/>
              <a:lumOff val="60000"/>
            </a:schemeClr>
          </a:solidFill>
        </p:spPr>
        <p:txBody>
          <a:bodyPr wrap="square" rtlCol="0">
            <a:spAutoFit/>
          </a:bodyPr>
          <a:lstStyle/>
          <a:p>
            <a:r>
              <a:rPr lang="nb-NO" sz="1200" dirty="0">
                <a:solidFill>
                  <a:srgbClr val="FF0000"/>
                </a:solidFill>
              </a:rPr>
              <a:t>Risikosituasjoner ved foreldres kapasitet</a:t>
            </a:r>
          </a:p>
          <a:p>
            <a:pPr marL="285750" indent="-285750">
              <a:buFont typeface="Arial" panose="020B0604020202020204" pitchFamily="34" charset="0"/>
              <a:buChar char="•"/>
            </a:pPr>
            <a:r>
              <a:rPr lang="nb-NO" sz="1200" dirty="0">
                <a:solidFill>
                  <a:srgbClr val="FF0000"/>
                </a:solidFill>
              </a:rPr>
              <a:t>Skadelig omsorg</a:t>
            </a:r>
          </a:p>
          <a:p>
            <a:pPr marL="285750" indent="-285750">
              <a:buFont typeface="Arial" panose="020B0604020202020204" pitchFamily="34" charset="0"/>
              <a:buChar char="•"/>
            </a:pPr>
            <a:r>
              <a:rPr lang="nb-NO" sz="1200" dirty="0">
                <a:solidFill>
                  <a:srgbClr val="FF0000"/>
                </a:solidFill>
              </a:rPr>
              <a:t>Vold og mishandling</a:t>
            </a:r>
          </a:p>
          <a:p>
            <a:pPr marL="285750" indent="-285750">
              <a:buFont typeface="Arial" panose="020B0604020202020204" pitchFamily="34" charset="0"/>
              <a:buChar char="•"/>
            </a:pPr>
            <a:r>
              <a:rPr lang="nb-NO" sz="1200" dirty="0">
                <a:solidFill>
                  <a:srgbClr val="FF0000"/>
                </a:solidFill>
              </a:rPr>
              <a:t>Emosjonell utilgjengelighet / fjernhet hos foresatte</a:t>
            </a:r>
          </a:p>
          <a:p>
            <a:endParaRPr lang="nb-NO" sz="1200" dirty="0">
              <a:solidFill>
                <a:srgbClr val="FF0000"/>
              </a:solidFill>
            </a:endParaRPr>
          </a:p>
          <a:p>
            <a:endParaRPr lang="nb-NO" sz="1200" dirty="0">
              <a:solidFill>
                <a:srgbClr val="FF0000"/>
              </a:solidFill>
            </a:endParaRPr>
          </a:p>
          <a:p>
            <a:pPr marL="285750" indent="-285750">
              <a:buFont typeface="Arial" panose="020B0604020202020204" pitchFamily="34" charset="0"/>
              <a:buChar char="•"/>
            </a:pPr>
            <a:r>
              <a:rPr lang="nb-NO" sz="1200" dirty="0">
                <a:solidFill>
                  <a:srgbClr val="FF0000"/>
                </a:solidFill>
              </a:rPr>
              <a:t>Alkohol og rus under graviditet</a:t>
            </a:r>
          </a:p>
          <a:p>
            <a:pPr marL="285750" indent="-285750">
              <a:buFont typeface="Arial" panose="020B0604020202020204" pitchFamily="34" charset="0"/>
              <a:buChar char="•"/>
            </a:pPr>
            <a:r>
              <a:rPr lang="nb-NO" sz="1200" dirty="0">
                <a:solidFill>
                  <a:srgbClr val="FF0000"/>
                </a:solidFill>
              </a:rPr>
              <a:t>Foresatte med psykisk lidelse eller rusmisbruk</a:t>
            </a:r>
          </a:p>
          <a:p>
            <a:endParaRPr lang="nb-NO" sz="1200" dirty="0"/>
          </a:p>
        </p:txBody>
      </p:sp>
      <p:sp>
        <p:nvSpPr>
          <p:cNvPr id="6" name="TekstSylinder 5">
            <a:extLst>
              <a:ext uri="{FF2B5EF4-FFF2-40B4-BE49-F238E27FC236}">
                <a16:creationId xmlns:a16="http://schemas.microsoft.com/office/drawing/2014/main" id="{9DF620FE-4B1D-4F25-B751-A90EAC24DD23}"/>
              </a:ext>
            </a:extLst>
          </p:cNvPr>
          <p:cNvSpPr txBox="1"/>
          <p:nvPr/>
        </p:nvSpPr>
        <p:spPr>
          <a:xfrm>
            <a:off x="2671482" y="123646"/>
            <a:ext cx="8633827" cy="36933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smtClean="0"/>
              <a:t>BARNS </a:t>
            </a:r>
            <a:r>
              <a:rPr lang="nb-NO" dirty="0"/>
              <a:t>BEHOV I </a:t>
            </a:r>
            <a:r>
              <a:rPr lang="nb-NO" dirty="0" smtClean="0"/>
              <a:t>SENTRUM – beskyttelse og risikosituasjoner</a:t>
            </a:r>
            <a:endParaRPr lang="nb-NO" dirty="0"/>
          </a:p>
        </p:txBody>
      </p:sp>
      <p:sp>
        <p:nvSpPr>
          <p:cNvPr id="5" name="Rektangel 4"/>
          <p:cNvSpPr/>
          <p:nvPr/>
        </p:nvSpPr>
        <p:spPr>
          <a:xfrm>
            <a:off x="4786197" y="5892603"/>
            <a:ext cx="3873176" cy="646331"/>
          </a:xfrm>
          <a:prstGeom prst="rect">
            <a:avLst/>
          </a:prstGeom>
          <a:solidFill>
            <a:schemeClr val="accent2">
              <a:lumMod val="40000"/>
              <a:lumOff val="60000"/>
            </a:schemeClr>
          </a:solidFill>
        </p:spPr>
        <p:txBody>
          <a:bodyPr wrap="none">
            <a:spAutoFit/>
          </a:bodyPr>
          <a:lstStyle/>
          <a:p>
            <a:r>
              <a:rPr lang="nb-NO" sz="1200" dirty="0">
                <a:solidFill>
                  <a:srgbClr val="FF0000"/>
                </a:solidFill>
              </a:rPr>
              <a:t>Risikosituasjoner for barns utvikling</a:t>
            </a:r>
          </a:p>
          <a:p>
            <a:pPr marL="285750" indent="-285750">
              <a:buFont typeface="Arial" panose="020B0604020202020204" pitchFamily="34" charset="0"/>
              <a:buChar char="•"/>
            </a:pPr>
            <a:r>
              <a:rPr lang="nb-NO" sz="1200" dirty="0">
                <a:solidFill>
                  <a:srgbClr val="FF0000"/>
                </a:solidFill>
              </a:rPr>
              <a:t>Utviklingsvansker som ikke blir sett eller forstått</a:t>
            </a:r>
          </a:p>
          <a:p>
            <a:pPr marL="285750" indent="-285750">
              <a:buFont typeface="Arial" panose="020B0604020202020204" pitchFamily="34" charset="0"/>
              <a:buChar char="•"/>
            </a:pPr>
            <a:r>
              <a:rPr lang="nb-NO" sz="1200" dirty="0">
                <a:solidFill>
                  <a:srgbClr val="FF0000"/>
                </a:solidFill>
              </a:rPr>
              <a:t>Skadelig psykososialt miljø i skoler og barnehager</a:t>
            </a:r>
          </a:p>
        </p:txBody>
      </p:sp>
      <p:sp>
        <p:nvSpPr>
          <p:cNvPr id="7" name="Rektangel 6"/>
          <p:cNvSpPr/>
          <p:nvPr/>
        </p:nvSpPr>
        <p:spPr>
          <a:xfrm>
            <a:off x="9616242" y="1604449"/>
            <a:ext cx="2296002" cy="1015663"/>
          </a:xfrm>
          <a:prstGeom prst="rect">
            <a:avLst/>
          </a:prstGeom>
          <a:solidFill>
            <a:schemeClr val="accent2">
              <a:lumMod val="40000"/>
              <a:lumOff val="60000"/>
            </a:schemeClr>
          </a:solidFill>
        </p:spPr>
        <p:txBody>
          <a:bodyPr wrap="square">
            <a:spAutoFit/>
          </a:bodyPr>
          <a:lstStyle/>
          <a:p>
            <a:r>
              <a:rPr lang="nb-NO" sz="1200" dirty="0">
                <a:solidFill>
                  <a:srgbClr val="FF0000"/>
                </a:solidFill>
              </a:rPr>
              <a:t>Skadelige strukturelle betingelser for barns utvikling</a:t>
            </a:r>
          </a:p>
          <a:p>
            <a:pPr marL="171450" indent="-171450">
              <a:buFont typeface="Arial" panose="020B0604020202020204" pitchFamily="34" charset="0"/>
              <a:buChar char="•"/>
            </a:pPr>
            <a:r>
              <a:rPr lang="nb-NO" sz="1200" dirty="0">
                <a:solidFill>
                  <a:srgbClr val="FF0000"/>
                </a:solidFill>
              </a:rPr>
              <a:t>mangler i boligforhold </a:t>
            </a:r>
          </a:p>
          <a:p>
            <a:pPr marL="171450" indent="-171450">
              <a:buFont typeface="Arial" panose="020B0604020202020204" pitchFamily="34" charset="0"/>
              <a:buChar char="•"/>
            </a:pPr>
            <a:r>
              <a:rPr lang="nb-NO" sz="1200" dirty="0">
                <a:solidFill>
                  <a:srgbClr val="FF0000"/>
                </a:solidFill>
              </a:rPr>
              <a:t>relativ fattigdom</a:t>
            </a:r>
          </a:p>
          <a:p>
            <a:pPr marL="171450" indent="-171450">
              <a:buFont typeface="Arial" panose="020B0604020202020204" pitchFamily="34" charset="0"/>
              <a:buChar char="•"/>
            </a:pPr>
            <a:r>
              <a:rPr lang="nb-NO" sz="1200" dirty="0" err="1">
                <a:solidFill>
                  <a:srgbClr val="FF0000"/>
                </a:solidFill>
              </a:rPr>
              <a:t>multistressende</a:t>
            </a:r>
            <a:r>
              <a:rPr lang="nb-NO" sz="1200" dirty="0">
                <a:solidFill>
                  <a:srgbClr val="FF0000"/>
                </a:solidFill>
              </a:rPr>
              <a:t> miljø</a:t>
            </a:r>
          </a:p>
        </p:txBody>
      </p:sp>
      <p:sp>
        <p:nvSpPr>
          <p:cNvPr id="8" name="Likebent trekant 7"/>
          <p:cNvSpPr/>
          <p:nvPr/>
        </p:nvSpPr>
        <p:spPr>
          <a:xfrm rot="10800000">
            <a:off x="5377491" y="2954956"/>
            <a:ext cx="1552698" cy="1151932"/>
          </a:xfrm>
          <a:prstGeom prst="triangle">
            <a:avLst>
              <a:gd name="adj" fmla="val 51111"/>
            </a:avLst>
          </a:prstGeom>
          <a:blipFill dpi="0" rotWithShape="0">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p:cNvSpPr txBox="1"/>
          <p:nvPr/>
        </p:nvSpPr>
        <p:spPr>
          <a:xfrm>
            <a:off x="3214514" y="1184228"/>
            <a:ext cx="1105056" cy="369332"/>
          </a:xfrm>
          <a:prstGeom prst="rect">
            <a:avLst/>
          </a:prstGeom>
          <a:noFill/>
        </p:spPr>
        <p:txBody>
          <a:bodyPr wrap="square" rtlCol="0">
            <a:spAutoFit/>
          </a:bodyPr>
          <a:lstStyle/>
          <a:p>
            <a:r>
              <a:rPr lang="nb-NO" dirty="0">
                <a:solidFill>
                  <a:schemeClr val="accent1">
                    <a:lumMod val="75000"/>
                  </a:schemeClr>
                </a:solidFill>
                <a:latin typeface="Bradley Hand ITC" panose="03070402050302030203" pitchFamily="66" charset="0"/>
              </a:rPr>
              <a:t>hjemme</a:t>
            </a:r>
          </a:p>
        </p:txBody>
      </p:sp>
      <p:sp>
        <p:nvSpPr>
          <p:cNvPr id="10" name="TekstSylinder 9"/>
          <p:cNvSpPr txBox="1"/>
          <p:nvPr/>
        </p:nvSpPr>
        <p:spPr>
          <a:xfrm>
            <a:off x="6387352" y="4706696"/>
            <a:ext cx="2695065" cy="369332"/>
          </a:xfrm>
          <a:prstGeom prst="rect">
            <a:avLst/>
          </a:prstGeom>
          <a:noFill/>
        </p:spPr>
        <p:txBody>
          <a:bodyPr wrap="square" rtlCol="0">
            <a:spAutoFit/>
          </a:bodyPr>
          <a:lstStyle/>
          <a:p>
            <a:r>
              <a:rPr lang="nb-NO" dirty="0">
                <a:solidFill>
                  <a:schemeClr val="accent1">
                    <a:lumMod val="75000"/>
                  </a:schemeClr>
                </a:solidFill>
                <a:latin typeface="Bradley Hand ITC" panose="03070402050302030203" pitchFamily="66" charset="0"/>
              </a:rPr>
              <a:t>barnehage og skole</a:t>
            </a:r>
          </a:p>
        </p:txBody>
      </p:sp>
      <p:sp>
        <p:nvSpPr>
          <p:cNvPr id="11" name="TekstSylinder 10"/>
          <p:cNvSpPr txBox="1"/>
          <p:nvPr/>
        </p:nvSpPr>
        <p:spPr>
          <a:xfrm>
            <a:off x="7977361" y="1184228"/>
            <a:ext cx="1105056" cy="369332"/>
          </a:xfrm>
          <a:prstGeom prst="rect">
            <a:avLst/>
          </a:prstGeom>
          <a:noFill/>
        </p:spPr>
        <p:txBody>
          <a:bodyPr wrap="square" rtlCol="0">
            <a:spAutoFit/>
          </a:bodyPr>
          <a:lstStyle/>
          <a:p>
            <a:r>
              <a:rPr lang="nb-NO" dirty="0">
                <a:solidFill>
                  <a:schemeClr val="accent1">
                    <a:lumMod val="75000"/>
                  </a:schemeClr>
                </a:solidFill>
                <a:latin typeface="Bradley Hand ITC" panose="03070402050302030203" pitchFamily="66" charset="0"/>
              </a:rPr>
              <a:t>fritid</a:t>
            </a:r>
          </a:p>
        </p:txBody>
      </p:sp>
    </p:spTree>
    <p:extLst>
      <p:ext uri="{BB962C8B-B14F-4D97-AF65-F5344CB8AC3E}">
        <p14:creationId xmlns:p14="http://schemas.microsoft.com/office/powerpoint/2010/main" val="1240997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1600" dirty="0" smtClean="0"/>
              <a:t>Slik definerer vi </a:t>
            </a:r>
            <a:r>
              <a:rPr lang="nb-NO" dirty="0" smtClean="0"/>
              <a:t/>
            </a:r>
            <a:br>
              <a:rPr lang="nb-NO" dirty="0" smtClean="0"/>
            </a:br>
            <a:r>
              <a:rPr lang="nb-NO" sz="5400" dirty="0" smtClean="0"/>
              <a:t>forebyggende tiltak  </a:t>
            </a:r>
            <a:endParaRPr lang="nb-NO" sz="5400" dirty="0"/>
          </a:p>
        </p:txBody>
      </p:sp>
      <p:sp>
        <p:nvSpPr>
          <p:cNvPr id="4" name="TekstSylinder 3"/>
          <p:cNvSpPr txBox="1"/>
          <p:nvPr/>
        </p:nvSpPr>
        <p:spPr>
          <a:xfrm>
            <a:off x="1030171" y="1690688"/>
            <a:ext cx="6208028" cy="5355312"/>
          </a:xfrm>
          <a:prstGeom prst="rect">
            <a:avLst/>
          </a:prstGeom>
          <a:noFill/>
        </p:spPr>
        <p:txBody>
          <a:bodyPr wrap="square" rtlCol="0">
            <a:spAutoFit/>
          </a:bodyPr>
          <a:lstStyle/>
          <a:p>
            <a:r>
              <a:rPr lang="nb-NO" dirty="0" smtClean="0"/>
              <a:t>Hva </a:t>
            </a:r>
            <a:r>
              <a:rPr lang="nb-NO" dirty="0"/>
              <a:t>mener vi med rød, grønn, gul? </a:t>
            </a:r>
            <a:endParaRPr lang="nb-NO" dirty="0" smtClean="0"/>
          </a:p>
          <a:p>
            <a:endParaRPr lang="nb-NO" dirty="0"/>
          </a:p>
          <a:p>
            <a:r>
              <a:rPr lang="nb-NO" sz="2400" dirty="0" smtClean="0">
                <a:solidFill>
                  <a:srgbClr val="C00000"/>
                </a:solidFill>
              </a:rPr>
              <a:t>Rød</a:t>
            </a:r>
            <a:r>
              <a:rPr lang="nb-NO" sz="2400" dirty="0">
                <a:solidFill>
                  <a:srgbClr val="C00000"/>
                </a:solidFill>
              </a:rPr>
              <a:t>: Tiltak rettet mot barn, ungdom, foresatte med </a:t>
            </a:r>
            <a:r>
              <a:rPr lang="nb-NO" sz="2400" b="1" dirty="0">
                <a:solidFill>
                  <a:srgbClr val="C00000"/>
                </a:solidFill>
              </a:rPr>
              <a:t>utfordringer som har påvirket barns utvikling negativt. </a:t>
            </a:r>
            <a:endParaRPr lang="nb-NO" sz="2400" b="1" dirty="0" smtClean="0">
              <a:solidFill>
                <a:srgbClr val="C00000"/>
              </a:solidFill>
            </a:endParaRPr>
          </a:p>
          <a:p>
            <a:endParaRPr lang="nb-NO" sz="2400" b="1" dirty="0" smtClean="0">
              <a:solidFill>
                <a:srgbClr val="C00000"/>
              </a:solidFill>
            </a:endParaRPr>
          </a:p>
          <a:p>
            <a:r>
              <a:rPr lang="nb-NO" sz="2400" dirty="0">
                <a:solidFill>
                  <a:schemeClr val="accent4"/>
                </a:solidFill>
              </a:rPr>
              <a:t>Gul: Tiltak rettet mot </a:t>
            </a:r>
            <a:r>
              <a:rPr lang="nb-NO" sz="2400" b="1" dirty="0">
                <a:solidFill>
                  <a:schemeClr val="accent4"/>
                </a:solidFill>
              </a:rPr>
              <a:t>barn og unge med forhøyet risiko</a:t>
            </a:r>
            <a:r>
              <a:rPr lang="nb-NO" sz="2400" dirty="0">
                <a:solidFill>
                  <a:schemeClr val="accent4"/>
                </a:solidFill>
              </a:rPr>
              <a:t>, før symptomtrykket blir så stort at det påvirker barns </a:t>
            </a:r>
            <a:r>
              <a:rPr lang="nb-NO" sz="2400" dirty="0" smtClean="0">
                <a:solidFill>
                  <a:schemeClr val="accent4"/>
                </a:solidFill>
              </a:rPr>
              <a:t>utvikling</a:t>
            </a:r>
          </a:p>
          <a:p>
            <a:endParaRPr lang="nb-NO" sz="2400" b="1" dirty="0" smtClean="0">
              <a:solidFill>
                <a:srgbClr val="C00000"/>
              </a:solidFill>
            </a:endParaRPr>
          </a:p>
          <a:p>
            <a:r>
              <a:rPr lang="nb-NO" sz="2400" dirty="0">
                <a:solidFill>
                  <a:schemeClr val="accent6"/>
                </a:solidFill>
              </a:rPr>
              <a:t>Grønn: Tiltak som er rettet mot </a:t>
            </a:r>
            <a:r>
              <a:rPr lang="nb-NO" sz="2400" b="1" dirty="0">
                <a:solidFill>
                  <a:schemeClr val="accent6"/>
                </a:solidFill>
              </a:rPr>
              <a:t>alle barn, unge og foresatte </a:t>
            </a:r>
            <a:r>
              <a:rPr lang="nb-NO" sz="2400" dirty="0">
                <a:solidFill>
                  <a:schemeClr val="accent6"/>
                </a:solidFill>
              </a:rPr>
              <a:t>og som styrker beskyttelsesfaktorer</a:t>
            </a:r>
          </a:p>
          <a:p>
            <a:endParaRPr lang="nb-NO" sz="2400" b="1" dirty="0">
              <a:solidFill>
                <a:srgbClr val="C00000"/>
              </a:solidFill>
            </a:endParaRPr>
          </a:p>
          <a:p>
            <a:endParaRPr lang="nb-NO" dirty="0"/>
          </a:p>
        </p:txBody>
      </p:sp>
      <p:pic>
        <p:nvPicPr>
          <p:cNvPr id="7" name="Plassholder for innhold 6">
            <a:extLst>
              <a:ext uri="{FF2B5EF4-FFF2-40B4-BE49-F238E27FC236}">
                <a16:creationId xmlns:a16="http://schemas.microsoft.com/office/drawing/2014/main" id="{8333DB7F-59B4-9D4F-A87D-AB4B261779F7}"/>
              </a:ext>
            </a:extLst>
          </p:cNvPr>
          <p:cNvPicPr>
            <a:picLocks noGrp="1" noChangeAspect="1"/>
          </p:cNvPicPr>
          <p:nvPr>
            <p:ph idx="1"/>
          </p:nvPr>
        </p:nvPicPr>
        <p:blipFill>
          <a:blip r:embed="rId2"/>
          <a:stretch>
            <a:fillRect/>
          </a:stretch>
        </p:blipFill>
        <p:spPr>
          <a:xfrm>
            <a:off x="7426651" y="1921878"/>
            <a:ext cx="4249637" cy="4351338"/>
          </a:xfrm>
          <a:noFill/>
        </p:spPr>
      </p:pic>
    </p:spTree>
    <p:extLst>
      <p:ext uri="{BB962C8B-B14F-4D97-AF65-F5344CB8AC3E}">
        <p14:creationId xmlns:p14="http://schemas.microsoft.com/office/powerpoint/2010/main" val="3420593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1600" dirty="0" smtClean="0"/>
              <a:t>Slik definerer vi </a:t>
            </a:r>
            <a:r>
              <a:rPr lang="nb-NO" dirty="0" smtClean="0"/>
              <a:t/>
            </a:r>
            <a:br>
              <a:rPr lang="nb-NO" dirty="0" smtClean="0"/>
            </a:br>
            <a:r>
              <a:rPr lang="nb-NO" sz="5400" dirty="0" smtClean="0"/>
              <a:t>forebyggende tiltak  </a:t>
            </a:r>
            <a:endParaRPr lang="nb-NO" sz="5400" dirty="0"/>
          </a:p>
        </p:txBody>
      </p:sp>
      <p:sp>
        <p:nvSpPr>
          <p:cNvPr id="3" name="Plassholder for innhold 2"/>
          <p:cNvSpPr>
            <a:spLocks noGrp="1"/>
          </p:cNvSpPr>
          <p:nvPr>
            <p:ph idx="1"/>
          </p:nvPr>
        </p:nvSpPr>
        <p:spPr>
          <a:xfrm>
            <a:off x="1587795" y="1800225"/>
            <a:ext cx="9766005" cy="3247263"/>
          </a:xfrm>
          <a:solidFill>
            <a:schemeClr val="accent1">
              <a:lumMod val="20000"/>
              <a:lumOff val="80000"/>
            </a:schemeClr>
          </a:solidFill>
        </p:spPr>
        <p:txBody>
          <a:bodyPr>
            <a:normAutofit/>
          </a:bodyPr>
          <a:lstStyle/>
          <a:p>
            <a:pPr marL="0" indent="0">
              <a:buNone/>
            </a:pPr>
            <a:r>
              <a:rPr lang="nb-NO" b="1" dirty="0"/>
              <a:t>Hva mener vi med tiltak</a:t>
            </a:r>
            <a:r>
              <a:rPr lang="nb-NO" b="1" dirty="0" smtClean="0"/>
              <a:t>:</a:t>
            </a:r>
            <a:endParaRPr lang="nb-NO" b="1" dirty="0"/>
          </a:p>
          <a:p>
            <a:r>
              <a:rPr lang="nb-NO" dirty="0">
                <a:solidFill>
                  <a:schemeClr val="accent1"/>
                </a:solidFill>
              </a:rPr>
              <a:t>Innsats fra kommunens tjenester som </a:t>
            </a:r>
            <a:r>
              <a:rPr lang="nb-NO" dirty="0" smtClean="0">
                <a:solidFill>
                  <a:schemeClr val="accent1"/>
                </a:solidFill>
              </a:rPr>
              <a:t/>
            </a:r>
            <a:br>
              <a:rPr lang="nb-NO" dirty="0" smtClean="0">
                <a:solidFill>
                  <a:schemeClr val="accent1"/>
                </a:solidFill>
              </a:rPr>
            </a:br>
            <a:r>
              <a:rPr lang="nb-NO" b="1" dirty="0" smtClean="0">
                <a:solidFill>
                  <a:schemeClr val="accent1"/>
                </a:solidFill>
              </a:rPr>
              <a:t>styrker </a:t>
            </a:r>
            <a:r>
              <a:rPr lang="nb-NO" b="1" dirty="0" smtClean="0">
                <a:solidFill>
                  <a:schemeClr val="accent1"/>
                </a:solidFill>
              </a:rPr>
              <a:t>beskyttelsesfaktorer </a:t>
            </a:r>
            <a:r>
              <a:rPr lang="nb-NO" dirty="0">
                <a:solidFill>
                  <a:schemeClr val="accent1"/>
                </a:solidFill>
              </a:rPr>
              <a:t>rundt barn og unge</a:t>
            </a:r>
          </a:p>
          <a:p>
            <a:r>
              <a:rPr lang="nb-NO" dirty="0">
                <a:solidFill>
                  <a:schemeClr val="accent1"/>
                </a:solidFill>
              </a:rPr>
              <a:t>Kompenserende og avlastende tiltak som </a:t>
            </a:r>
            <a:r>
              <a:rPr lang="nb-NO" dirty="0" smtClean="0">
                <a:solidFill>
                  <a:schemeClr val="accent1"/>
                </a:solidFill>
              </a:rPr>
              <a:t/>
            </a:r>
            <a:br>
              <a:rPr lang="nb-NO" dirty="0" smtClean="0">
                <a:solidFill>
                  <a:schemeClr val="accent1"/>
                </a:solidFill>
              </a:rPr>
            </a:br>
            <a:r>
              <a:rPr lang="nb-NO" b="1" dirty="0" smtClean="0">
                <a:solidFill>
                  <a:schemeClr val="accent1"/>
                </a:solidFill>
              </a:rPr>
              <a:t>reduserer </a:t>
            </a:r>
            <a:r>
              <a:rPr lang="nb-NO" b="1" dirty="0">
                <a:solidFill>
                  <a:schemeClr val="accent1"/>
                </a:solidFill>
              </a:rPr>
              <a:t>risikofaktorer </a:t>
            </a:r>
            <a:r>
              <a:rPr lang="nb-NO" dirty="0">
                <a:solidFill>
                  <a:schemeClr val="accent1"/>
                </a:solidFill>
              </a:rPr>
              <a:t>i barns oppvekst</a:t>
            </a:r>
          </a:p>
          <a:p>
            <a:r>
              <a:rPr lang="nb-NO" dirty="0">
                <a:solidFill>
                  <a:schemeClr val="accent1"/>
                </a:solidFill>
              </a:rPr>
              <a:t>Stimulerings- og endringstiltak </a:t>
            </a:r>
            <a:r>
              <a:rPr lang="nb-NO" dirty="0" smtClean="0">
                <a:solidFill>
                  <a:schemeClr val="accent1"/>
                </a:solidFill>
              </a:rPr>
              <a:t>som</a:t>
            </a:r>
            <a:r>
              <a:rPr lang="nb-NO" b="1" dirty="0" smtClean="0">
                <a:solidFill>
                  <a:schemeClr val="accent1"/>
                </a:solidFill>
              </a:rPr>
              <a:t> </a:t>
            </a:r>
            <a:r>
              <a:rPr lang="nb-NO" b="1" dirty="0" smtClean="0">
                <a:solidFill>
                  <a:schemeClr val="accent1"/>
                </a:solidFill>
              </a:rPr>
              <a:t/>
            </a:r>
            <a:br>
              <a:rPr lang="nb-NO" b="1" dirty="0" smtClean="0">
                <a:solidFill>
                  <a:schemeClr val="accent1"/>
                </a:solidFill>
              </a:rPr>
            </a:br>
            <a:r>
              <a:rPr lang="nb-NO" b="1" dirty="0" smtClean="0">
                <a:solidFill>
                  <a:schemeClr val="accent1"/>
                </a:solidFill>
              </a:rPr>
              <a:t>re-etablerer </a:t>
            </a:r>
            <a:r>
              <a:rPr lang="nb-NO" b="1" dirty="0" smtClean="0">
                <a:solidFill>
                  <a:schemeClr val="accent1"/>
                </a:solidFill>
              </a:rPr>
              <a:t>beskyttelsesfaktorer</a:t>
            </a:r>
            <a:endParaRPr lang="nb-NO" b="1" dirty="0">
              <a:solidFill>
                <a:schemeClr val="accent1"/>
              </a:solidFill>
            </a:endParaRPr>
          </a:p>
        </p:txBody>
      </p:sp>
    </p:spTree>
    <p:extLst>
      <p:ext uri="{BB962C8B-B14F-4D97-AF65-F5344CB8AC3E}">
        <p14:creationId xmlns:p14="http://schemas.microsoft.com/office/powerpoint/2010/main" val="1975450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974912" y="1480956"/>
            <a:ext cx="3229535" cy="276999"/>
          </a:xfrm>
          <a:prstGeom prst="rect">
            <a:avLst/>
          </a:prstGeom>
          <a:noFill/>
        </p:spPr>
        <p:txBody>
          <a:bodyPr wrap="square" rtlCol="0">
            <a:spAutoFit/>
          </a:bodyPr>
          <a:lstStyle/>
          <a:p>
            <a:endParaRPr lang="nb-NO" sz="1200"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1591659487"/>
              </p:ext>
            </p:extLst>
          </p:nvPr>
        </p:nvGraphicFramePr>
        <p:xfrm>
          <a:off x="4204447" y="452387"/>
          <a:ext cx="7745463" cy="5278120"/>
        </p:xfrm>
        <a:graphic>
          <a:graphicData uri="http://schemas.openxmlformats.org/drawingml/2006/table">
            <a:tbl>
              <a:tblPr firstRow="1" bandRow="1">
                <a:tableStyleId>{5C22544A-7EE6-4342-B048-85BDC9FD1C3A}</a:tableStyleId>
              </a:tblPr>
              <a:tblGrid>
                <a:gridCol w="5748464">
                  <a:extLst>
                    <a:ext uri="{9D8B030D-6E8A-4147-A177-3AD203B41FA5}">
                      <a16:colId xmlns:a16="http://schemas.microsoft.com/office/drawing/2014/main" val="587590456"/>
                    </a:ext>
                  </a:extLst>
                </a:gridCol>
                <a:gridCol w="1996999">
                  <a:extLst>
                    <a:ext uri="{9D8B030D-6E8A-4147-A177-3AD203B41FA5}">
                      <a16:colId xmlns:a16="http://schemas.microsoft.com/office/drawing/2014/main" val="2792431758"/>
                    </a:ext>
                  </a:extLst>
                </a:gridCol>
              </a:tblGrid>
              <a:tr h="370840">
                <a:tc>
                  <a:txBody>
                    <a:bodyPr/>
                    <a:lstStyle/>
                    <a:p>
                      <a:r>
                        <a:rPr lang="nb-NO" dirty="0"/>
                        <a:t>Tiltak</a:t>
                      </a:r>
                    </a:p>
                  </a:txBody>
                  <a:tcPr/>
                </a:tc>
                <a:tc>
                  <a:txBody>
                    <a:bodyPr/>
                    <a:lstStyle/>
                    <a:p>
                      <a:r>
                        <a:rPr lang="nb-NO" dirty="0"/>
                        <a:t>Samordning</a:t>
                      </a:r>
                    </a:p>
                  </a:txBody>
                  <a:tcPr/>
                </a:tc>
                <a:extLst>
                  <a:ext uri="{0D108BD9-81ED-4DB2-BD59-A6C34878D82A}">
                    <a16:rowId xmlns:a16="http://schemas.microsoft.com/office/drawing/2014/main" val="2072633443"/>
                  </a:ext>
                </a:extLst>
              </a:tr>
              <a:tr h="370840">
                <a:tc>
                  <a:txBody>
                    <a:bodyPr/>
                    <a:lstStyle/>
                    <a:p>
                      <a:pPr marL="171450" indent="-171450">
                        <a:buFont typeface="Arial" panose="020B0604020202020204" pitchFamily="34" charset="0"/>
                        <a:buChar char="•"/>
                      </a:pPr>
                      <a:r>
                        <a:rPr lang="nb-NO" sz="800" baseline="0" dirty="0"/>
                        <a:t>Foreldreveiledning (BV): </a:t>
                      </a:r>
                      <a:r>
                        <a:rPr lang="nb-NO" sz="800" dirty="0"/>
                        <a:t>Marte</a:t>
                      </a:r>
                      <a:r>
                        <a:rPr lang="nb-NO" sz="800" baseline="0" dirty="0"/>
                        <a:t> </a:t>
                      </a:r>
                      <a:r>
                        <a:rPr lang="nb-NO" sz="800" baseline="0" dirty="0" err="1"/>
                        <a:t>Meo</a:t>
                      </a:r>
                      <a:r>
                        <a:rPr lang="nb-NO" sz="800" baseline="0" dirty="0"/>
                        <a:t>, PYC, COS, PMTO (utgår)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t>Behandling: MST (BV)</a:t>
                      </a:r>
                    </a:p>
                    <a:p>
                      <a:pPr marL="171450" indent="-171450">
                        <a:buFont typeface="Arial" panose="020B0604020202020204" pitchFamily="34" charset="0"/>
                        <a:buChar char="•"/>
                      </a:pPr>
                      <a:r>
                        <a:rPr lang="nb-NO" sz="800" baseline="0" dirty="0"/>
                        <a:t>Avlastning (MH)</a:t>
                      </a:r>
                    </a:p>
                    <a:p>
                      <a:pPr marL="171450" indent="-171450">
                        <a:buFont typeface="Arial" panose="020B0604020202020204" pitchFamily="34" charset="0"/>
                        <a:buChar char="•"/>
                      </a:pPr>
                      <a:r>
                        <a:rPr lang="nb-NO" sz="800" baseline="0" dirty="0"/>
                        <a:t>To-base fosterhjem (BV)</a:t>
                      </a:r>
                    </a:p>
                    <a:p>
                      <a:pPr marL="171450" indent="-171450">
                        <a:buFont typeface="Arial" panose="020B0604020202020204" pitchFamily="34" charset="0"/>
                        <a:buChar char="•"/>
                      </a:pPr>
                      <a:r>
                        <a:rPr lang="nb-NO" sz="800" baseline="0" dirty="0"/>
                        <a:t>Hybelfamilie (BV)</a:t>
                      </a:r>
                    </a:p>
                    <a:p>
                      <a:pPr marL="171450" indent="-171450">
                        <a:buFont typeface="Arial" panose="020B0604020202020204" pitchFamily="34" charset="0"/>
                        <a:buChar char="•"/>
                      </a:pPr>
                      <a:r>
                        <a:rPr lang="nb-NO" sz="800" baseline="0" dirty="0"/>
                        <a:t>Miljøterapeutisk oppfølging (BV)</a:t>
                      </a:r>
                    </a:p>
                    <a:p>
                      <a:pPr marL="171450" indent="-171450">
                        <a:buFont typeface="Arial" panose="020B0604020202020204" pitchFamily="34" charset="0"/>
                        <a:buChar char="•"/>
                      </a:pPr>
                      <a:r>
                        <a:rPr lang="nb-NO" sz="800" baseline="0" dirty="0"/>
                        <a:t>Miljøarbeider (BV)</a:t>
                      </a:r>
                    </a:p>
                    <a:p>
                      <a:pPr marL="171450" indent="-171450">
                        <a:buFont typeface="Arial" panose="020B0604020202020204" pitchFamily="34" charset="0"/>
                        <a:buChar char="•"/>
                      </a:pPr>
                      <a:r>
                        <a:rPr lang="nb-NO" sz="800" baseline="0" dirty="0"/>
                        <a:t>Tilsynsbesøk (BV)</a:t>
                      </a:r>
                    </a:p>
                    <a:p>
                      <a:pPr marL="171450" indent="-171450">
                        <a:buFont typeface="Arial" panose="020B0604020202020204" pitchFamily="34" charset="0"/>
                        <a:buChar char="•"/>
                      </a:pPr>
                      <a:r>
                        <a:rPr lang="nb-NO" sz="800" baseline="0" dirty="0"/>
                        <a:t>Familieråd (BV)</a:t>
                      </a:r>
                    </a:p>
                    <a:p>
                      <a:pPr marL="171450" indent="-171450">
                        <a:buFont typeface="Arial" panose="020B0604020202020204" pitchFamily="34" charset="0"/>
                        <a:buChar char="•"/>
                      </a:pPr>
                      <a:r>
                        <a:rPr lang="nb-NO" sz="800" baseline="0" dirty="0"/>
                        <a:t>Fritidskontakt (BV)</a:t>
                      </a:r>
                    </a:p>
                    <a:p>
                      <a:pPr marL="171450" indent="-171450">
                        <a:buFont typeface="Arial" panose="020B0604020202020204" pitchFamily="34" charset="0"/>
                        <a:buChar char="•"/>
                      </a:pPr>
                      <a:r>
                        <a:rPr lang="nb-NO" sz="800" baseline="0" dirty="0"/>
                        <a:t>Gratis barnehage/SFO (BV)</a:t>
                      </a:r>
                    </a:p>
                    <a:p>
                      <a:pPr marL="171450" indent="-171450">
                        <a:buFont typeface="Arial" panose="020B0604020202020204" pitchFamily="34" charset="0"/>
                        <a:buChar char="•"/>
                      </a:pPr>
                      <a:r>
                        <a:rPr lang="nb-NO" sz="800" baseline="0" dirty="0"/>
                        <a:t>Utsikten-gruppe på helsestasjonen (HS)</a:t>
                      </a:r>
                    </a:p>
                  </a:txBody>
                  <a:tcPr>
                    <a:solidFill>
                      <a:schemeClr val="accent2">
                        <a:lumMod val="40000"/>
                        <a:lumOff val="60000"/>
                      </a:schemeClr>
                    </a:solidFill>
                  </a:tcPr>
                </a:tc>
                <a:tc>
                  <a:txBody>
                    <a:bodyPr/>
                    <a:lstStyle/>
                    <a:p>
                      <a:r>
                        <a:rPr lang="nb-NO" sz="800" baseline="0" dirty="0"/>
                        <a:t>Nettverksmøte /ansvarsgruppe (BV)</a:t>
                      </a:r>
                    </a:p>
                    <a:p>
                      <a:endParaRPr lang="nb-NO" sz="800" baseline="0" dirty="0"/>
                    </a:p>
                    <a:p>
                      <a:r>
                        <a:rPr lang="nb-NO" sz="800" baseline="0" dirty="0"/>
                        <a:t>Samarbeid med </a:t>
                      </a:r>
                    </a:p>
                    <a:p>
                      <a:pPr marL="171450" indent="-171450">
                        <a:buFontTx/>
                        <a:buChar char="-"/>
                      </a:pPr>
                      <a:r>
                        <a:rPr lang="nb-NO" sz="800" baseline="0" dirty="0"/>
                        <a:t>politi </a:t>
                      </a:r>
                    </a:p>
                    <a:p>
                      <a:pPr marL="171450" indent="-171450">
                        <a:buFontTx/>
                        <a:buChar char="-"/>
                      </a:pPr>
                      <a:r>
                        <a:rPr lang="nb-NO" sz="800" baseline="0" dirty="0" err="1"/>
                        <a:t>Barnehuset</a:t>
                      </a:r>
                      <a:r>
                        <a:rPr lang="nb-NO" sz="800" baseline="0" dirty="0"/>
                        <a:t>, </a:t>
                      </a:r>
                    </a:p>
                    <a:p>
                      <a:pPr marL="171450" indent="-171450">
                        <a:buFontTx/>
                        <a:buChar char="-"/>
                      </a:pPr>
                      <a:r>
                        <a:rPr lang="nb-NO" sz="800" baseline="0" dirty="0"/>
                        <a:t>overgrepsmottaket,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800" dirty="0"/>
                        <a:t>Stine Sofie</a:t>
                      </a:r>
                      <a:r>
                        <a:rPr lang="nb-NO" sz="800" baseline="0" dirty="0"/>
                        <a:t> Senteret</a:t>
                      </a:r>
                      <a:endParaRPr lang="nb-NO" sz="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800" baseline="0" dirty="0"/>
                        <a:t>NOK, ATV og Krisesenter</a:t>
                      </a:r>
                    </a:p>
                    <a:p>
                      <a:pPr marL="171450" indent="-171450">
                        <a:buFontTx/>
                        <a:buChar char="-"/>
                      </a:pPr>
                      <a:r>
                        <a:rPr lang="nb-NO" sz="800" baseline="0" dirty="0"/>
                        <a:t>Familievernkontor</a:t>
                      </a:r>
                    </a:p>
                    <a:p>
                      <a:endParaRPr lang="nb-NO" sz="800" baseline="0" dirty="0"/>
                    </a:p>
                    <a:p>
                      <a:r>
                        <a:rPr lang="nb-NO" sz="800" baseline="0" dirty="0">
                          <a:solidFill>
                            <a:schemeClr val="accent6">
                              <a:lumMod val="75000"/>
                            </a:schemeClr>
                          </a:solidFill>
                        </a:rPr>
                        <a:t>Barnekoordinator</a:t>
                      </a:r>
                    </a:p>
                  </a:txBody>
                  <a:tcPr>
                    <a:solidFill>
                      <a:schemeClr val="accent2">
                        <a:lumMod val="40000"/>
                        <a:lumOff val="60000"/>
                      </a:schemeClr>
                    </a:solidFill>
                  </a:tcPr>
                </a:tc>
                <a:extLst>
                  <a:ext uri="{0D108BD9-81ED-4DB2-BD59-A6C34878D82A}">
                    <a16:rowId xmlns:a16="http://schemas.microsoft.com/office/drawing/2014/main" val="1608743959"/>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dirty="0"/>
                        <a:t>Foreldreveiledning</a:t>
                      </a:r>
                      <a:r>
                        <a:rPr lang="nb-NO" sz="800" baseline="0" dirty="0"/>
                        <a:t> gruppe: COS (HS+LM), </a:t>
                      </a:r>
                      <a:r>
                        <a:rPr lang="nb-NO" sz="800" dirty="0"/>
                        <a:t>Friskere familier (HS),</a:t>
                      </a:r>
                      <a:r>
                        <a:rPr lang="nb-NO" sz="800" baseline="0" dirty="0"/>
                        <a:t> </a:t>
                      </a:r>
                      <a:r>
                        <a:rPr lang="nb-NO" sz="800" dirty="0"/>
                        <a:t>Sammen om livet (HS),God start (HS),</a:t>
                      </a:r>
                      <a:r>
                        <a:rPr lang="nb-NO" sz="800" baseline="0" dirty="0"/>
                        <a:t> </a:t>
                      </a:r>
                      <a:r>
                        <a:rPr lang="nb-NO" sz="800" dirty="0"/>
                        <a:t>Unge Mødre-gruppe (HS),</a:t>
                      </a:r>
                      <a:r>
                        <a:rPr lang="nb-NO" sz="800" baseline="0" dirty="0"/>
                        <a:t> </a:t>
                      </a:r>
                      <a:r>
                        <a:rPr lang="nb-NO" sz="800" dirty="0"/>
                        <a:t>ICDP</a:t>
                      </a:r>
                      <a:r>
                        <a:rPr lang="nb-NO" sz="800" baseline="0" dirty="0"/>
                        <a:t> og foreldreveiledning for flyktninger (NAV/AVO)</a:t>
                      </a:r>
                    </a:p>
                    <a:p>
                      <a:pPr marL="171450" indent="-171450">
                        <a:buFont typeface="Arial" panose="020B0604020202020204" pitchFamily="34" charset="0"/>
                        <a:buChar char="•"/>
                      </a:pPr>
                      <a:r>
                        <a:rPr lang="nb-NO" sz="800" baseline="0" dirty="0"/>
                        <a:t>Veiledning hjem (LM)</a:t>
                      </a:r>
                    </a:p>
                    <a:p>
                      <a:pPr marL="171450" indent="-171450">
                        <a:buFont typeface="Arial" panose="020B0604020202020204" pitchFamily="34" charset="0"/>
                        <a:buChar char="•"/>
                      </a:pPr>
                      <a:r>
                        <a:rPr lang="nb-NO" sz="800" baseline="0" dirty="0"/>
                        <a:t>Individuelle samtaler /familiesamtaler / parsamtaler ( LM)</a:t>
                      </a:r>
                    </a:p>
                    <a:p>
                      <a:pPr marL="171450" indent="-171450">
                        <a:buFont typeface="Arial" panose="020B0604020202020204" pitchFamily="34" charset="0"/>
                        <a:buChar char="•"/>
                      </a:pPr>
                      <a:r>
                        <a:rPr lang="nb-NO" sz="800" baseline="0" dirty="0"/>
                        <a:t>Ekstra konsultasjoner på helsestasjonen, Godt begynt (HS)</a:t>
                      </a:r>
                    </a:p>
                    <a:p>
                      <a:pPr marL="171450" indent="-171450">
                        <a:buFont typeface="Arial" panose="020B0604020202020204" pitchFamily="34" charset="0"/>
                        <a:buChar char="•"/>
                      </a:pPr>
                      <a:r>
                        <a:rPr lang="nb-NO" sz="800" baseline="0" dirty="0"/>
                        <a:t>Home-start (HS)</a:t>
                      </a:r>
                    </a:p>
                    <a:p>
                      <a:pPr marL="171450" indent="-171450">
                        <a:buFont typeface="Arial" panose="020B0604020202020204" pitchFamily="34" charset="0"/>
                        <a:buChar char="•"/>
                      </a:pPr>
                      <a:r>
                        <a:rPr lang="nb-NO" sz="800" baseline="0" dirty="0"/>
                        <a:t>Mestringskurs (LM)</a:t>
                      </a:r>
                    </a:p>
                    <a:p>
                      <a:pPr marL="171450" indent="-171450">
                        <a:buFont typeface="Arial" panose="020B0604020202020204" pitchFamily="34" charset="0"/>
                        <a:buChar char="•"/>
                      </a:pPr>
                      <a:r>
                        <a:rPr lang="nb-NO" sz="800" dirty="0"/>
                        <a:t>Tett samarbeid med hjemmet (ART) (ST)</a:t>
                      </a:r>
                    </a:p>
                    <a:p>
                      <a:pPr marL="171450" indent="-171450">
                        <a:buFont typeface="Arial" panose="020B0604020202020204" pitchFamily="34" charset="0"/>
                        <a:buChar char="•"/>
                      </a:pPr>
                      <a:r>
                        <a:rPr lang="nb-NO" sz="800" dirty="0"/>
                        <a:t>Tett oppfølging av barnet på skolen (ST/ SK)</a:t>
                      </a:r>
                    </a:p>
                    <a:p>
                      <a:pPr marL="171450" indent="-171450">
                        <a:buFont typeface="Arial" panose="020B0604020202020204" pitchFamily="34" charset="0"/>
                        <a:buChar char="•"/>
                      </a:pPr>
                      <a:r>
                        <a:rPr lang="nb-NO" sz="800" baseline="0" dirty="0"/>
                        <a:t>Psykisk helseoppfølging voksne (LM)</a:t>
                      </a:r>
                    </a:p>
                    <a:p>
                      <a:pPr marL="171450" indent="-171450">
                        <a:buFont typeface="Arial" panose="020B0604020202020204" pitchFamily="34" charset="0"/>
                        <a:buChar char="•"/>
                      </a:pPr>
                      <a:r>
                        <a:rPr lang="nb-NO" sz="800" baseline="0" dirty="0"/>
                        <a:t>Samtale med foresatte for evt. å tilby veiledning fra andre tjenester (SPT)</a:t>
                      </a:r>
                    </a:p>
                    <a:p>
                      <a:pPr marL="171450" indent="-171450">
                        <a:buFont typeface="Arial" panose="020B0604020202020204" pitchFamily="34" charset="0"/>
                        <a:buChar char="•"/>
                      </a:pPr>
                      <a:r>
                        <a:rPr lang="nb-NO" sz="800" baseline="0" dirty="0"/>
                        <a:t>Veiledning foresatte (ST)</a:t>
                      </a:r>
                    </a:p>
                    <a:p>
                      <a:pPr marL="171450" indent="-171450">
                        <a:buFont typeface="Arial" panose="020B0604020202020204" pitchFamily="34" charset="0"/>
                        <a:buChar char="•"/>
                      </a:pPr>
                      <a:r>
                        <a:rPr lang="nb-NO" sz="800" baseline="0" dirty="0"/>
                        <a:t>Økonomisk støtte – (NAV)</a:t>
                      </a:r>
                    </a:p>
                    <a:p>
                      <a:pPr marL="171450" indent="-171450">
                        <a:buFont typeface="Arial" panose="020B0604020202020204" pitchFamily="34" charset="0"/>
                        <a:buChar char="•"/>
                      </a:pPr>
                      <a:r>
                        <a:rPr lang="nb-NO" sz="800" baseline="0" dirty="0">
                          <a:solidFill>
                            <a:schemeClr val="tx1"/>
                          </a:solidFill>
                        </a:rPr>
                        <a:t>Elevpraksis, temakvelder, grupper, kor (K)</a:t>
                      </a:r>
                    </a:p>
                  </a:txBody>
                  <a:tcPr>
                    <a:solidFill>
                      <a:schemeClr val="accent4">
                        <a:lumMod val="40000"/>
                        <a:lumOff val="60000"/>
                      </a:schemeClr>
                    </a:solidFill>
                  </a:tcPr>
                </a:tc>
                <a:tc>
                  <a:txBody>
                    <a:bodyPr/>
                    <a:lstStyle/>
                    <a:p>
                      <a:pPr marL="171450" indent="-171450">
                        <a:buFont typeface="Arial" panose="020B0604020202020204" pitchFamily="34" charset="0"/>
                        <a:buChar char="•"/>
                      </a:pPr>
                      <a:r>
                        <a:rPr lang="nb-NO" sz="800" dirty="0"/>
                        <a:t>FIT</a:t>
                      </a:r>
                    </a:p>
                    <a:p>
                      <a:pPr marL="171450" indent="-171450">
                        <a:buFont typeface="Arial" panose="020B0604020202020204" pitchFamily="34" charset="0"/>
                        <a:buChar char="•"/>
                      </a:pPr>
                      <a:r>
                        <a:rPr lang="nb-NO" sz="800" dirty="0"/>
                        <a:t>BTI-team</a:t>
                      </a:r>
                    </a:p>
                    <a:p>
                      <a:pPr marL="171450" indent="-171450">
                        <a:buFont typeface="Arial" panose="020B0604020202020204" pitchFamily="34" charset="0"/>
                        <a:buChar char="•"/>
                      </a:pPr>
                      <a:r>
                        <a:rPr lang="nb-NO" sz="800" dirty="0"/>
                        <a:t>Samarbeid med</a:t>
                      </a:r>
                    </a:p>
                    <a:p>
                      <a:pPr marL="171450" indent="-171450">
                        <a:buFont typeface="Arial" panose="020B0604020202020204" pitchFamily="34" charset="0"/>
                        <a:buChar char="•"/>
                      </a:pPr>
                      <a:r>
                        <a:rPr lang="nb-NO" sz="800" dirty="0"/>
                        <a:t>Konsultasjonsteam</a:t>
                      </a:r>
                    </a:p>
                    <a:p>
                      <a:pPr marL="171450" indent="-171450">
                        <a:buFont typeface="Arial" panose="020B0604020202020204" pitchFamily="34" charset="0"/>
                        <a:buChar char="•"/>
                      </a:pPr>
                      <a:r>
                        <a:rPr lang="nb-NO" sz="800" dirty="0"/>
                        <a:t>BTI-team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t>Bekymring diskuteres anonymt med andre kolleger/fagpersoner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t>Ved bekymring sette ord på dette og veilede til andre tjenester som kan bistå (ST)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t>Melding til barnevern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solidFill>
                            <a:schemeClr val="accent6">
                              <a:lumMod val="75000"/>
                            </a:schemeClr>
                          </a:solidFill>
                        </a:rPr>
                        <a:t>Barnekoordinator</a:t>
                      </a:r>
                    </a:p>
                  </a:txBody>
                  <a:tcPr>
                    <a:solidFill>
                      <a:schemeClr val="accent4">
                        <a:lumMod val="40000"/>
                        <a:lumOff val="60000"/>
                      </a:schemeClr>
                    </a:solidFill>
                  </a:tcPr>
                </a:tc>
                <a:extLst>
                  <a:ext uri="{0D108BD9-81ED-4DB2-BD59-A6C34878D82A}">
                    <a16:rowId xmlns:a16="http://schemas.microsoft.com/office/drawing/2014/main" val="3757422007"/>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dirty="0"/>
                        <a:t>Barn</a:t>
                      </a:r>
                      <a:r>
                        <a:rPr lang="nb-NO" sz="800" baseline="0" dirty="0"/>
                        <a:t> får kunnskap om vold, krenkelser, seksualitet og kropp «Kroppen min er min» (BHG/SK)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t>Voksne snakker med barn ved bekymring om vold (BHG)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t>Helsefremmende og forebyggende samtaler og undervisning i skolen (HS)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dirty="0"/>
                        <a:t>Foreldrestøtte gruppe: DU-kurs (HS), </a:t>
                      </a:r>
                      <a:r>
                        <a:rPr lang="nb-NO" sz="800" baseline="0" dirty="0"/>
                        <a:t>Godt begynt (HS)</a:t>
                      </a:r>
                      <a:endParaRPr lang="nb-NO"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t>Foreldrestøtte individuelt helsestasjon: Kontakt med alle hjem og foresatte, Forebyggende samtaler i svangerskapet (HS), </a:t>
                      </a:r>
                      <a:r>
                        <a:rPr lang="nb-NO" sz="800" dirty="0"/>
                        <a:t>og konsultasjoner</a:t>
                      </a:r>
                      <a:r>
                        <a:rPr lang="nb-NO" sz="800" baseline="0" dirty="0"/>
                        <a:t> på helsestasjonen 0-6 år (HS). Vold er tema i alle konsultasjoner, snakker om mobilbruk, kartlegger psykisk helse etter fødsel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t>Fritidstilbud som er universelle og gratis i skolene og på kulturkammeret (K)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t>Førstegangssamtale og foreldresamtaler (BHG)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solidFill>
                            <a:schemeClr val="accent6">
                              <a:lumMod val="75000"/>
                            </a:schemeClr>
                          </a:solidFill>
                        </a:rPr>
                        <a:t>Samtale med førskolebarn i 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aseline="0" dirty="0">
                          <a:solidFill>
                            <a:schemeClr val="accent6">
                              <a:lumMod val="75000"/>
                            </a:schemeClr>
                          </a:solidFill>
                        </a:rPr>
                        <a:t>Økt kompetanse og flere barnesamtaler i skole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800" baseline="0" dirty="0"/>
                    </a:p>
                  </a:txBody>
                  <a:tcPr>
                    <a:solidFill>
                      <a:schemeClr val="accent6">
                        <a:lumMod val="40000"/>
                        <a:lumOff val="60000"/>
                      </a:schemeClr>
                    </a:solidFill>
                  </a:tcPr>
                </a:tc>
                <a:tc>
                  <a:txBody>
                    <a:bodyPr/>
                    <a:lstStyle/>
                    <a:p>
                      <a:r>
                        <a:rPr lang="nb-NO" sz="800" dirty="0"/>
                        <a:t>Kontakte</a:t>
                      </a:r>
                      <a:r>
                        <a:rPr lang="nb-NO" sz="800" baseline="0" dirty="0"/>
                        <a:t> styrer i barnehage (ST</a:t>
                      </a:r>
                      <a:r>
                        <a:rPr lang="nb-NO" sz="800" baseline="0" dirty="0" smtClean="0"/>
                        <a:t>)</a:t>
                      </a:r>
                    </a:p>
                    <a:p>
                      <a:endParaRPr lang="nb-NO" sz="800" baseline="0" dirty="0" smtClean="0"/>
                    </a:p>
                    <a:p>
                      <a:r>
                        <a:rPr lang="nb-NO" sz="800" baseline="0" dirty="0" smtClean="0"/>
                        <a:t>Stafettholder BTI</a:t>
                      </a:r>
                      <a:endParaRPr lang="nb-NO" sz="800" baseline="0" dirty="0"/>
                    </a:p>
                  </a:txBody>
                  <a:tcPr>
                    <a:solidFill>
                      <a:schemeClr val="accent6">
                        <a:lumMod val="40000"/>
                        <a:lumOff val="60000"/>
                      </a:schemeClr>
                    </a:solidFill>
                  </a:tcPr>
                </a:tc>
                <a:extLst>
                  <a:ext uri="{0D108BD9-81ED-4DB2-BD59-A6C34878D82A}">
                    <a16:rowId xmlns:a16="http://schemas.microsoft.com/office/drawing/2014/main" val="1020383670"/>
                  </a:ext>
                </a:extLst>
              </a:tr>
            </a:tbl>
          </a:graphicData>
        </a:graphic>
      </p:graphicFrame>
      <p:pic>
        <p:nvPicPr>
          <p:cNvPr id="7" name="Bilde 6">
            <a:extLst>
              <a:ext uri="{FF2B5EF4-FFF2-40B4-BE49-F238E27FC236}">
                <a16:creationId xmlns:a16="http://schemas.microsoft.com/office/drawing/2014/main" id="{A97039AF-B43C-4027-9058-0D8E91B16BBD}"/>
              </a:ext>
            </a:extLst>
          </p:cNvPr>
          <p:cNvPicPr/>
          <p:nvPr/>
        </p:nvPicPr>
        <p:blipFill>
          <a:blip r:embed="rId2">
            <a:extLst>
              <a:ext uri="{28A0092B-C50C-407E-A947-70E740481C1C}">
                <a14:useLocalDpi xmlns:a14="http://schemas.microsoft.com/office/drawing/2010/main" val="0"/>
              </a:ext>
            </a:extLst>
          </a:blip>
          <a:stretch>
            <a:fillRect/>
          </a:stretch>
        </p:blipFill>
        <p:spPr>
          <a:xfrm>
            <a:off x="223570" y="2108271"/>
            <a:ext cx="3466235" cy="2969056"/>
          </a:xfrm>
          <a:prstGeom prst="rect">
            <a:avLst/>
          </a:prstGeom>
        </p:spPr>
      </p:pic>
      <p:sp>
        <p:nvSpPr>
          <p:cNvPr id="8" name="TekstSylinder 7"/>
          <p:cNvSpPr txBox="1"/>
          <p:nvPr/>
        </p:nvSpPr>
        <p:spPr>
          <a:xfrm>
            <a:off x="243392" y="281639"/>
            <a:ext cx="2208509" cy="1569660"/>
          </a:xfrm>
          <a:prstGeom prst="rect">
            <a:avLst/>
          </a:prstGeom>
          <a:solidFill>
            <a:schemeClr val="accent2">
              <a:lumMod val="40000"/>
              <a:lumOff val="60000"/>
            </a:schemeClr>
          </a:solidFill>
        </p:spPr>
        <p:txBody>
          <a:bodyPr wrap="square" rtlCol="0">
            <a:spAutoFit/>
          </a:bodyPr>
          <a:lstStyle/>
          <a:p>
            <a:r>
              <a:rPr lang="nb-NO" sz="1200" dirty="0">
                <a:solidFill>
                  <a:srgbClr val="C00000"/>
                </a:solidFill>
              </a:rPr>
              <a:t>Risikosituasjoner ved foreldres kapasitet</a:t>
            </a:r>
          </a:p>
          <a:p>
            <a:pPr marL="285750" indent="-285750">
              <a:buFont typeface="Arial" panose="020B0604020202020204" pitchFamily="34" charset="0"/>
              <a:buChar char="•"/>
            </a:pPr>
            <a:r>
              <a:rPr lang="nb-NO" sz="1200" dirty="0">
                <a:solidFill>
                  <a:srgbClr val="C00000"/>
                </a:solidFill>
              </a:rPr>
              <a:t>Skadelig omsorg</a:t>
            </a:r>
          </a:p>
          <a:p>
            <a:pPr marL="285750" indent="-285750">
              <a:buFont typeface="Arial" panose="020B0604020202020204" pitchFamily="34" charset="0"/>
              <a:buChar char="•"/>
            </a:pPr>
            <a:r>
              <a:rPr lang="nb-NO" sz="1200" dirty="0">
                <a:solidFill>
                  <a:srgbClr val="C00000"/>
                </a:solidFill>
              </a:rPr>
              <a:t>Vold og mishandling</a:t>
            </a:r>
          </a:p>
          <a:p>
            <a:pPr marL="285750" indent="-285750">
              <a:buFont typeface="Arial" panose="020B0604020202020204" pitchFamily="34" charset="0"/>
              <a:buChar char="•"/>
            </a:pPr>
            <a:r>
              <a:rPr lang="nb-NO" sz="1200" dirty="0">
                <a:solidFill>
                  <a:srgbClr val="C00000"/>
                </a:solidFill>
              </a:rPr>
              <a:t>Emosjonell utilgjengelighet / fjernhet hos foresatte</a:t>
            </a:r>
          </a:p>
          <a:p>
            <a:endParaRPr lang="nb-NO" sz="1200" dirty="0"/>
          </a:p>
        </p:txBody>
      </p:sp>
      <p:sp>
        <p:nvSpPr>
          <p:cNvPr id="9" name="Pil ned 8"/>
          <p:cNvSpPr/>
          <p:nvPr/>
        </p:nvSpPr>
        <p:spPr>
          <a:xfrm>
            <a:off x="666904" y="1957140"/>
            <a:ext cx="308008" cy="693019"/>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nvSpPr>
        <p:spPr>
          <a:xfrm>
            <a:off x="666904" y="5849203"/>
            <a:ext cx="2887579" cy="830997"/>
          </a:xfrm>
          <a:prstGeom prst="rect">
            <a:avLst/>
          </a:prstGeom>
          <a:noFill/>
        </p:spPr>
        <p:txBody>
          <a:bodyPr wrap="square" rtlCol="0">
            <a:spAutoFit/>
          </a:bodyPr>
          <a:lstStyle/>
          <a:p>
            <a:r>
              <a:rPr lang="nb-NO" sz="800" dirty="0"/>
              <a:t>BV – barnevern</a:t>
            </a:r>
          </a:p>
          <a:p>
            <a:r>
              <a:rPr lang="nb-NO" sz="800" dirty="0"/>
              <a:t>SK – skole</a:t>
            </a:r>
          </a:p>
          <a:p>
            <a:r>
              <a:rPr lang="nb-NO" sz="800" dirty="0"/>
              <a:t>BHG – barnehage</a:t>
            </a:r>
          </a:p>
          <a:p>
            <a:r>
              <a:rPr lang="nb-NO" sz="800" dirty="0"/>
              <a:t>HS - Helsestasjon</a:t>
            </a:r>
          </a:p>
          <a:p>
            <a:r>
              <a:rPr lang="nb-NO" sz="800" dirty="0"/>
              <a:t>ST – spesialpedagogiske tjenester</a:t>
            </a:r>
          </a:p>
          <a:p>
            <a:r>
              <a:rPr lang="nb-NO" sz="800" dirty="0"/>
              <a:t>LM – Livsmestring (Familietjenesten, psykisk helse voksne)</a:t>
            </a:r>
          </a:p>
        </p:txBody>
      </p:sp>
      <p:sp>
        <p:nvSpPr>
          <p:cNvPr id="11" name="Likebent trekant 10"/>
          <p:cNvSpPr/>
          <p:nvPr/>
        </p:nvSpPr>
        <p:spPr>
          <a:xfrm rot="10800000">
            <a:off x="1463289" y="3402093"/>
            <a:ext cx="905773" cy="743620"/>
          </a:xfrm>
          <a:prstGeom prst="triangle">
            <a:avLst/>
          </a:prstGeom>
          <a:blipFill dpi="0" rotWithShape="0">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88715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5742" y="336026"/>
            <a:ext cx="2864224" cy="1069039"/>
          </a:xfrm>
          <a:solidFill>
            <a:schemeClr val="accent2">
              <a:lumMod val="40000"/>
              <a:lumOff val="60000"/>
            </a:schemeClr>
          </a:solidFill>
        </p:spPr>
        <p:txBody>
          <a:bodyPr>
            <a:noAutofit/>
          </a:bodyPr>
          <a:lstStyle/>
          <a:p>
            <a:r>
              <a:rPr lang="nb-NO" sz="1400" dirty="0">
                <a:solidFill>
                  <a:srgbClr val="C00000"/>
                </a:solidFill>
              </a:rPr>
              <a:t>Risikosituasjoner ved foreldres kapasitet: </a:t>
            </a:r>
            <a:br>
              <a:rPr lang="nb-NO" sz="1400" dirty="0">
                <a:solidFill>
                  <a:srgbClr val="C00000"/>
                </a:solidFill>
              </a:rPr>
            </a:br>
            <a:r>
              <a:rPr lang="nb-NO" sz="1400" dirty="0">
                <a:solidFill>
                  <a:srgbClr val="C00000"/>
                </a:solidFill>
              </a:rPr>
              <a:t>- Foresatte med psykisk lidelse eller rusmisbruk </a:t>
            </a:r>
            <a:br>
              <a:rPr lang="nb-NO" sz="1400" dirty="0">
                <a:solidFill>
                  <a:srgbClr val="C00000"/>
                </a:solidFill>
              </a:rPr>
            </a:br>
            <a:r>
              <a:rPr lang="nb-NO" sz="1400" dirty="0">
                <a:solidFill>
                  <a:srgbClr val="C00000"/>
                </a:solidFill>
              </a:rPr>
              <a:t>- Alkohol og rus under graviditet</a:t>
            </a:r>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3361166459"/>
              </p:ext>
            </p:extLst>
          </p:nvPr>
        </p:nvGraphicFramePr>
        <p:xfrm>
          <a:off x="4318653" y="433137"/>
          <a:ext cx="7503935" cy="6131560"/>
        </p:xfrm>
        <a:graphic>
          <a:graphicData uri="http://schemas.openxmlformats.org/drawingml/2006/table">
            <a:tbl>
              <a:tblPr firstRow="1" bandRow="1">
                <a:tableStyleId>{5C22544A-7EE6-4342-B048-85BDC9FD1C3A}</a:tableStyleId>
              </a:tblPr>
              <a:tblGrid>
                <a:gridCol w="5760672">
                  <a:extLst>
                    <a:ext uri="{9D8B030D-6E8A-4147-A177-3AD203B41FA5}">
                      <a16:colId xmlns:a16="http://schemas.microsoft.com/office/drawing/2014/main" val="587590456"/>
                    </a:ext>
                  </a:extLst>
                </a:gridCol>
                <a:gridCol w="1743263">
                  <a:extLst>
                    <a:ext uri="{9D8B030D-6E8A-4147-A177-3AD203B41FA5}">
                      <a16:colId xmlns:a16="http://schemas.microsoft.com/office/drawing/2014/main" val="2792431758"/>
                    </a:ext>
                  </a:extLst>
                </a:gridCol>
              </a:tblGrid>
              <a:tr h="370840">
                <a:tc>
                  <a:txBody>
                    <a:bodyPr/>
                    <a:lstStyle/>
                    <a:p>
                      <a:r>
                        <a:rPr lang="nb-NO" dirty="0"/>
                        <a:t>Tiltak</a:t>
                      </a:r>
                    </a:p>
                  </a:txBody>
                  <a:tcPr/>
                </a:tc>
                <a:tc>
                  <a:txBody>
                    <a:bodyPr/>
                    <a:lstStyle/>
                    <a:p>
                      <a:r>
                        <a:rPr lang="nb-NO" dirty="0"/>
                        <a:t>Samordning</a:t>
                      </a:r>
                    </a:p>
                  </a:txBody>
                  <a:tcPr/>
                </a:tc>
                <a:extLst>
                  <a:ext uri="{0D108BD9-81ED-4DB2-BD59-A6C34878D82A}">
                    <a16:rowId xmlns:a16="http://schemas.microsoft.com/office/drawing/2014/main" val="2072633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To-base fosterhjem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Utsikten-gruppe på helsestasjonen (HS)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MST for barn med rus og utfordrende atferd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Avlastning (MH)</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Rustesting jfr. rusreform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Familieråd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Miljøterapeutisk oppfølging (BV)</a:t>
                      </a:r>
                    </a:p>
                    <a:p>
                      <a:r>
                        <a:rPr lang="nb-NO" sz="800" dirty="0" err="1"/>
                        <a:t>Fact</a:t>
                      </a:r>
                      <a:r>
                        <a:rPr lang="nb-NO" sz="800" dirty="0"/>
                        <a:t> Ung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Gratis barnehage/SFO (BV) - </a:t>
                      </a:r>
                      <a:r>
                        <a:rPr lang="nb-NO" sz="800" baseline="0" dirty="0">
                          <a:solidFill>
                            <a:schemeClr val="accent6">
                              <a:lumMod val="75000"/>
                            </a:schemeClr>
                          </a:solidFill>
                        </a:rPr>
                        <a:t>Trenger oppfølgende tiltak når barnevern avslutter tiltaket</a:t>
                      </a:r>
                    </a:p>
                    <a:p>
                      <a:r>
                        <a:rPr lang="nb-NO" sz="800" baseline="0" dirty="0"/>
                        <a:t>Miljøarbeider (BV)</a:t>
                      </a:r>
                    </a:p>
                    <a:p>
                      <a:r>
                        <a:rPr lang="nb-NO" sz="800" baseline="0" dirty="0"/>
                        <a:t>Tilsynsbesøk (BV)</a:t>
                      </a:r>
                    </a:p>
                    <a:p>
                      <a:r>
                        <a:rPr lang="nb-NO" sz="800" baseline="0" dirty="0"/>
                        <a:t>Hybelfamilie (BV)</a:t>
                      </a:r>
                    </a:p>
                    <a:p>
                      <a:r>
                        <a:rPr lang="nb-NO" sz="800" baseline="0" dirty="0"/>
                        <a:t>Fritidskontakt (BV)</a:t>
                      </a:r>
                    </a:p>
                    <a:p>
                      <a:r>
                        <a:rPr lang="nb-NO" sz="800" baseline="0" dirty="0"/>
                        <a:t>Sammen på vei (LM)</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Nettverksmøte /ansvarsgruppe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barnevern/NAV/ Helsestasjon (BV)</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txBody>
                  <a:tcPr>
                    <a:solidFill>
                      <a:schemeClr val="accent2">
                        <a:lumMod val="40000"/>
                        <a:lumOff val="60000"/>
                      </a:schemeClr>
                    </a:solidFill>
                  </a:tcPr>
                </a:tc>
                <a:extLst>
                  <a:ext uri="{0D108BD9-81ED-4DB2-BD59-A6C34878D82A}">
                    <a16:rowId xmlns:a16="http://schemas.microsoft.com/office/drawing/2014/main" val="1608743959"/>
                  </a:ext>
                </a:extLst>
              </a:tr>
              <a:tr h="370840">
                <a:tc>
                  <a:txBody>
                    <a:bodyPr/>
                    <a:lstStyle/>
                    <a:p>
                      <a:r>
                        <a:rPr lang="nb-NO" sz="800" dirty="0" smtClean="0"/>
                        <a:t>Sammen </a:t>
                      </a:r>
                      <a:r>
                        <a:rPr lang="nb-NO" sz="800" dirty="0"/>
                        <a:t>om livet (HS)</a:t>
                      </a:r>
                    </a:p>
                    <a:p>
                      <a:r>
                        <a:rPr lang="nb-NO" sz="800" dirty="0"/>
                        <a:t>God start (HS)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Mestringskurs om ulike temaer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Familieråd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Miljøarbeidertjeneste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Oppfølgingstjeneste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Aktivitet voksne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Innsatsteam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IPS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dirty="0"/>
                        <a:t>Bekymringssamtale</a:t>
                      </a:r>
                      <a:r>
                        <a:rPr lang="nb-NO" sz="800" baseline="0" dirty="0"/>
                        <a:t> med foresatte og veiledning til andre som kan bistå (SPT)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err="1" smtClean="0"/>
                        <a:t>Fontenehus</a:t>
                      </a:r>
                      <a:endParaRPr lang="nb-NO"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Home-start (HS)</a:t>
                      </a:r>
                    </a:p>
                    <a:p>
                      <a:r>
                        <a:rPr lang="nb-NO" sz="800" dirty="0"/>
                        <a:t>Kriseplaner (LM)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Rustesting </a:t>
                      </a:r>
                      <a:r>
                        <a:rPr lang="nb-NO" sz="800" baseline="0" dirty="0" err="1"/>
                        <a:t>jfr</a:t>
                      </a:r>
                      <a:r>
                        <a:rPr lang="nb-NO" sz="800" baseline="0" dirty="0"/>
                        <a:t> rusreform (LM)</a:t>
                      </a:r>
                    </a:p>
                    <a:p>
                      <a:r>
                        <a:rPr lang="nb-NO" sz="800" dirty="0"/>
                        <a:t>Sammen om livet (HS)</a:t>
                      </a:r>
                    </a:p>
                    <a:p>
                      <a:r>
                        <a:rPr lang="nb-NO" sz="800" dirty="0"/>
                        <a:t>Ruskoordinator (LM)</a:t>
                      </a:r>
                    </a:p>
                    <a:p>
                      <a:r>
                        <a:rPr lang="nb-NO" sz="800" dirty="0">
                          <a:solidFill>
                            <a:schemeClr val="accent1"/>
                          </a:solidFill>
                        </a:rPr>
                        <a:t>NAV – tiltak</a:t>
                      </a:r>
                      <a:r>
                        <a:rPr lang="nb-NO" sz="800" baseline="0" dirty="0">
                          <a:solidFill>
                            <a:schemeClr val="accent1"/>
                          </a:solidFill>
                        </a:rPr>
                        <a:t> må legges inn</a:t>
                      </a:r>
                    </a:p>
                    <a:p>
                      <a:r>
                        <a:rPr lang="nb-NO" sz="800" baseline="0" dirty="0">
                          <a:solidFill>
                            <a:schemeClr val="tx1"/>
                          </a:solidFill>
                        </a:rPr>
                        <a:t>Arendalshjelpa? </a:t>
                      </a:r>
                    </a:p>
                    <a:p>
                      <a:r>
                        <a:rPr lang="nb-NO" sz="800" baseline="0" dirty="0">
                          <a:solidFill>
                            <a:schemeClr val="tx1"/>
                          </a:solidFill>
                        </a:rPr>
                        <a:t>Minoritetsjenter – gruppe (K)</a:t>
                      </a:r>
                    </a:p>
                    <a:p>
                      <a:r>
                        <a:rPr lang="nb-NO" sz="800" baseline="0" dirty="0">
                          <a:solidFill>
                            <a:schemeClr val="tx1"/>
                          </a:solidFill>
                        </a:rPr>
                        <a:t>Fargespill (K</a:t>
                      </a:r>
                      <a:r>
                        <a:rPr lang="nb-NO" sz="80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dirty="0" err="1" smtClean="0"/>
                        <a:t>Bhg</a:t>
                      </a:r>
                      <a:r>
                        <a:rPr lang="nb-NO" sz="800" baseline="0" dirty="0" smtClean="0"/>
                        <a:t> /skole – ikke sende hjem barn om foreldre er rusa. </a:t>
                      </a:r>
                      <a:r>
                        <a:rPr lang="nb-NO" sz="800" baseline="0" dirty="0" smtClean="0">
                          <a:solidFill>
                            <a:schemeClr val="accent6">
                              <a:lumMod val="75000"/>
                            </a:schemeClr>
                          </a:solidFill>
                        </a:rPr>
                        <a:t>Ta særlig vare på disse barna og foresatte og sikre tettere samarbeid mellom tjenestene i familier med disse utfordringene. Ring for å sjekke at de kommer på foreldremøte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smtClean="0">
                          <a:solidFill>
                            <a:schemeClr val="accent6">
                              <a:lumMod val="75000"/>
                            </a:schemeClr>
                          </a:solidFill>
                        </a:rPr>
                        <a:t>Skoler og barnehager er gode arenaer for tilbud fra andre tjenester, vi trenger tettere samarbeid</a:t>
                      </a:r>
                      <a:endParaRPr lang="nb-NO" sz="800" baseline="0" dirty="0">
                        <a:solidFill>
                          <a:schemeClr val="tx1"/>
                        </a:solidFill>
                      </a:endParaRPr>
                    </a:p>
                    <a:p>
                      <a:r>
                        <a:rPr lang="nb-NO" sz="800" dirty="0">
                          <a:solidFill>
                            <a:schemeClr val="accent6">
                              <a:lumMod val="75000"/>
                            </a:schemeClr>
                          </a:solidFill>
                        </a:rPr>
                        <a:t>Mer fokus</a:t>
                      </a:r>
                      <a:r>
                        <a:rPr lang="nb-NO" sz="800" baseline="0" dirty="0">
                          <a:solidFill>
                            <a:schemeClr val="accent6">
                              <a:lumMod val="75000"/>
                            </a:schemeClr>
                          </a:solidFill>
                        </a:rPr>
                        <a:t> på barnesamtale (BHG/SK)</a:t>
                      </a:r>
                      <a:endParaRPr lang="nb-NO" sz="800" dirty="0">
                        <a:solidFill>
                          <a:schemeClr val="accent6">
                            <a:lumMod val="75000"/>
                          </a:schemeClr>
                        </a:solidFill>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BTI-team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Melding til barnevern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Samhandlingsorgan psykisk helse Agder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Nettverk for barn som pårørende (HS)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r>
                        <a:rPr lang="nb-NO" sz="800" dirty="0"/>
                        <a:t>Samarbeid med</a:t>
                      </a:r>
                    </a:p>
                    <a:p>
                      <a:r>
                        <a:rPr lang="nb-NO" sz="800" dirty="0"/>
                        <a:t>ARA</a:t>
                      </a:r>
                    </a:p>
                    <a:p>
                      <a:r>
                        <a:rPr lang="nb-NO" sz="800" dirty="0"/>
                        <a:t>DPS</a:t>
                      </a:r>
                    </a:p>
                    <a:p>
                      <a:r>
                        <a:rPr lang="nb-NO" sz="800" dirty="0"/>
                        <a:t>Politi</a:t>
                      </a:r>
                    </a:p>
                    <a:p>
                      <a:r>
                        <a:rPr lang="nb-NO" sz="800" dirty="0"/>
                        <a:t>NAV</a:t>
                      </a:r>
                    </a:p>
                    <a:p>
                      <a:r>
                        <a:rPr lang="nb-NO" sz="800" dirty="0" smtClean="0"/>
                        <a:t>Statsforvalter</a:t>
                      </a:r>
                    </a:p>
                    <a:p>
                      <a:endParaRPr lang="nb-NO" sz="800" dirty="0" smtClean="0"/>
                    </a:p>
                    <a:p>
                      <a:r>
                        <a:rPr lang="nb-NO" sz="800" dirty="0" smtClean="0"/>
                        <a:t>Barn som pårørende - rutine</a:t>
                      </a:r>
                      <a:endParaRPr lang="nb-NO" sz="800" dirty="0"/>
                    </a:p>
                  </a:txBody>
                  <a:tcPr>
                    <a:solidFill>
                      <a:schemeClr val="accent4">
                        <a:lumMod val="40000"/>
                        <a:lumOff val="60000"/>
                      </a:schemeClr>
                    </a:solidFill>
                  </a:tcPr>
                </a:tc>
                <a:extLst>
                  <a:ext uri="{0D108BD9-81ED-4DB2-BD59-A6C34878D82A}">
                    <a16:rowId xmlns:a16="http://schemas.microsoft.com/office/drawing/2014/main" val="3757422007"/>
                  </a:ext>
                </a:extLst>
              </a:tr>
              <a:tr h="370840">
                <a:tc>
                  <a:txBody>
                    <a:bodyPr/>
                    <a:lstStyle/>
                    <a:p>
                      <a:r>
                        <a:rPr lang="nb-NO" sz="800" baseline="0" dirty="0"/>
                        <a:t>Fritidsmedarbeider på skolene (K+SK)</a:t>
                      </a:r>
                    </a:p>
                    <a:p>
                      <a:r>
                        <a:rPr lang="nb-NO" sz="800" baseline="0" dirty="0"/>
                        <a:t>Helsesykepleier på skole (HS). Dop inn og ved kontakt med foresatte og lærere</a:t>
                      </a:r>
                    </a:p>
                    <a:p>
                      <a:r>
                        <a:rPr lang="nb-NO" sz="800" baseline="0" dirty="0"/>
                        <a:t>Oppstartsamtale (BHG), hente- og bringesituasjon, daglig observasjon, faste samtaler og utviklingssamtaler</a:t>
                      </a:r>
                    </a:p>
                    <a:p>
                      <a:r>
                        <a:rPr lang="nb-NO" sz="800" baseline="0" dirty="0"/>
                        <a:t>Forebyggende kartleggingssamtaler i svangerskapet om livsstil/helse (HS)</a:t>
                      </a:r>
                    </a:p>
                    <a:p>
                      <a:r>
                        <a:rPr lang="nb-NO" sz="800" baseline="0" dirty="0"/>
                        <a:t>EDPS-kartlegging av begge foreldre om depresjon i svangerskap og tiden etterpå (HS)</a:t>
                      </a:r>
                    </a:p>
                    <a:p>
                      <a:r>
                        <a:rPr lang="nb-NO" sz="800" baseline="0" dirty="0">
                          <a:solidFill>
                            <a:schemeClr val="accent6">
                              <a:lumMod val="75000"/>
                            </a:schemeClr>
                          </a:solidFill>
                        </a:rPr>
                        <a:t>Tilbud om foreldreveiledning til alle (</a:t>
                      </a:r>
                      <a:r>
                        <a:rPr lang="nb-NO" sz="800" baseline="0" dirty="0" err="1">
                          <a:solidFill>
                            <a:schemeClr val="accent6">
                              <a:lumMod val="75000"/>
                            </a:schemeClr>
                          </a:solidFill>
                        </a:rPr>
                        <a:t>COSp</a:t>
                      </a:r>
                      <a:r>
                        <a:rPr lang="nb-NO" sz="800" baseline="0" dirty="0">
                          <a:solidFill>
                            <a:schemeClr val="accent6">
                              <a:lumMod val="75000"/>
                            </a:schemeClr>
                          </a:solidFill>
                        </a:rPr>
                        <a:t>) – også i graviditeten, evt. i samarbeid med flere tjenester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solidFill>
                            <a:schemeClr val="tx1"/>
                          </a:solidFill>
                        </a:rPr>
                        <a:t>Uke 6, ulike opplegg rundt mestring og sosial kompetanse, Psykologisk førstehjelp, Kroppen min er min </a:t>
                      </a:r>
                      <a:r>
                        <a:rPr lang="nb-NO" sz="800" baseline="0" dirty="0">
                          <a:solidFill>
                            <a:schemeClr val="accent6">
                              <a:lumMod val="75000"/>
                            </a:schemeClr>
                          </a:solidFill>
                        </a:rPr>
                        <a:t>- Mer om rus </a:t>
                      </a:r>
                      <a:r>
                        <a:rPr lang="nb-NO" sz="800" baseline="0" dirty="0">
                          <a:solidFill>
                            <a:schemeClr val="tx1"/>
                          </a:solidFill>
                        </a:rPr>
                        <a:t>(SK)</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Forebyggende </a:t>
                      </a:r>
                      <a:r>
                        <a:rPr lang="nb-NO" sz="800" baseline="0" dirty="0" smtClean="0"/>
                        <a:t>politi</a:t>
                      </a:r>
                    </a:p>
                    <a:p>
                      <a:endParaRPr lang="nb-NO" sz="800" baseline="0" dirty="0" smtClean="0"/>
                    </a:p>
                    <a:p>
                      <a:r>
                        <a:rPr lang="nb-NO" sz="800" baseline="0" dirty="0" smtClean="0"/>
                        <a:t>Stafettholder BTI</a:t>
                      </a:r>
                      <a:endParaRPr lang="nb-NO" sz="800" baseline="0" dirty="0"/>
                    </a:p>
                  </a:txBody>
                  <a:tcPr>
                    <a:solidFill>
                      <a:schemeClr val="accent6">
                        <a:lumMod val="40000"/>
                        <a:lumOff val="60000"/>
                      </a:schemeClr>
                    </a:solidFill>
                  </a:tcPr>
                </a:tc>
                <a:extLst>
                  <a:ext uri="{0D108BD9-81ED-4DB2-BD59-A6C34878D82A}">
                    <a16:rowId xmlns:a16="http://schemas.microsoft.com/office/drawing/2014/main" val="1020383670"/>
                  </a:ext>
                </a:extLst>
              </a:tr>
            </a:tbl>
          </a:graphicData>
        </a:graphic>
      </p:graphicFrame>
      <p:pic>
        <p:nvPicPr>
          <p:cNvPr id="7" name="Bilde 6">
            <a:extLst>
              <a:ext uri="{FF2B5EF4-FFF2-40B4-BE49-F238E27FC236}">
                <a16:creationId xmlns:a16="http://schemas.microsoft.com/office/drawing/2014/main" id="{A97039AF-B43C-4027-9058-0D8E91B16BBD}"/>
              </a:ext>
            </a:extLst>
          </p:cNvPr>
          <p:cNvPicPr/>
          <p:nvPr/>
        </p:nvPicPr>
        <p:blipFill>
          <a:blip r:embed="rId2">
            <a:extLst>
              <a:ext uri="{28A0092B-C50C-407E-A947-70E740481C1C}">
                <a14:useLocalDpi xmlns:a14="http://schemas.microsoft.com/office/drawing/2010/main" val="0"/>
              </a:ext>
            </a:extLst>
          </a:blip>
          <a:stretch>
            <a:fillRect/>
          </a:stretch>
        </p:blipFill>
        <p:spPr>
          <a:xfrm>
            <a:off x="133613" y="2156397"/>
            <a:ext cx="3466235" cy="2969056"/>
          </a:xfrm>
          <a:prstGeom prst="rect">
            <a:avLst/>
          </a:prstGeom>
        </p:spPr>
      </p:pic>
      <p:sp>
        <p:nvSpPr>
          <p:cNvPr id="8" name="Pil ned 7"/>
          <p:cNvSpPr/>
          <p:nvPr/>
        </p:nvSpPr>
        <p:spPr>
          <a:xfrm>
            <a:off x="567890" y="1569087"/>
            <a:ext cx="279133" cy="1001196"/>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p:cNvSpPr txBox="1"/>
          <p:nvPr/>
        </p:nvSpPr>
        <p:spPr>
          <a:xfrm>
            <a:off x="712269" y="5902044"/>
            <a:ext cx="2887579" cy="830997"/>
          </a:xfrm>
          <a:prstGeom prst="rect">
            <a:avLst/>
          </a:prstGeom>
          <a:noFill/>
        </p:spPr>
        <p:txBody>
          <a:bodyPr wrap="square" rtlCol="0">
            <a:spAutoFit/>
          </a:bodyPr>
          <a:lstStyle/>
          <a:p>
            <a:r>
              <a:rPr lang="nb-NO" sz="800" dirty="0"/>
              <a:t>BV – barnevern</a:t>
            </a:r>
          </a:p>
          <a:p>
            <a:r>
              <a:rPr lang="nb-NO" sz="800" dirty="0"/>
              <a:t>SK – skole</a:t>
            </a:r>
          </a:p>
          <a:p>
            <a:r>
              <a:rPr lang="nb-NO" sz="800" dirty="0"/>
              <a:t>BHG – barnehage</a:t>
            </a:r>
          </a:p>
          <a:p>
            <a:r>
              <a:rPr lang="nb-NO" sz="800" dirty="0"/>
              <a:t>HS - Helsestasjon</a:t>
            </a:r>
          </a:p>
          <a:p>
            <a:r>
              <a:rPr lang="nb-NO" sz="800" dirty="0"/>
              <a:t>ST – spesialpedagogiske tjenester</a:t>
            </a:r>
          </a:p>
          <a:p>
            <a:r>
              <a:rPr lang="nb-NO" sz="800" dirty="0"/>
              <a:t>LM – Livsmestring (Familietjenesten, psykisk helse voksne)</a:t>
            </a:r>
          </a:p>
        </p:txBody>
      </p:sp>
      <p:sp>
        <p:nvSpPr>
          <p:cNvPr id="10" name="Likebent trekant 9"/>
          <p:cNvSpPr/>
          <p:nvPr/>
        </p:nvSpPr>
        <p:spPr>
          <a:xfrm rot="10800000">
            <a:off x="1384967" y="3431540"/>
            <a:ext cx="905773" cy="743620"/>
          </a:xfrm>
          <a:prstGeom prst="triangle">
            <a:avLst/>
          </a:prstGeom>
          <a:blipFill dpi="0" rotWithShape="0">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03476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5650" y="596295"/>
            <a:ext cx="3045876" cy="1149911"/>
          </a:xfrm>
          <a:solidFill>
            <a:schemeClr val="accent2">
              <a:lumMod val="40000"/>
              <a:lumOff val="60000"/>
            </a:schemeClr>
          </a:solidFill>
        </p:spPr>
        <p:txBody>
          <a:bodyPr>
            <a:normAutofit/>
          </a:bodyPr>
          <a:lstStyle/>
          <a:p>
            <a:r>
              <a:rPr lang="nb-NO" sz="1400" dirty="0">
                <a:solidFill>
                  <a:srgbClr val="C00000"/>
                </a:solidFill>
              </a:rPr>
              <a:t>Skadelige strukturelle betingelser </a:t>
            </a:r>
            <a:br>
              <a:rPr lang="nb-NO" sz="1400" dirty="0">
                <a:solidFill>
                  <a:srgbClr val="C00000"/>
                </a:solidFill>
              </a:rPr>
            </a:br>
            <a:r>
              <a:rPr lang="nb-NO" sz="1400" dirty="0">
                <a:solidFill>
                  <a:srgbClr val="C00000"/>
                </a:solidFill>
              </a:rPr>
              <a:t>(mangler i boligforhold, relativ fattigdom, </a:t>
            </a:r>
            <a:r>
              <a:rPr lang="nb-NO" sz="1400" dirty="0" err="1">
                <a:solidFill>
                  <a:srgbClr val="C00000"/>
                </a:solidFill>
              </a:rPr>
              <a:t>multistressende</a:t>
            </a:r>
            <a:r>
              <a:rPr lang="nb-NO" sz="1400" dirty="0">
                <a:solidFill>
                  <a:srgbClr val="C00000"/>
                </a:solidFill>
              </a:rPr>
              <a:t> miljø)</a:t>
            </a:r>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947289996"/>
              </p:ext>
            </p:extLst>
          </p:nvPr>
        </p:nvGraphicFramePr>
        <p:xfrm>
          <a:off x="4557276" y="300789"/>
          <a:ext cx="7197435" cy="5394960"/>
        </p:xfrm>
        <a:graphic>
          <a:graphicData uri="http://schemas.openxmlformats.org/drawingml/2006/table">
            <a:tbl>
              <a:tblPr firstRow="1" bandRow="1">
                <a:tableStyleId>{5C22544A-7EE6-4342-B048-85BDC9FD1C3A}</a:tableStyleId>
              </a:tblPr>
              <a:tblGrid>
                <a:gridCol w="5341732">
                  <a:extLst>
                    <a:ext uri="{9D8B030D-6E8A-4147-A177-3AD203B41FA5}">
                      <a16:colId xmlns:a16="http://schemas.microsoft.com/office/drawing/2014/main" val="587590456"/>
                    </a:ext>
                  </a:extLst>
                </a:gridCol>
                <a:gridCol w="1855703">
                  <a:extLst>
                    <a:ext uri="{9D8B030D-6E8A-4147-A177-3AD203B41FA5}">
                      <a16:colId xmlns:a16="http://schemas.microsoft.com/office/drawing/2014/main" val="2792431758"/>
                    </a:ext>
                  </a:extLst>
                </a:gridCol>
              </a:tblGrid>
              <a:tr h="218712">
                <a:tc>
                  <a:txBody>
                    <a:bodyPr/>
                    <a:lstStyle/>
                    <a:p>
                      <a:r>
                        <a:rPr lang="nb-NO" dirty="0"/>
                        <a:t>Tiltak</a:t>
                      </a:r>
                    </a:p>
                  </a:txBody>
                  <a:tcPr/>
                </a:tc>
                <a:tc>
                  <a:txBody>
                    <a:bodyPr/>
                    <a:lstStyle/>
                    <a:p>
                      <a:r>
                        <a:rPr lang="nb-NO" dirty="0"/>
                        <a:t>Samordning</a:t>
                      </a:r>
                    </a:p>
                  </a:txBody>
                  <a:tcPr/>
                </a:tc>
                <a:extLst>
                  <a:ext uri="{0D108BD9-81ED-4DB2-BD59-A6C34878D82A}">
                    <a16:rowId xmlns:a16="http://schemas.microsoft.com/office/drawing/2014/main" val="2072633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Økonomisk støtte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Økonomisk støtte (NAV)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Miljøterapeutisk oppfølging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Miljøarbeider (BV)</a:t>
                      </a:r>
                    </a:p>
                    <a:p>
                      <a:r>
                        <a:rPr lang="nb-NO" sz="800" baseline="0" dirty="0"/>
                        <a:t>Fritidskontakt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Familieråd (BV)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Gratis barnehage/SFO (BV)</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Nettverksmøte /ansvarsgruppe (BV)</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BTI-team</a:t>
                      </a:r>
                    </a:p>
                  </a:txBody>
                  <a:tcPr>
                    <a:solidFill>
                      <a:schemeClr val="accent2">
                        <a:lumMod val="40000"/>
                        <a:lumOff val="60000"/>
                      </a:schemeClr>
                    </a:solidFill>
                  </a:tcPr>
                </a:tc>
                <a:extLst>
                  <a:ext uri="{0D108BD9-81ED-4DB2-BD59-A6C34878D82A}">
                    <a16:rowId xmlns:a16="http://schemas.microsoft.com/office/drawing/2014/main" val="1608743959"/>
                  </a:ext>
                </a:extLst>
              </a:tr>
              <a:tr h="370840">
                <a:tc>
                  <a:txBody>
                    <a:bodyPr/>
                    <a:lstStyle/>
                    <a:p>
                      <a:r>
                        <a:rPr lang="nb-NO" sz="800" dirty="0" err="1"/>
                        <a:t>Boveiledning</a:t>
                      </a:r>
                      <a:r>
                        <a:rPr lang="nb-NO" sz="800" dirty="0"/>
                        <a:t> (LM)</a:t>
                      </a:r>
                    </a:p>
                    <a:p>
                      <a:r>
                        <a:rPr lang="nb-NO" sz="800" dirty="0"/>
                        <a:t>IPS (LM)</a:t>
                      </a:r>
                    </a:p>
                    <a:p>
                      <a:r>
                        <a:rPr lang="nb-NO" sz="800" dirty="0"/>
                        <a:t>Praktisk oppfølging fra familietjenesten (LM)</a:t>
                      </a:r>
                    </a:p>
                    <a:p>
                      <a:r>
                        <a:rPr lang="nb-NO" sz="800" dirty="0"/>
                        <a:t>Oppfølgingstjenesten (LM)</a:t>
                      </a:r>
                    </a:p>
                    <a:p>
                      <a:r>
                        <a:rPr lang="nb-NO" sz="800" dirty="0"/>
                        <a:t>Økonomisk rådgiving (NAV)</a:t>
                      </a:r>
                    </a:p>
                    <a:p>
                      <a:r>
                        <a:rPr lang="nb-NO" sz="800" dirty="0"/>
                        <a:t>Gjeldsrådgiving (NAV)</a:t>
                      </a:r>
                    </a:p>
                    <a:p>
                      <a:r>
                        <a:rPr lang="nb-NO" sz="800" dirty="0"/>
                        <a:t>Husbanken (NAV)</a:t>
                      </a:r>
                    </a:p>
                    <a:p>
                      <a:r>
                        <a:rPr lang="nb-NO" sz="800" dirty="0"/>
                        <a:t>Redusert foreldrebetaling</a:t>
                      </a:r>
                      <a:r>
                        <a:rPr lang="nb-NO" sz="800" baseline="0" dirty="0"/>
                        <a:t> i barnehage og SFO (stab oppvekst)</a:t>
                      </a:r>
                    </a:p>
                    <a:p>
                      <a:r>
                        <a:rPr lang="nb-NO" sz="800" baseline="0" dirty="0"/>
                        <a:t>Jobbspesialister / </a:t>
                      </a:r>
                      <a:r>
                        <a:rPr lang="nb-NO" sz="800" baseline="0" dirty="0" err="1"/>
                        <a:t>supported</a:t>
                      </a:r>
                      <a:r>
                        <a:rPr lang="nb-NO" sz="800" baseline="0" dirty="0"/>
                        <a:t> </a:t>
                      </a:r>
                      <a:r>
                        <a:rPr lang="nb-NO" sz="800" baseline="0" dirty="0" err="1"/>
                        <a:t>employment</a:t>
                      </a:r>
                      <a:r>
                        <a:rPr lang="nb-NO" sz="800" baseline="0" dirty="0"/>
                        <a:t> (NAV)</a:t>
                      </a:r>
                    </a:p>
                    <a:p>
                      <a:r>
                        <a:rPr lang="nb-NO" sz="800" baseline="0" dirty="0"/>
                        <a:t>Fritidskassa (Kultur)</a:t>
                      </a:r>
                    </a:p>
                    <a:p>
                      <a:r>
                        <a:rPr lang="nb-NO" sz="800" baseline="0" dirty="0"/>
                        <a:t>Anbefale tilbud fra Røde Kors og annen frivillighet (HS)</a:t>
                      </a:r>
                    </a:p>
                    <a:p>
                      <a:r>
                        <a:rPr lang="nb-NO" sz="800" baseline="0" dirty="0"/>
                        <a:t>Med hjerte for Arendal – prosjekt for å skaffe boliger</a:t>
                      </a:r>
                    </a:p>
                    <a:p>
                      <a:r>
                        <a:rPr lang="nb-NO" sz="800" baseline="0" dirty="0"/>
                        <a:t>Noen barnehager /skoler: Kjøpe varme klær til barn som mangler, hjelper foreldre i kontakt med NAV, frikort skolekantine, </a:t>
                      </a:r>
                    </a:p>
                    <a:p>
                      <a:r>
                        <a:rPr lang="nb-NO" sz="800" baseline="0" dirty="0">
                          <a:solidFill>
                            <a:schemeClr val="accent6">
                              <a:lumMod val="75000"/>
                            </a:schemeClr>
                          </a:solidFill>
                        </a:rPr>
                        <a:t>Mulighet for </a:t>
                      </a:r>
                      <a:r>
                        <a:rPr lang="nb-NO" sz="800" baseline="0" dirty="0" err="1">
                          <a:solidFill>
                            <a:schemeClr val="accent6">
                              <a:lumMod val="75000"/>
                            </a:schemeClr>
                          </a:solidFill>
                        </a:rPr>
                        <a:t>gratisk</a:t>
                      </a:r>
                      <a:r>
                        <a:rPr lang="nb-NO" sz="800" baseline="0" dirty="0">
                          <a:solidFill>
                            <a:schemeClr val="accent6">
                              <a:lumMod val="75000"/>
                            </a:schemeClr>
                          </a:solidFill>
                        </a:rPr>
                        <a:t> kjernetid i </a:t>
                      </a:r>
                      <a:r>
                        <a:rPr lang="nb-NO" sz="800" baseline="0" dirty="0" err="1">
                          <a:solidFill>
                            <a:schemeClr val="accent6">
                              <a:lumMod val="75000"/>
                            </a:schemeClr>
                          </a:solidFill>
                        </a:rPr>
                        <a:t>bhg</a:t>
                      </a:r>
                      <a:r>
                        <a:rPr lang="nb-NO" sz="800" baseline="0" dirty="0">
                          <a:solidFill>
                            <a:schemeClr val="accent6">
                              <a:lumMod val="75000"/>
                            </a:schemeClr>
                          </a:solidFill>
                        </a:rPr>
                        <a:t>. Også om man ikke benytter flere timer.</a:t>
                      </a:r>
                    </a:p>
                    <a:p>
                      <a:r>
                        <a:rPr lang="nb-NO" sz="800" baseline="0" dirty="0">
                          <a:solidFill>
                            <a:schemeClr val="accent6">
                              <a:lumMod val="75000"/>
                            </a:schemeClr>
                          </a:solidFill>
                        </a:rPr>
                        <a:t>Gratis SFO</a:t>
                      </a:r>
                    </a:p>
                    <a:p>
                      <a:r>
                        <a:rPr lang="nb-NO" sz="800" baseline="0" dirty="0" smtClean="0">
                          <a:solidFill>
                            <a:schemeClr val="accent6">
                              <a:lumMod val="75000"/>
                            </a:schemeClr>
                          </a:solidFill>
                        </a:rPr>
                        <a:t>Hjelpe </a:t>
                      </a:r>
                      <a:r>
                        <a:rPr lang="nb-NO" sz="800" baseline="0" dirty="0">
                          <a:solidFill>
                            <a:schemeClr val="accent6">
                              <a:lumMod val="75000"/>
                            </a:schemeClr>
                          </a:solidFill>
                        </a:rPr>
                        <a:t>familier med barn til mer stabil bosituasjon</a:t>
                      </a:r>
                      <a:endParaRPr lang="nb-NO" sz="800" dirty="0">
                        <a:solidFill>
                          <a:schemeClr val="accent6">
                            <a:lumMod val="75000"/>
                          </a:schemeClr>
                        </a:solidFill>
                      </a:endParaRPr>
                    </a:p>
                  </a:txBody>
                  <a:tcPr>
                    <a:solidFill>
                      <a:schemeClr val="accent4">
                        <a:lumMod val="40000"/>
                        <a:lumOff val="60000"/>
                      </a:schemeClr>
                    </a:solidFill>
                  </a:tcPr>
                </a:tc>
                <a:tc>
                  <a:txBody>
                    <a:bodyPr/>
                    <a:lstStyle/>
                    <a:p>
                      <a:r>
                        <a:rPr lang="nb-NO" sz="800" dirty="0"/>
                        <a:t>BTI-team</a:t>
                      </a:r>
                    </a:p>
                    <a:p>
                      <a:endParaRPr lang="nb-NO" sz="800" dirty="0"/>
                    </a:p>
                    <a:p>
                      <a:endParaRPr lang="nb-NO" sz="800" dirty="0"/>
                    </a:p>
                    <a:p>
                      <a:endParaRPr lang="nb-NO" sz="800" dirty="0"/>
                    </a:p>
                    <a:p>
                      <a:endParaRPr lang="nb-NO" sz="800" dirty="0"/>
                    </a:p>
                    <a:p>
                      <a:endParaRPr lang="nb-NO" sz="800" dirty="0"/>
                    </a:p>
                    <a:p>
                      <a:endParaRPr lang="nb-NO" sz="800" dirty="0"/>
                    </a:p>
                    <a:p>
                      <a:endParaRPr lang="nb-NO" sz="800" dirty="0"/>
                    </a:p>
                    <a:p>
                      <a:endParaRPr lang="nb-NO" sz="800" dirty="0"/>
                    </a:p>
                    <a:p>
                      <a:endParaRPr lang="nb-NO" sz="800" dirty="0"/>
                    </a:p>
                    <a:p>
                      <a:endParaRPr lang="nb-NO" sz="800" dirty="0"/>
                    </a:p>
                    <a:p>
                      <a:endParaRPr lang="nb-NO" sz="800" dirty="0"/>
                    </a:p>
                    <a:p>
                      <a:endParaRPr lang="nb-NO" sz="800" dirty="0"/>
                    </a:p>
                    <a:p>
                      <a:endParaRPr lang="nb-NO"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smtClean="0">
                          <a:solidFill>
                            <a:schemeClr val="accent6">
                              <a:lumMod val="75000"/>
                            </a:schemeClr>
                          </a:solidFill>
                        </a:rPr>
                        <a:t>Mer kunnskap om opplysningsplikt sosialtjenesten</a:t>
                      </a:r>
                    </a:p>
                    <a:p>
                      <a:endParaRPr lang="nb-NO" sz="800" dirty="0"/>
                    </a:p>
                  </a:txBody>
                  <a:tcPr>
                    <a:solidFill>
                      <a:schemeClr val="accent4">
                        <a:lumMod val="40000"/>
                        <a:lumOff val="60000"/>
                      </a:schemeClr>
                    </a:solidFill>
                  </a:tcPr>
                </a:tc>
                <a:extLst>
                  <a:ext uri="{0D108BD9-81ED-4DB2-BD59-A6C34878D82A}">
                    <a16:rowId xmlns:a16="http://schemas.microsoft.com/office/drawing/2014/main" val="3757422007"/>
                  </a:ext>
                </a:extLst>
              </a:tr>
              <a:tr h="370840">
                <a:tc>
                  <a:txBody>
                    <a:bodyPr/>
                    <a:lstStyle/>
                    <a:p>
                      <a:r>
                        <a:rPr lang="nb-NO" sz="800" baseline="0" dirty="0"/>
                        <a:t>Systematisk jobbing med psykisk helsefremmende barnehager, ser barnet, heier på at vi er forskjellige</a:t>
                      </a:r>
                    </a:p>
                    <a:p>
                      <a:r>
                        <a:rPr lang="nb-NO" sz="800" baseline="0" dirty="0"/>
                        <a:t>Gratisprinsippet i skoler</a:t>
                      </a:r>
                    </a:p>
                    <a:p>
                      <a:r>
                        <a:rPr lang="nb-NO" sz="800" baseline="0" dirty="0"/>
                        <a:t>Bursdager – mange ulike løsninger: tema på foreldremøte, felles feiring av barn født i samme måned, fellesgave, invitere alle i gruppa, Noen skoler: Kantinekort (ingen ser hvem som fyller på penger),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t>I noen skoler og </a:t>
                      </a:r>
                      <a:r>
                        <a:rPr lang="nb-NO" sz="800" baseline="0" dirty="0" err="1"/>
                        <a:t>bhg</a:t>
                      </a:r>
                      <a:r>
                        <a:rPr lang="nb-NO" sz="800" baseline="0" dirty="0"/>
                        <a:t>: Varm mat etter skoletid eller i barnehagetiden, gratis lån av lokaler inne og på uteområder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solidFill>
                            <a:schemeClr val="accent6">
                              <a:lumMod val="75000"/>
                            </a:schemeClr>
                          </a:solidFill>
                        </a:rPr>
                        <a:t>Ønske større likhet i tilbud i skoler og barnehager – mange har gode løsninger, finne beste praksis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aseline="0" dirty="0">
                          <a:solidFill>
                            <a:schemeClr val="accent6">
                              <a:lumMod val="75000"/>
                            </a:schemeClr>
                          </a:solidFill>
                        </a:rPr>
                        <a:t>Ansattaktiviteter trenger ikke koste mye penger</a:t>
                      </a:r>
                    </a:p>
                    <a:p>
                      <a:r>
                        <a:rPr lang="nb-NO" sz="800" baseline="0" dirty="0"/>
                        <a:t>Fritidstilbud i frivillig regi. Idrett, kultur, arrangementer, tur- og friluftsliv</a:t>
                      </a:r>
                    </a:p>
                    <a:p>
                      <a:r>
                        <a:rPr lang="nb-NO" sz="800" baseline="0" dirty="0"/>
                        <a:t>Fritidstilbud i kommunal regi; bibliotek, svømmehall, skøytebane. </a:t>
                      </a:r>
                    </a:p>
                    <a:p>
                      <a:r>
                        <a:rPr lang="nb-NO" sz="800" baseline="0" dirty="0"/>
                        <a:t>Aktivitetskalender</a:t>
                      </a:r>
                    </a:p>
                    <a:p>
                      <a:r>
                        <a:rPr lang="nb-NO" sz="800" baseline="0" dirty="0"/>
                        <a:t>Fritidsklubber og fritidsmedarbeider i 1-10 skoler som samarbeider med frivillige organisasjoner</a:t>
                      </a:r>
                    </a:p>
                    <a:p>
                      <a:r>
                        <a:rPr lang="nb-NO" sz="800" baseline="0" dirty="0"/>
                        <a:t> Ung </a:t>
                      </a:r>
                      <a:r>
                        <a:rPr lang="nb-NO" sz="800" b="0" i="0" u="none" strike="noStrike" baseline="0" noProof="0" dirty="0">
                          <a:latin typeface="Arial"/>
                        </a:rPr>
                        <a:t>Urban</a:t>
                      </a:r>
                      <a:r>
                        <a:rPr lang="nb-NO" sz="800" baseline="0" dirty="0"/>
                        <a:t> og opplæring av aktivitetsledere</a:t>
                      </a:r>
                    </a:p>
                    <a:p>
                      <a:r>
                        <a:rPr lang="nb-NO" sz="800" baseline="0" dirty="0"/>
                        <a:t>Gratis SFO 12 timer (SK)</a:t>
                      </a:r>
                    </a:p>
                    <a:p>
                      <a:r>
                        <a:rPr lang="nb-NO" sz="800" baseline="0" dirty="0">
                          <a:solidFill>
                            <a:schemeClr val="accent6">
                              <a:lumMod val="75000"/>
                            </a:schemeClr>
                          </a:solidFill>
                        </a:rPr>
                        <a:t>Mer kunnskap ut til foreldre om muligheter for støtte fra barnevern, NAV. Helsesykepleier møter alle. Foreldremøter i skoler og barnehager</a:t>
                      </a:r>
                    </a:p>
                  </a:txBody>
                  <a:tcPr>
                    <a:solidFill>
                      <a:schemeClr val="accent6">
                        <a:lumMod val="40000"/>
                        <a:lumOff val="60000"/>
                      </a:schemeClr>
                    </a:solidFill>
                  </a:tcPr>
                </a:tc>
                <a:tc>
                  <a:txBody>
                    <a:bodyPr/>
                    <a:lstStyle/>
                    <a:p>
                      <a:endParaRPr lang="nb-NO" sz="800" baseline="0" dirty="0" smtClean="0"/>
                    </a:p>
                    <a:p>
                      <a:endParaRPr lang="nb-NO" sz="800" baseline="0" dirty="0" smtClean="0"/>
                    </a:p>
                    <a:p>
                      <a:r>
                        <a:rPr lang="nb-NO" sz="800" baseline="0" dirty="0" smtClean="0"/>
                        <a:t>Stafettholder BTI</a:t>
                      </a:r>
                      <a:endParaRPr lang="nb-NO" sz="800" dirty="0"/>
                    </a:p>
                  </a:txBody>
                  <a:tcPr>
                    <a:solidFill>
                      <a:schemeClr val="accent6">
                        <a:lumMod val="40000"/>
                        <a:lumOff val="60000"/>
                      </a:schemeClr>
                    </a:solidFill>
                  </a:tcPr>
                </a:tc>
                <a:extLst>
                  <a:ext uri="{0D108BD9-81ED-4DB2-BD59-A6C34878D82A}">
                    <a16:rowId xmlns:a16="http://schemas.microsoft.com/office/drawing/2014/main" val="1020383670"/>
                  </a:ext>
                </a:extLst>
              </a:tr>
            </a:tbl>
          </a:graphicData>
        </a:graphic>
      </p:graphicFrame>
      <p:pic>
        <p:nvPicPr>
          <p:cNvPr id="7" name="Bilde 6">
            <a:extLst>
              <a:ext uri="{FF2B5EF4-FFF2-40B4-BE49-F238E27FC236}">
                <a16:creationId xmlns:a16="http://schemas.microsoft.com/office/drawing/2014/main" id="{A97039AF-B43C-4027-9058-0D8E91B16BBD}"/>
              </a:ext>
            </a:extLst>
          </p:cNvPr>
          <p:cNvPicPr/>
          <p:nvPr/>
        </p:nvPicPr>
        <p:blipFill>
          <a:blip r:embed="rId3">
            <a:extLst>
              <a:ext uri="{28A0092B-C50C-407E-A947-70E740481C1C}">
                <a14:useLocalDpi xmlns:a14="http://schemas.microsoft.com/office/drawing/2010/main" val="0"/>
              </a:ext>
            </a:extLst>
          </a:blip>
          <a:stretch>
            <a:fillRect/>
          </a:stretch>
        </p:blipFill>
        <p:spPr>
          <a:xfrm>
            <a:off x="515470" y="2291151"/>
            <a:ext cx="3466235" cy="2969056"/>
          </a:xfrm>
          <a:prstGeom prst="rect">
            <a:avLst/>
          </a:prstGeom>
        </p:spPr>
      </p:pic>
      <p:sp>
        <p:nvSpPr>
          <p:cNvPr id="8" name="Pil ned 7"/>
          <p:cNvSpPr/>
          <p:nvPr/>
        </p:nvSpPr>
        <p:spPr>
          <a:xfrm>
            <a:off x="3157087" y="1944641"/>
            <a:ext cx="308008" cy="693019"/>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p:cNvSpPr txBox="1"/>
          <p:nvPr/>
        </p:nvSpPr>
        <p:spPr>
          <a:xfrm>
            <a:off x="725650" y="5919536"/>
            <a:ext cx="2887579" cy="830997"/>
          </a:xfrm>
          <a:prstGeom prst="rect">
            <a:avLst/>
          </a:prstGeom>
          <a:noFill/>
        </p:spPr>
        <p:txBody>
          <a:bodyPr wrap="square" rtlCol="0">
            <a:spAutoFit/>
          </a:bodyPr>
          <a:lstStyle/>
          <a:p>
            <a:r>
              <a:rPr lang="nb-NO" sz="800" dirty="0"/>
              <a:t>BV – barnevern</a:t>
            </a:r>
          </a:p>
          <a:p>
            <a:r>
              <a:rPr lang="nb-NO" sz="800" dirty="0"/>
              <a:t>SK – skole</a:t>
            </a:r>
          </a:p>
          <a:p>
            <a:r>
              <a:rPr lang="nb-NO" sz="800" dirty="0"/>
              <a:t>BHG – barnehage</a:t>
            </a:r>
          </a:p>
          <a:p>
            <a:r>
              <a:rPr lang="nb-NO" sz="800" dirty="0"/>
              <a:t>HS - Helsestasjon</a:t>
            </a:r>
          </a:p>
          <a:p>
            <a:r>
              <a:rPr lang="nb-NO" sz="800" dirty="0"/>
              <a:t>ST – spesialpedagogiske tjenester</a:t>
            </a:r>
          </a:p>
          <a:p>
            <a:r>
              <a:rPr lang="nb-NO" sz="800" dirty="0"/>
              <a:t>LM – Livsmestring (Familietjenesten, psykisk helse voksne)</a:t>
            </a:r>
          </a:p>
        </p:txBody>
      </p:sp>
      <p:sp>
        <p:nvSpPr>
          <p:cNvPr id="10" name="Likebent trekant 9"/>
          <p:cNvSpPr/>
          <p:nvPr/>
        </p:nvSpPr>
        <p:spPr>
          <a:xfrm rot="10800000">
            <a:off x="1760561" y="3575713"/>
            <a:ext cx="905773" cy="743620"/>
          </a:xfrm>
          <a:prstGeom prst="triangle">
            <a:avLst/>
          </a:prstGeom>
          <a:blipFill dpi="0" rotWithShape="0">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53114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0" id="{2DFBCDC0-0F82-4D06-8EA4-D9E2D46954D5}" vid="{7F65C3E5-776E-450A-AA1B-D7586D10C7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E76955B3A2C4081CFD965E8114CEC" ma:contentTypeVersion="14" ma:contentTypeDescription="Create a new document." ma:contentTypeScope="" ma:versionID="ebbff8201c4f42d19307d9aba94d6d10">
  <xsd:schema xmlns:xsd="http://www.w3.org/2001/XMLSchema" xmlns:xs="http://www.w3.org/2001/XMLSchema" xmlns:p="http://schemas.microsoft.com/office/2006/metadata/properties" xmlns:ns3="3ae808e4-1cad-41d3-b6ec-71a82538b290" xmlns:ns4="ee5f5755-6b07-48a2-81a6-e4b221b7a3c5" targetNamespace="http://schemas.microsoft.com/office/2006/metadata/properties" ma:root="true" ma:fieldsID="d8bfbb008a2e8e77c5faf056530ac225" ns3:_="" ns4:_="">
    <xsd:import namespace="3ae808e4-1cad-41d3-b6ec-71a82538b290"/>
    <xsd:import namespace="ee5f5755-6b07-48a2-81a6-e4b221b7a3c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808e4-1cad-41d3-b6ec-71a82538b2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5f5755-6b07-48a2-81a6-e4b221b7a3c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e5f5755-6b07-48a2-81a6-e4b221b7a3c5">
      <UserInfo>
        <DisplayName>Ødegården, Anne Grete</DisplayName>
        <AccountId>73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8E8103-7CF2-455F-BB56-DB52361BF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e808e4-1cad-41d3-b6ec-71a82538b290"/>
    <ds:schemaRef ds:uri="ee5f5755-6b07-48a2-81a6-e4b221b7a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933C37-5F18-43BD-B321-5F29F2C7AF81}">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3ae808e4-1cad-41d3-b6ec-71a82538b290"/>
    <ds:schemaRef ds:uri="ee5f5755-6b07-48a2-81a6-e4b221b7a3c5"/>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5BE5C9F-364D-48B6-917F-D5F5E9071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2488</Words>
  <Application>Microsoft Office PowerPoint</Application>
  <PresentationFormat>Widescreen</PresentationFormat>
  <Paragraphs>410</Paragraphs>
  <Slides>12</Slides>
  <Notes>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Bradley Hand ITC</vt:lpstr>
      <vt:lpstr>Calibri</vt:lpstr>
      <vt:lpstr>Office-tema</vt:lpstr>
      <vt:lpstr>Hvordan systematisere  det vi har? </vt:lpstr>
      <vt:lpstr>PowerPoint-presentasjon</vt:lpstr>
      <vt:lpstr>Risikosituasjoner ved utvikling av adferdsvansker og omsorgssvikt. (Basert på forskningsoppsummering av Kvello, presentert for Arendal kommune av Anne –Kristin Imenes, KoRus)</vt:lpstr>
      <vt:lpstr>PowerPoint-presentasjon</vt:lpstr>
      <vt:lpstr>Slik definerer vi  forebyggende tiltak  </vt:lpstr>
      <vt:lpstr>Slik definerer vi  forebyggende tiltak  </vt:lpstr>
      <vt:lpstr>PowerPoint-presentasjon</vt:lpstr>
      <vt:lpstr>Risikosituasjoner ved foreldres kapasitet:  - Foresatte med psykisk lidelse eller rusmisbruk  - Alkohol og rus under graviditet</vt:lpstr>
      <vt:lpstr>Skadelige strukturelle betingelser  (mangler i boligforhold, relativ fattigdom, multistressende miljø)</vt:lpstr>
      <vt:lpstr>Risikosituasjon:   Utviklingsvansker som ikke blir sett eller forstått</vt:lpstr>
      <vt:lpstr>PowerPoint-presentasjon</vt:lpstr>
      <vt:lpstr>Tiltakspyramiden ift innsatstrapp  som det samarbeides om i østre Agder</vt:lpstr>
    </vt:vector>
  </TitlesOfParts>
  <Company>IKT 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BTI 2020</dc:title>
  <dc:creator>Nærestad, Elisabeth</dc:creator>
  <cp:lastModifiedBy>Nærestad, Elisabeth</cp:lastModifiedBy>
  <cp:revision>160</cp:revision>
  <cp:lastPrinted>2022-08-25T07:19:47Z</cp:lastPrinted>
  <dcterms:created xsi:type="dcterms:W3CDTF">2020-02-09T13:01:50Z</dcterms:created>
  <dcterms:modified xsi:type="dcterms:W3CDTF">2022-09-14T18:34:41Z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0x010100F8BE76955B3A2C4081CFD965E8114CEC</vt:lpwstr>
  </property>
  <property fmtid="{D5CDD505-2E9C-101B-9397-08002B2CF9AE}" pid="3" name="Order">
    <vt:r8>66700</vt:r8>
  </property>
  <property fmtid="{D5CDD505-2E9C-101B-9397-08002B2CF9AE}" pid="4" name="ComplianceAssetId">
    <vt:lpwstr/>
  </property>
  <property fmtid="{D5CDD505-2E9C-101B-9397-08002B2CF9AE}" pid="5" name="MediaServiceImageTags">
    <vt:lpwstr/>
  </property>
</Properties>
</file>