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2906" autoAdjust="0"/>
  </p:normalViewPr>
  <p:slideViewPr>
    <p:cSldViewPr snapToGrid="0">
      <p:cViewPr varScale="1">
        <p:scale>
          <a:sx n="52" d="100"/>
          <a:sy n="52" d="100"/>
        </p:scale>
        <p:origin x="4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08852-B073-4603-84AF-051E2C7AB9C5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90FDE-5310-46F5-9601-B704F3F5412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1504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Å</a:t>
            </a:r>
            <a:r>
              <a:rPr lang="nb-NO" baseline="0" dirty="0"/>
              <a:t> forankre i ledelsen i alle de tre kommunene – tok lang tid, men var verdt det for videre eierskap til prosjektet. Medførte også at kommunene satte enkelte beslutninger på vent, men samtidig fikk en mer koordinert prosess..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90FDE-5310-46F5-9601-B704F3F5412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8637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Meg som var</a:t>
            </a:r>
            <a:r>
              <a:rPr lang="nb-NO" baseline="0" dirty="0"/>
              <a:t> prosjektleder med ansvar for å drive prosessen fremover og med ansvar for å rapportere underveis til styringsgruppen</a:t>
            </a:r>
          </a:p>
          <a:p>
            <a:endParaRPr lang="nb-NO" baseline="0" dirty="0"/>
          </a:p>
          <a:p>
            <a:r>
              <a:rPr lang="nb-NO" baseline="0" dirty="0"/>
              <a:t>Arbeidsgruppen besto av nøkkelpersoner fra ulike sektorer med ulike funksjoner og daglige arbeidsoppgaver – svært nyttig for å få en tverrfaglig forståelse inn i prosjektet og for å sikre at de ulike sektorenes synspunkt og perspektiver kom inn i prosjektet – kunne i tillegg gi en følgeeffekt ved at nøkkelpersonene fikk mer kunnskap om oppvekstreformen og derfor overførte dette til egen organisasjon og utviklingsarbeid.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90FDE-5310-46F5-9601-B704F3F5412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7634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Lagde spørreskjema</a:t>
            </a:r>
            <a:r>
              <a:rPr lang="nb-NO" baseline="0" dirty="0"/>
              <a:t> i tre bolker som ble sendt ut til et forhåndsbestemt utvalg – avdelingsledere i alle avdelinger innenfor helse, kultur og oppvekst: </a:t>
            </a:r>
          </a:p>
          <a:p>
            <a:endParaRPr lang="nb-NO" baseline="0" dirty="0"/>
          </a:p>
          <a:p>
            <a:pPr marL="228600" indent="-228600">
              <a:buAutoNum type="arabicPeriod"/>
            </a:pPr>
            <a:r>
              <a:rPr lang="nb-NO" baseline="0" dirty="0"/>
              <a:t>Bolk - Kompetanse blant ansatte </a:t>
            </a:r>
          </a:p>
          <a:p>
            <a:pPr marL="228600" indent="-228600">
              <a:buAutoNum type="arabicPeriod"/>
            </a:pPr>
            <a:r>
              <a:rPr lang="nb-NO" baseline="0" dirty="0"/>
              <a:t>Bolk – Tilgjengelig tiltak/hjelp og bruk</a:t>
            </a:r>
          </a:p>
          <a:p>
            <a:pPr marL="228600" indent="-228600">
              <a:buAutoNum type="arabicPeriod"/>
            </a:pPr>
            <a:r>
              <a:rPr lang="nb-NO" baseline="0" dirty="0"/>
              <a:t>Bolk – Utfordringer i tjeneapparatet/vanligste behov for hjelp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90FDE-5310-46F5-9601-B704F3F5412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520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Brukte fokustrekanten i</a:t>
            </a:r>
            <a:r>
              <a:rPr lang="nb-NO" baseline="0" dirty="0"/>
              <a:t> utviklingen av spørreskjema samt analysedelen for å se hvor i fokustrekanten tiltakene vi hadde var rettet mot – sammenlignet dette så opp mot utfordringsbilde en så hos barn, ungdom og deres foresatte </a:t>
            </a:r>
          </a:p>
          <a:p>
            <a:endParaRPr lang="nb-NO" baseline="0" dirty="0"/>
          </a:p>
          <a:p>
            <a:r>
              <a:rPr lang="nb-NO" baseline="0" dirty="0"/>
              <a:t>Brukte tiltakstrekanten for å systematisere tiltakene.. Kom fort i diskusjonen, hva er et tiltak og hva er en tjeneste og kan noe være begge deler? Vi prøvde derfor å systematisere tjenestene i en tjenesteoversikt basert på hvilket nivå de leverte tjenester på. </a:t>
            </a:r>
          </a:p>
          <a:p>
            <a:endParaRPr lang="nb-NO" baseline="0" dirty="0"/>
          </a:p>
          <a:p>
            <a:r>
              <a:rPr lang="nb-NO" b="1" baseline="0" dirty="0"/>
              <a:t>Det viktigste i analysen – treffer kartlagt utfordringsbilde de tiltakene vi har tilgjengelig og leveres disse tiltakene på riktig nivå slik at de faktisk har en forebyggende effekt? Ekstremt viktig å kartlegge hvilke utfordringer som er mest «vanlige» og se dette opp mot tiltakene – da kan vi lete etter avvik </a:t>
            </a:r>
            <a:r>
              <a:rPr lang="nb-NO" b="1" baseline="0" dirty="0" err="1"/>
              <a:t>ift</a:t>
            </a:r>
            <a:r>
              <a:rPr lang="nb-NO" b="1" baseline="0" dirty="0"/>
              <a:t> hva vi har og hva vi faktisk trenger…. Gir en pekepinn på hvilke tiltak vi mangler og hva en har «nok av». Samtidig er det da spennende å se om av de ansatte i tjenestene egentlig har kompetanse på de tiltakene vi mangler, men ikke får brukt den kompetansen.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90FDE-5310-46F5-9601-B704F3F5412A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9095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God</a:t>
            </a:r>
            <a:r>
              <a:rPr lang="nb-NO" baseline="0" dirty="0"/>
              <a:t> bemanning på grønt og rødt nivå – færre på gult enn behovet skulle tilsi – i tillegg få tiltak på gult nivå</a:t>
            </a:r>
          </a:p>
          <a:p>
            <a:endParaRPr lang="nb-NO" baseline="0" dirty="0"/>
          </a:p>
          <a:p>
            <a:endParaRPr lang="nb-NO" baseline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90FDE-5310-46F5-9601-B704F3F5412A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6231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90FDE-5310-46F5-9601-B704F3F5412A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5298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780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83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127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5362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1640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608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9143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26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055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685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469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608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908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200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730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41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13CFE-525E-4BA3-85A2-BD30BCF726FF}" type="datetimeFigureOut">
              <a:rPr lang="nb-NO" smtClean="0"/>
              <a:t>12.10.2022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CA51DA-0753-4B47-97D6-BB7DFC2FE8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955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-184727" y="2549235"/>
            <a:ext cx="9458730" cy="960727"/>
          </a:xfrm>
        </p:spPr>
        <p:txBody>
          <a:bodyPr/>
          <a:lstStyle/>
          <a:p>
            <a:r>
              <a:rPr lang="nb-NO" dirty="0"/>
              <a:t>Hvordan lage en god start?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Et grunnlag for en god prosess…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" y="0"/>
            <a:ext cx="196628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2049" name="Bild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252"/>
            <a:ext cx="12192000" cy="25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" y="195590"/>
            <a:ext cx="196628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n-NO" altLang="nb-NO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nb-NO" altLang="nb-NO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135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Avslutning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Leverte en omfattende rapport til styringsgruppen for prosjektet </a:t>
            </a:r>
          </a:p>
          <a:p>
            <a:r>
              <a:rPr lang="nb-NO" dirty="0"/>
              <a:t>Rapporten inneholdt (i tillegg til resultatene) en rekke tilrådinger fra arbeidsgruppen for veien videre </a:t>
            </a:r>
          </a:p>
          <a:p>
            <a:endParaRPr lang="nb-NO" dirty="0"/>
          </a:p>
          <a:p>
            <a:r>
              <a:rPr lang="nb-NO" dirty="0"/>
              <a:t>Kartleggingen kan medføre noen strategiske veivalg for kommunene øverst i Setesdal </a:t>
            </a:r>
            <a:r>
              <a:rPr lang="nb-NO" dirty="0" err="1"/>
              <a:t>mtp</a:t>
            </a:r>
            <a:r>
              <a:rPr lang="nb-NO" dirty="0"/>
              <a:t> å ruste seg for fremtidens krav og muligheter i velferdsforvaltningen</a:t>
            </a:r>
          </a:p>
          <a:p>
            <a:endParaRPr lang="nb-NO" dirty="0"/>
          </a:p>
          <a:p>
            <a:r>
              <a:rPr lang="nb-NO" dirty="0"/>
              <a:t>Vi har en god vei igjen å gå, men det har vært en god start… </a:t>
            </a:r>
          </a:p>
        </p:txBody>
      </p:sp>
    </p:spTree>
    <p:extLst>
      <p:ext uri="{BB962C8B-B14F-4D97-AF65-F5344CB8AC3E}">
        <p14:creationId xmlns:p14="http://schemas.microsoft.com/office/powerpoint/2010/main" val="29681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>
              <a:buFontTx/>
              <a:buChar char="-"/>
            </a:pPr>
            <a:r>
              <a:rPr lang="nb-NO" sz="2400" dirty="0"/>
              <a:t>Presentasjon av kommunene Bykle, Valle og Bygland </a:t>
            </a:r>
          </a:p>
          <a:p>
            <a:pPr>
              <a:buFontTx/>
              <a:buChar char="-"/>
            </a:pPr>
            <a:r>
              <a:rPr lang="nb-NO" sz="2400" dirty="0"/>
              <a:t>Har flere interkommunale samarbeid..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Hvem er jeg..?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" y="0"/>
            <a:ext cx="196628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2049" name="Bild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626"/>
            <a:ext cx="12192000" cy="254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" y="195590"/>
            <a:ext cx="196628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n-NO" altLang="nb-NO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nb-NO" altLang="nb-NO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845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Bakgrunnen for at vi trengte en god start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838200" y="2098307"/>
            <a:ext cx="10515600" cy="4078656"/>
          </a:xfrm>
        </p:spPr>
        <p:txBody>
          <a:bodyPr/>
          <a:lstStyle/>
          <a:p>
            <a:r>
              <a:rPr lang="nb-NO" dirty="0"/>
              <a:t>Mange endringer i kommunene – spesielt mot helse- oppvekstsektorene</a:t>
            </a:r>
          </a:p>
          <a:p>
            <a:r>
              <a:rPr lang="nb-NO" dirty="0"/>
              <a:t>Svært mange prosjekt – ble ikke implementert godt nok og førte ikke til reell endring</a:t>
            </a:r>
          </a:p>
          <a:p>
            <a:r>
              <a:rPr lang="nb-NO" dirty="0"/>
              <a:t>Oppvekstreformen – nok en reform som fordrer tverrfaglig og tverrsektorielt samarbeid</a:t>
            </a:r>
          </a:p>
          <a:p>
            <a:r>
              <a:rPr lang="nb-NO" dirty="0"/>
              <a:t>Gode intensjoner i reformen, men…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Hvordan skulle vi få til dette i praksis?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" y="0"/>
            <a:ext cx="196628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" y="195590"/>
            <a:ext cx="196628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n-NO" altLang="nb-NO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nb-NO" altLang="nb-NO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01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Kartleggingsprosjekt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Forankret hos kommunedirektørene i de tre kommunene – samarbeid om å lage mandat </a:t>
            </a:r>
          </a:p>
          <a:p>
            <a:r>
              <a:rPr lang="nb-NO" dirty="0"/>
              <a:t>Utarbeidet tydelig styringsdokument om rammene for prosjektet</a:t>
            </a:r>
          </a:p>
          <a:p>
            <a:endParaRPr lang="nb-NO" dirty="0"/>
          </a:p>
          <a:p>
            <a:r>
              <a:rPr lang="nb-NO" dirty="0"/>
              <a:t>Rammene: en prosjektleder og en arbeidsgruppe med kommunedirektørene som styringsgruppe for prosjektet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780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0"/>
            <a:ext cx="8940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06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Mandat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7334" y="1244600"/>
            <a:ext cx="8596668" cy="5257799"/>
          </a:xfrm>
        </p:spPr>
        <p:txBody>
          <a:bodyPr>
            <a:noAutofit/>
          </a:bodyPr>
          <a:lstStyle/>
          <a:p>
            <a:r>
              <a:rPr lang="nn-NO" sz="2400" dirty="0"/>
              <a:t>Styringsgruppa, ved kommunedirektørane i Bykle, Valle og Bygland, har gjeve arbeidsgruppa i oppdrag å kartlegge det førebyggande arbeidet for barn, unge og føresette. Kartlegginga skal danne eit grunnlag for å harmonisere til eit breiare regionalt samarbeid rundt oppvekstreforma. Grunnlagsdokumentet utgjer forarbeidet til eit vidare hovudprosjekt for å møte Barneverns- /Oppvekstreforma, heretter omtalt som BOR. Prosjektet skal kartleggje kva kommunane har, kor kommunane skal og kva kommunane treng for å møte BOR og skape gode oppvekstvilkår for barn og unge i Setesdal. BOR slår fast at kommunane har eit spesielt ansvar for å sikre at barn og unge har gode levekår og førebyggje at barn lever under omsorgssvikt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17614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Metode: Spørreskjema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Mixed </a:t>
            </a:r>
            <a:r>
              <a:rPr lang="nb-NO" dirty="0" err="1"/>
              <a:t>methods</a:t>
            </a:r>
            <a:r>
              <a:rPr lang="nb-NO" dirty="0"/>
              <a:t> – blanding av kvalitative og kvantitative data </a:t>
            </a:r>
          </a:p>
          <a:p>
            <a:endParaRPr lang="nb-NO" dirty="0"/>
          </a:p>
          <a:p>
            <a:r>
              <a:rPr lang="nb-NO" dirty="0"/>
              <a:t>Kunne også bruke arbeidsgruppas egen kunnskap om organisering, funksjoner </a:t>
            </a:r>
            <a:r>
              <a:rPr lang="nb-NO" dirty="0" err="1"/>
              <a:t>etc</a:t>
            </a:r>
            <a:endParaRPr lang="nb-NO" dirty="0"/>
          </a:p>
          <a:p>
            <a:endParaRPr lang="nb-NO" dirty="0"/>
          </a:p>
          <a:p>
            <a:r>
              <a:rPr lang="nb-NO" dirty="0"/>
              <a:t>Fallgruve: Ikke gode nok spørreskjema – gjorde analysearbeidet mer krevende enn forutsett</a:t>
            </a:r>
          </a:p>
        </p:txBody>
      </p:sp>
    </p:spTree>
    <p:extLst>
      <p:ext uri="{BB962C8B-B14F-4D97-AF65-F5344CB8AC3E}">
        <p14:creationId xmlns:p14="http://schemas.microsoft.com/office/powerpoint/2010/main" val="1449804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Analyse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77334" y="1792288"/>
            <a:ext cx="5001070" cy="5167312"/>
          </a:xfrm>
          <a:prstGeom prst="rect">
            <a:avLst/>
          </a:prstGeom>
        </p:spPr>
      </p:pic>
      <p:pic>
        <p:nvPicPr>
          <p:cNvPr id="6" name="Plassholder for innhold 5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089970" y="1792288"/>
            <a:ext cx="4508500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15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Hovedfunn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6400" y="2160589"/>
            <a:ext cx="8867602" cy="3880773"/>
          </a:xfrm>
        </p:spPr>
        <p:txBody>
          <a:bodyPr>
            <a:normAutofit/>
          </a:bodyPr>
          <a:lstStyle/>
          <a:p>
            <a:r>
              <a:rPr lang="nb-NO" dirty="0"/>
              <a:t>Høy grad av kompetanse av formell kompetanse på alle nivå i trekanten </a:t>
            </a:r>
          </a:p>
          <a:p>
            <a:r>
              <a:rPr lang="nb-NO" dirty="0"/>
              <a:t>Oppgir lite kompetanse/kunnskap om forebyggende arbeid i andre tjenester utenfor barneverntjenesten </a:t>
            </a:r>
          </a:p>
          <a:p>
            <a:r>
              <a:rPr lang="nb-NO" dirty="0"/>
              <a:t>Få tiltak inn mot aldersgruppen 0-6 utenom ordinær helsestasjon og barneverntjenesten</a:t>
            </a:r>
          </a:p>
          <a:p>
            <a:r>
              <a:rPr lang="nb-NO" dirty="0"/>
              <a:t>For få tiltak rettet mot utagerende atferd og alvorlig skolefravær som syntes å være en av de vanligste utfordringene blant barn og unge </a:t>
            </a:r>
          </a:p>
          <a:p>
            <a:r>
              <a:rPr lang="nb-NO" dirty="0"/>
              <a:t>Foreldreveiledning er lagt i barneverntjenesten</a:t>
            </a:r>
          </a:p>
          <a:p>
            <a:r>
              <a:rPr lang="nb-NO" dirty="0"/>
              <a:t>Organiseringen av kommunene utfordrer koordinering og samhandling </a:t>
            </a:r>
          </a:p>
          <a:p>
            <a:r>
              <a:rPr lang="nb-NO" dirty="0"/>
              <a:t>For få formelle samarbeidsavtaler/strukturer som er forankret i øverste ledelse</a:t>
            </a:r>
          </a:p>
        </p:txBody>
      </p:sp>
    </p:spTree>
    <p:extLst>
      <p:ext uri="{BB962C8B-B14F-4D97-AF65-F5344CB8AC3E}">
        <p14:creationId xmlns:p14="http://schemas.microsoft.com/office/powerpoint/2010/main" val="305251335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Rød-Oransj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25EF7DB2996184A979BC35C40F4C46A" ma:contentTypeVersion="10" ma:contentTypeDescription="Opprett et nytt dokument." ma:contentTypeScope="" ma:versionID="dfe6baccf6124b4d721e835629b43766">
  <xsd:schema xmlns:xsd="http://www.w3.org/2001/XMLSchema" xmlns:xs="http://www.w3.org/2001/XMLSchema" xmlns:p="http://schemas.microsoft.com/office/2006/metadata/properties" xmlns:ns2="b507e3c4-36d3-40e6-8c6e-23dd1376a09a" xmlns:ns3="7d1d0f74-0fa4-4c22-b776-e96004f0ec97" targetNamespace="http://schemas.microsoft.com/office/2006/metadata/properties" ma:root="true" ma:fieldsID="ca908ba27a43ae22d59de507dcf13859" ns2:_="" ns3:_="">
    <xsd:import namespace="b507e3c4-36d3-40e6-8c6e-23dd1376a09a"/>
    <xsd:import namespace="7d1d0f74-0fa4-4c22-b776-e96004f0ec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7e3c4-36d3-40e6-8c6e-23dd1376a0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1d0f74-0fa4-4c22-b776-e96004f0ec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AFD8DD-0F2D-4055-B7F9-74B81871D9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3F6F65-312C-4FBD-A106-414C26CF5D1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5E67BC8-9B51-414D-9DBD-8551C8D8BC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07e3c4-36d3-40e6-8c6e-23dd1376a09a"/>
    <ds:schemaRef ds:uri="7d1d0f74-0fa4-4c22-b776-e96004f0ec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</TotalTime>
  <Words>825</Words>
  <Application>Microsoft Office PowerPoint</Application>
  <PresentationFormat>Widescreen</PresentationFormat>
  <Paragraphs>69</Paragraphs>
  <Slides>10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Fasett</vt:lpstr>
      <vt:lpstr>Hvordan lage en god start?</vt:lpstr>
      <vt:lpstr>PowerPoint-presentasjon</vt:lpstr>
      <vt:lpstr>Bakgrunnen for at vi trengte en god start</vt:lpstr>
      <vt:lpstr>Kartleggingsprosjekt</vt:lpstr>
      <vt:lpstr>PowerPoint-presentasjon</vt:lpstr>
      <vt:lpstr>Mandat</vt:lpstr>
      <vt:lpstr>Metode: Spørreskjema</vt:lpstr>
      <vt:lpstr>Analyse</vt:lpstr>
      <vt:lpstr>Hovedfunn</vt:lpstr>
      <vt:lpstr>Avslutning</vt:lpstr>
    </vt:vector>
  </TitlesOfParts>
  <Company>DDSADMCM1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Hvordan lage en god start?</dc:title>
  <dc:creator>Hedda Helene Schaanning</dc:creator>
  <cp:lastModifiedBy>Gunhild Båtnes Lislevand</cp:lastModifiedBy>
  <cp:revision>14</cp:revision>
  <dcterms:created xsi:type="dcterms:W3CDTF">2022-09-13T07:29:18Z</dcterms:created>
  <dcterms:modified xsi:type="dcterms:W3CDTF">2022-10-12T10:51:10Z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0x010100525EF7DB2996184A979BC35C40F4C46A</vt:lpwstr>
  </property>
</Properties>
</file>