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2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1" r:id="rId18"/>
  </p:sldIdLst>
  <p:sldSz cx="17345025" cy="9752013"/>
  <p:notesSz cx="6797675" cy="9926638"/>
  <p:defaultTextStyle>
    <a:defPPr>
      <a:defRPr lang="nb-NO"/>
    </a:defPPr>
    <a:lvl1pPr marL="0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321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643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964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1285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1606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928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2249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2570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rsider" id="{E5A78213-F3A3-4C0F-B5FE-F60DE0105653}">
          <p14:sldIdLst>
            <p14:sldId id="312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1"/>
          </p14:sldIdLst>
        </p14:section>
        <p14:section name="Innhold" id="{3CA1C54D-3B59-4827-82DF-9A3C1046D292}">
          <p14:sldIdLst/>
        </p14:section>
        <p14:section name="Nytt tema/pauseslide" id="{650445E6-DF31-4025-82D5-0BCD1FAACF44}">
          <p14:sldIdLst/>
        </p14:section>
        <p14:section name="Sitatsider" id="{AEF9B1F9-4C0B-4BF7-9E5B-D7679AF6AF8C}">
          <p14:sldIdLst/>
        </p14:section>
        <p14:section name="Forsider samarbeid" id="{A9D687D4-DD3E-4FBB-91DD-89EF045758A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F0DDD49-8066-4352-B6B5-FC1A8E5854EA}">
  <a:tblStyle styleId="{5F0DDD49-8066-4352-B6B5-FC1A8E5854EA}" styleName="Oslo Met tabellstil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6350" cmpd="sng">
              <a:solidFill>
                <a:srgbClr val="D7D7D7"/>
              </a:solidFill>
            </a:ln>
          </a:top>
          <a:bottom>
            <a:ln w="6350" cmpd="sng">
              <a:solidFill>
                <a:srgbClr val="D7D7D7"/>
              </a:solidFill>
            </a:ln>
          </a:bottom>
          <a:insideH>
            <a:ln w="6350" cmpd="sng">
              <a:solidFill>
                <a:srgbClr val="D7D7D7"/>
              </a:solidFill>
            </a:ln>
          </a:insideH>
          <a:insideV>
            <a:ln w="0" cmpd="sng">
              <a:solidFill>
                <a:schemeClr val="lt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9050" cmpd="sng">
              <a:solidFill>
                <a:schemeClr val="accent1"/>
              </a:solidFill>
            </a:ln>
          </a:top>
          <a:bottom>
            <a:ln w="19050" cmpd="sng">
              <a:solidFill>
                <a:schemeClr val="accent1"/>
              </a:solidFill>
            </a:ln>
          </a:bottom>
        </a:tcBdr>
        <a:fill>
          <a:noFill/>
        </a:fill>
      </a:tcStyle>
    </a:lastRow>
    <a:firstRow>
      <a:tcTxStyle b="on">
        <a:fontRef idx="minor">
          <a:prstClr val="black"/>
        </a:fontRef>
        <a:schemeClr val="dk1"/>
      </a:tcTxStyle>
      <a:tcStyle>
        <a:tcBdr>
          <a:bottom>
            <a:ln w="1905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ys stil 1 –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7" autoAdjust="0"/>
  </p:normalViewPr>
  <p:slideViewPr>
    <p:cSldViewPr snapToGrid="0">
      <p:cViewPr varScale="1">
        <p:scale>
          <a:sx n="76" d="100"/>
          <a:sy n="76" d="100"/>
        </p:scale>
        <p:origin x="82" y="1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07D6C-7AD8-4F9A-84DE-5C8AB70F0106}" type="datetimeFigureOut">
              <a:rPr lang="nb-NO" smtClean="0"/>
              <a:t>07.05.2019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A3A94-9E48-48B3-A630-71B79F7CB0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0523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7B040-7AAC-4A31-805D-A772300221D6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6333F-E368-4746-A020-FE91A90E0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98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1pPr>
    <a:lvl2pPr marL="650321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2pPr>
    <a:lvl3pPr marL="1300643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3pPr>
    <a:lvl4pPr marL="1950964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4pPr>
    <a:lvl5pPr marL="2601285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5pPr>
    <a:lvl6pPr marL="3251606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6pPr>
    <a:lvl7pPr marL="3901928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7pPr>
    <a:lvl8pPr marL="4552249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8pPr>
    <a:lvl9pPr marL="5202570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2" y="2963894"/>
            <a:ext cx="13008769" cy="2160591"/>
          </a:xfrm>
        </p:spPr>
        <p:txBody>
          <a:bodyPr anchor="b">
            <a:normAutofit/>
          </a:bodyPr>
          <a:lstStyle>
            <a:lvl1pPr algn="l">
              <a:defRPr sz="78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13008769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3C1365D-4C78-47E2-BB00-E802460A2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6589394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 dirty="0"/>
              <a:t>Fornavn Etternavn, </a:t>
            </a:r>
            <a:r>
              <a:rPr lang="nb-NO" noProof="0" dirty="0" err="1"/>
              <a:t>dd.mm.yy</a:t>
            </a:r>
            <a:endParaRPr lang="nb-NO" noProof="0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EDEB9E3-FC37-4F28-A31A-942C5B1731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8C765CAD-F883-4556-8A24-D0AA5468F3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38D8242E-D141-45F0-BC84-05601E05B5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13008769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0" cap="all" baseline="0"/>
            </a:lvl1pPr>
          </a:lstStyle>
          <a:p>
            <a:pPr lvl="0"/>
            <a:r>
              <a:rPr lang="nb-NO" noProof="0" dirty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s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2122" y="4528153"/>
            <a:ext cx="15373922" cy="3323987"/>
          </a:xfrm>
        </p:spPr>
        <p:txBody>
          <a:bodyPr anchor="b">
            <a:normAutofit/>
          </a:bodyPr>
          <a:lstStyle>
            <a:lvl1pPr>
              <a:defRPr sz="12000" cap="all" baseline="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6FC-5BA3-4BC5-B4A3-8FB1E4A57DD3}" type="datetime1">
              <a:rPr lang="nb-NO" smtClean="0"/>
              <a:t>07.05.2019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B8F6B26-99A3-4903-BFE4-72CF07AA18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02C902D1-60DB-477F-8A58-1935CF18F3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lit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2122" y="5560923"/>
            <a:ext cx="15373922" cy="2160591"/>
          </a:xfrm>
        </p:spPr>
        <p:txBody>
          <a:bodyPr anchor="b">
            <a:normAutofit/>
          </a:bodyPr>
          <a:lstStyle>
            <a:lvl1pPr>
              <a:defRPr sz="7800" cap="all" baseline="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534A-93A8-4ED6-AE78-5C95D6B35226}" type="datetime1">
              <a:rPr lang="nb-NO" smtClean="0"/>
              <a:t>07.05.2019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946411A-5155-4AA9-9E39-054FB5556F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99246EC-BEA6-4AA9-82F8-62303EAE5B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26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3x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21BC-9605-4300-B62B-3AAE62606B43}" type="datetime1">
              <a:rPr lang="nb-NO" smtClean="0"/>
              <a:t>07.05.2019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2122" y="3492436"/>
            <a:ext cx="4770596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3633B4FE-1A74-4469-A955-AEC7C7511E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75448" y="3492436"/>
            <a:ext cx="4770596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2B647C84-5C6A-4934-AF8B-33EB10411F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28778" y="3492436"/>
            <a:ext cx="4770596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937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69D269D-CF15-4DD4-9F8A-A45648ABC1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296269" y="-1"/>
            <a:ext cx="6048756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/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2121" y="2374096"/>
            <a:ext cx="10027253" cy="664797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B57E-4A1D-497C-B763-C8704F084D4D}" type="datetime1">
              <a:rPr lang="nb-NO" smtClean="0"/>
              <a:t>07.05.2019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2122" y="3492436"/>
            <a:ext cx="4770596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2B647C84-5C6A-4934-AF8B-33EB10411F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28778" y="3492436"/>
            <a:ext cx="4770596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97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BBBCD936-BFAE-449A-8A24-0073D81BA78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296269" y="-1"/>
            <a:ext cx="6048756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/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2122" y="2374096"/>
            <a:ext cx="10027254" cy="664797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61B4-7071-4A76-81F5-C2B0260D0C10}" type="datetime1">
              <a:rPr lang="nb-NO" smtClean="0"/>
              <a:t>07.05.2019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2121" y="3492436"/>
            <a:ext cx="10027254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509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69D269D-CF15-4DD4-9F8A-A45648ABC1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57614" y="0"/>
            <a:ext cx="11287411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 anchor="t" anchorCtr="1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2122" y="1709298"/>
            <a:ext cx="4860608" cy="13295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800E-A1B0-4B3A-B645-EFF87E11228A}" type="datetime1">
              <a:rPr lang="nb-NO" smtClean="0"/>
              <a:t>07.05.2019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2121" y="3492436"/>
            <a:ext cx="4860608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639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7E55B23D-A101-4B76-A4BE-631E88A6A7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7345025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BE74B55-E325-4B3D-9C10-A8337CB6D1C1}" type="datetime1">
              <a:rPr lang="nb-NO" smtClean="0"/>
              <a:t>07.05.2019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10E39287-A8EF-4C34-A1FC-3948F2552699}"/>
              </a:ext>
            </a:extLst>
          </p:cNvPr>
          <p:cNvSpPr>
            <a:spLocks noGrp="1" noChangeAspect="1"/>
          </p:cNvSpPr>
          <p:nvPr>
            <p:ph type="body" idx="13" hasCustomPrompt="1"/>
          </p:nvPr>
        </p:nvSpPr>
        <p:spPr>
          <a:xfrm>
            <a:off x="972122" y="972123"/>
            <a:ext cx="1002794" cy="594981"/>
          </a:xfr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10B431D3-7494-4FBC-B3D0-A66DB1B545B5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972122" y="8774297"/>
            <a:ext cx="2314800" cy="27295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79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72122" y="4517203"/>
            <a:ext cx="15373922" cy="3240887"/>
          </a:xfrm>
        </p:spPr>
        <p:txBody>
          <a:bodyPr anchor="b">
            <a:normAutofit/>
          </a:bodyPr>
          <a:lstStyle>
            <a:lvl1pPr>
              <a:defRPr sz="7800" cap="all" baseline="0"/>
            </a:lvl1pPr>
          </a:lstStyle>
          <a:p>
            <a:r>
              <a:rPr lang="nb-NO" dirty="0"/>
              <a:t>Klikk for å legge til sitat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BEC5-12F4-46EB-AA72-AD9927381BB3}" type="datetime1">
              <a:rPr lang="nb-NO" smtClean="0"/>
              <a:t>07.05.2019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A523B242-05F3-4E7B-8EDE-994BA2F083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2122" y="7956995"/>
            <a:ext cx="15373922" cy="276999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/>
            </a:lvl1pPr>
          </a:lstStyle>
          <a:p>
            <a:pPr lvl="0"/>
            <a:r>
              <a:rPr lang="en-US" dirty="0" err="1"/>
              <a:t>Sitert</a:t>
            </a:r>
            <a:r>
              <a:rPr lang="en-US" dirty="0"/>
              <a:t> </a:t>
            </a:r>
            <a:r>
              <a:rPr lang="en-US" dirty="0" err="1"/>
              <a:t>Kilde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710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side /m bildebakgrunn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CCCE99AD-0406-40AA-BCE7-C39ABF192C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7345025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72122" y="5597499"/>
            <a:ext cx="15373922" cy="2160591"/>
          </a:xfrm>
        </p:spPr>
        <p:txBody>
          <a:bodyPr anchor="b">
            <a:normAutofit/>
          </a:bodyPr>
          <a:lstStyle>
            <a:lvl1pPr>
              <a:defRPr sz="7800" cap="all" baseline="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Klikk for å legge til sitat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1BA4509-3936-41C6-A956-7710F38C4B2B}" type="datetime1">
              <a:rPr lang="nb-NO" smtClean="0"/>
              <a:t>07.05.2019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A523B242-05F3-4E7B-8EDE-994BA2F083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2122" y="7956995"/>
            <a:ext cx="15373922" cy="276999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Sitert</a:t>
            </a:r>
            <a:r>
              <a:rPr lang="en-US" dirty="0"/>
              <a:t> </a:t>
            </a:r>
            <a:r>
              <a:rPr lang="en-US" dirty="0" err="1"/>
              <a:t>Kilde</a:t>
            </a:r>
            <a:endParaRPr lang="en-US" dirty="0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A4AE70EA-EB2B-4642-8AB7-DC90C3F6A3D9}"/>
              </a:ext>
            </a:extLst>
          </p:cNvPr>
          <p:cNvSpPr>
            <a:spLocks noGrp="1" noChangeAspect="1"/>
          </p:cNvSpPr>
          <p:nvPr>
            <p:ph type="body" idx="14" hasCustomPrompt="1"/>
          </p:nvPr>
        </p:nvSpPr>
        <p:spPr>
          <a:xfrm>
            <a:off x="972122" y="972123"/>
            <a:ext cx="1002794" cy="594981"/>
          </a:xfr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52CA5463-497B-4D4A-821F-C1642E29C5EC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972122" y="8774297"/>
            <a:ext cx="2314800" cy="27295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03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72122" y="3492436"/>
            <a:ext cx="7380922" cy="46805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965122" y="3492436"/>
            <a:ext cx="7380922" cy="46805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2098-8922-497A-A801-DB9651A894B2}" type="datetime1">
              <a:rPr lang="nb-NO" smtClean="0"/>
              <a:t>07.05.2019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bildest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2" y="2963894"/>
            <a:ext cx="9876034" cy="2160591"/>
          </a:xfrm>
        </p:spPr>
        <p:txBody>
          <a:bodyPr anchor="b">
            <a:normAutofit/>
          </a:bodyPr>
          <a:lstStyle>
            <a:lvl1pPr algn="l">
              <a:defRPr sz="78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1" y="5489579"/>
            <a:ext cx="9876034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09618C08-F29C-40C4-8567-0AA1633165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296269" y="-1"/>
            <a:ext cx="6048756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EB7504F6-17C0-4CF5-AFB2-3A80CB35E3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FD129A97-EA60-4B25-BBB4-F86EEC91CD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9C1D9DB1-9D14-48E4-B639-36A543DBA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6589394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 dirty="0"/>
              <a:t>Fornavn Etternavn, </a:t>
            </a:r>
            <a:r>
              <a:rPr lang="nb-NO" noProof="0" dirty="0" err="1"/>
              <a:t>dd.mm.yy</a:t>
            </a:r>
            <a:endParaRPr lang="nb-NO" noProof="0" dirty="0"/>
          </a:p>
        </p:txBody>
      </p:sp>
      <p:sp>
        <p:nvSpPr>
          <p:cNvPr id="21" name="Plassholder for tekst 12">
            <a:extLst>
              <a:ext uri="{FF2B5EF4-FFF2-40B4-BE49-F238E27FC236}">
                <a16:creationId xmlns:a16="http://schemas.microsoft.com/office/drawing/2014/main" id="{94888770-29E5-45E6-8B22-964B9DFB6F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9876034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0" cap="all" baseline="0"/>
            </a:lvl1pPr>
          </a:lstStyle>
          <a:p>
            <a:pPr lvl="0"/>
            <a:r>
              <a:rPr lang="nb-NO" noProof="0" dirty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3490294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72122" y="3492436"/>
            <a:ext cx="7380922" cy="461665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3000" b="1"/>
            </a:lvl1pPr>
            <a:lvl2pPr marL="650138" indent="0">
              <a:buNone/>
              <a:defRPr sz="2844" b="1"/>
            </a:lvl2pPr>
            <a:lvl3pPr marL="1300277" indent="0">
              <a:buNone/>
              <a:defRPr sz="2560" b="1"/>
            </a:lvl3pPr>
            <a:lvl4pPr marL="1950415" indent="0">
              <a:buNone/>
              <a:defRPr sz="2275" b="1"/>
            </a:lvl4pPr>
            <a:lvl5pPr marL="2600554" indent="0">
              <a:buNone/>
              <a:defRPr sz="2275" b="1"/>
            </a:lvl5pPr>
            <a:lvl6pPr marL="3250692" indent="0">
              <a:buNone/>
              <a:defRPr sz="2275" b="1"/>
            </a:lvl6pPr>
            <a:lvl7pPr marL="3900830" indent="0">
              <a:buNone/>
              <a:defRPr sz="2275" b="1"/>
            </a:lvl7pPr>
            <a:lvl8pPr marL="4550969" indent="0">
              <a:buNone/>
              <a:defRPr sz="2275" b="1"/>
            </a:lvl8pPr>
            <a:lvl9pPr marL="5201107" indent="0">
              <a:buNone/>
              <a:defRPr sz="22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72122" y="3954101"/>
            <a:ext cx="7380922" cy="4218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8965122" y="3492436"/>
            <a:ext cx="7380922" cy="461665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3000" b="1"/>
            </a:lvl1pPr>
            <a:lvl2pPr marL="650138" indent="0">
              <a:buNone/>
              <a:defRPr sz="2844" b="1"/>
            </a:lvl2pPr>
            <a:lvl3pPr marL="1300277" indent="0">
              <a:buNone/>
              <a:defRPr sz="2560" b="1"/>
            </a:lvl3pPr>
            <a:lvl4pPr marL="1950415" indent="0">
              <a:buNone/>
              <a:defRPr sz="2275" b="1"/>
            </a:lvl4pPr>
            <a:lvl5pPr marL="2600554" indent="0">
              <a:buNone/>
              <a:defRPr sz="2275" b="1"/>
            </a:lvl5pPr>
            <a:lvl6pPr marL="3250692" indent="0">
              <a:buNone/>
              <a:defRPr sz="2275" b="1"/>
            </a:lvl6pPr>
            <a:lvl7pPr marL="3900830" indent="0">
              <a:buNone/>
              <a:defRPr sz="2275" b="1"/>
            </a:lvl7pPr>
            <a:lvl8pPr marL="4550969" indent="0">
              <a:buNone/>
              <a:defRPr sz="2275" b="1"/>
            </a:lvl8pPr>
            <a:lvl9pPr marL="5201107" indent="0">
              <a:buNone/>
              <a:defRPr sz="22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8965122" y="3954101"/>
            <a:ext cx="7380922" cy="4218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3DA4-7D07-43A5-B4D5-0BAF123BCFC2}" type="datetime1">
              <a:rPr lang="nb-NO" smtClean="0"/>
              <a:t>07.05.2019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2DA985E1-7DD2-458A-A77D-21904FB8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0332-4353-4A99-B193-DC663127A325}" type="datetime1">
              <a:rPr lang="nb-NO" smtClean="0"/>
              <a:t>07.05.2019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FAD8-24C9-48FE-A12F-B9CAC0C29339}" type="datetime1">
              <a:rPr lang="nb-NO" smtClean="0"/>
              <a:t>07.05.2019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6AA833-9E29-4F11-848E-ED1805E58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8128" y="1595990"/>
            <a:ext cx="13008769" cy="3395145"/>
          </a:xfrm>
        </p:spPr>
        <p:txBody>
          <a:bodyPr anchor="b"/>
          <a:lstStyle>
            <a:lvl1pPr algn="ctr">
              <a:defRPr sz="8532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7300363-E231-420B-B0B3-2CE9633444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8128" y="5122065"/>
            <a:ext cx="13008769" cy="2354478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26E2BE3-C185-426C-AC6A-A4C51A72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4B48-7E37-4F04-A13E-96B25CA464B1}" type="datetimeFigureOut">
              <a:rPr lang="nb-NO" smtClean="0"/>
              <a:t>07.05.2019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E6AB092-97DC-4B5A-A0BC-C03347DF8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2368DA-3E09-4F3B-A819-1D51DEF42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0448-72DE-4FC4-9DDF-F8D399A133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121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bildest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3" y="2862294"/>
            <a:ext cx="7258507" cy="216059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7258507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B43FD533-FAAC-4103-AFC1-88E78E1E14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67940" y="0"/>
            <a:ext cx="8677085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AFD735A7-D3E8-41C4-806A-8C85258F68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248145DB-5601-4BE7-B950-1E39403F49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2F0613AD-AA81-4A70-ADB1-14287F5EEC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6589394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 dirty="0"/>
              <a:t>Fornavn Etternavn, </a:t>
            </a:r>
            <a:r>
              <a:rPr lang="nb-NO" noProof="0" dirty="0" err="1"/>
              <a:t>dd.mm.yy</a:t>
            </a:r>
            <a:endParaRPr lang="nb-NO" noProof="0" dirty="0"/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322E6955-7906-4333-9641-6171DC5B95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7258507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400" b="0" cap="all" baseline="0"/>
            </a:lvl1pPr>
          </a:lstStyle>
          <a:p>
            <a:pPr lvl="0"/>
            <a:r>
              <a:rPr lang="nb-NO" noProof="0" dirty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1514112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bildest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B43FD533-FAAC-4103-AFC1-88E78E1E14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57614" y="0"/>
            <a:ext cx="11287411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3" y="2862294"/>
            <a:ext cx="4637380" cy="216059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4637380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54B2F574-3FB7-4075-B8B4-B0B1F5F3FF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B941E73A-9838-4549-8A04-A3532C39DC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D0518BE8-1E49-4FE0-9AE1-D7210E6B44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4637380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 dirty="0"/>
              <a:t>Fornavn Etternavn, </a:t>
            </a:r>
            <a:r>
              <a:rPr lang="nb-NO" noProof="0" dirty="0" err="1"/>
              <a:t>dd.mm.yy</a:t>
            </a:r>
            <a:endParaRPr lang="nb-NO" noProof="0" dirty="0"/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CB39742B-312D-4C5F-A86C-528AEF1EAF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4637380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400" b="0" cap="all" baseline="0"/>
            </a:lvl1pPr>
          </a:lstStyle>
          <a:p>
            <a:pPr lvl="0"/>
            <a:r>
              <a:rPr lang="nb-NO" noProof="0" dirty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169910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, samarbei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2" y="2963894"/>
            <a:ext cx="13008769" cy="2160591"/>
          </a:xfrm>
        </p:spPr>
        <p:txBody>
          <a:bodyPr anchor="b">
            <a:normAutofit/>
          </a:bodyPr>
          <a:lstStyle>
            <a:lvl1pPr algn="l">
              <a:defRPr sz="78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13008769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E18F7118-4BBA-4894-9865-C9BC85EE8D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5661960" y="972122"/>
            <a:ext cx="713233" cy="65074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808A55B-AE2E-4715-A55A-586E335234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83011402-432B-40E2-A540-AD45AC63DA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0E6B520D-9885-456E-AFF0-6F0EB634B7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6589394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 dirty="0"/>
              <a:t>Fornavn Etternavn, </a:t>
            </a:r>
            <a:r>
              <a:rPr lang="nb-NO" noProof="0" dirty="0" err="1"/>
              <a:t>dd.mm.yy</a:t>
            </a:r>
            <a:endParaRPr lang="nb-NO" noProof="0" dirty="0"/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2CBD7CF0-AEBB-405C-9646-C7EF3E0DE7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13008769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0" cap="all" baseline="0"/>
            </a:lvl1pPr>
          </a:lstStyle>
          <a:p>
            <a:pPr lvl="0"/>
            <a:r>
              <a:rPr lang="nb-NO" noProof="0" dirty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1838673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, samarbeid - bildest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3" y="2963894"/>
            <a:ext cx="9876377" cy="2160591"/>
          </a:xfrm>
        </p:spPr>
        <p:txBody>
          <a:bodyPr anchor="b">
            <a:normAutofit/>
          </a:bodyPr>
          <a:lstStyle>
            <a:lvl1pPr algn="l">
              <a:defRPr sz="78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9876377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09618C08-F29C-40C4-8567-0AA1633165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296269" y="-1"/>
            <a:ext cx="6048756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lassholder for bilde 4">
            <a:extLst>
              <a:ext uri="{FF2B5EF4-FFF2-40B4-BE49-F238E27FC236}">
                <a16:creationId xmlns:a16="http://schemas.microsoft.com/office/drawing/2014/main" id="{C58DDDE6-A7EF-4EF2-98F8-7C8C432B202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135267" y="972122"/>
            <a:ext cx="713233" cy="65074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DB5EF820-82C6-4683-BA5F-67FF154A27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CB694C4F-761C-4DD3-80C0-85F1EC63BA8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9" name="Plassholder for tekst 12">
            <a:extLst>
              <a:ext uri="{FF2B5EF4-FFF2-40B4-BE49-F238E27FC236}">
                <a16:creationId xmlns:a16="http://schemas.microsoft.com/office/drawing/2014/main" id="{E540364A-88CD-4715-B84B-37B7254B36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6589394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 dirty="0"/>
              <a:t>Fornavn Etternavn, </a:t>
            </a:r>
            <a:r>
              <a:rPr lang="nb-NO" noProof="0" dirty="0" err="1"/>
              <a:t>dd.mm.yy</a:t>
            </a:r>
            <a:endParaRPr lang="nb-NO" noProof="0" dirty="0"/>
          </a:p>
        </p:txBody>
      </p:sp>
      <p:sp>
        <p:nvSpPr>
          <p:cNvPr id="20" name="Plassholder for tekst 12">
            <a:extLst>
              <a:ext uri="{FF2B5EF4-FFF2-40B4-BE49-F238E27FC236}">
                <a16:creationId xmlns:a16="http://schemas.microsoft.com/office/drawing/2014/main" id="{AEA5A8C0-8855-4772-AC4B-966FE86ED6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9876377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0" cap="all" baseline="0"/>
            </a:lvl1pPr>
          </a:lstStyle>
          <a:p>
            <a:pPr lvl="0"/>
            <a:r>
              <a:rPr lang="nb-NO" noProof="0" dirty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87963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, samarbeid - bildest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3" y="2862294"/>
            <a:ext cx="7258850" cy="216059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7258850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B43FD533-FAAC-4103-AFC1-88E78E1E14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67940" y="0"/>
            <a:ext cx="8677085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lassholder for bilde 4">
            <a:extLst>
              <a:ext uri="{FF2B5EF4-FFF2-40B4-BE49-F238E27FC236}">
                <a16:creationId xmlns:a16="http://schemas.microsoft.com/office/drawing/2014/main" id="{D8135442-1495-4020-900D-9170706382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17740" y="972122"/>
            <a:ext cx="713233" cy="65074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1E050BC1-E222-4BEA-AB48-527E712F6D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CE62991F-6C97-4107-8397-FA4EF895710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9" name="Plassholder for tekst 12">
            <a:extLst>
              <a:ext uri="{FF2B5EF4-FFF2-40B4-BE49-F238E27FC236}">
                <a16:creationId xmlns:a16="http://schemas.microsoft.com/office/drawing/2014/main" id="{7564A7C6-E4C2-476A-A59A-1064272FED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6589394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 dirty="0"/>
              <a:t>Fornavn Etternavn, </a:t>
            </a:r>
            <a:r>
              <a:rPr lang="nb-NO" noProof="0" dirty="0" err="1"/>
              <a:t>dd.mm.yy</a:t>
            </a:r>
            <a:endParaRPr lang="nb-NO" noProof="0" dirty="0"/>
          </a:p>
        </p:txBody>
      </p:sp>
      <p:sp>
        <p:nvSpPr>
          <p:cNvPr id="20" name="Plassholder for tekst 12">
            <a:extLst>
              <a:ext uri="{FF2B5EF4-FFF2-40B4-BE49-F238E27FC236}">
                <a16:creationId xmlns:a16="http://schemas.microsoft.com/office/drawing/2014/main" id="{8D153B10-BADE-47BE-84DB-BE22BD3836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7258850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400" b="0" cap="all" baseline="0"/>
            </a:lvl1pPr>
          </a:lstStyle>
          <a:p>
            <a:pPr lvl="0"/>
            <a:r>
              <a:rPr lang="nb-NO" noProof="0" dirty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247300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, samarbeid - bildest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B43FD533-FAAC-4103-AFC1-88E78E1E14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57614" y="0"/>
            <a:ext cx="11287411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3" y="2862294"/>
            <a:ext cx="4637723" cy="216059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4637723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15" name="Plassholder for bilde 4">
            <a:extLst>
              <a:ext uri="{FF2B5EF4-FFF2-40B4-BE49-F238E27FC236}">
                <a16:creationId xmlns:a16="http://schemas.microsoft.com/office/drawing/2014/main" id="{66EBDB16-4B51-4813-AB2B-6B7738B506C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96612" y="972122"/>
            <a:ext cx="713233" cy="65074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E34E01D0-FD50-4819-8CB7-242DD62DFF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8EDE0CB6-CE9F-422B-970C-3C05BF6D4E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9" name="Plassholder for tekst 12">
            <a:extLst>
              <a:ext uri="{FF2B5EF4-FFF2-40B4-BE49-F238E27FC236}">
                <a16:creationId xmlns:a16="http://schemas.microsoft.com/office/drawing/2014/main" id="{28DC85A0-556A-4CAC-B374-03A16C1E7B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2" y="7258051"/>
            <a:ext cx="4637723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 dirty="0"/>
              <a:t>Fornavn Etternavn, </a:t>
            </a:r>
            <a:r>
              <a:rPr lang="nb-NO" noProof="0" dirty="0" err="1"/>
              <a:t>dd.mm.yy</a:t>
            </a:r>
            <a:endParaRPr lang="nb-NO" noProof="0" dirty="0"/>
          </a:p>
        </p:txBody>
      </p:sp>
      <p:sp>
        <p:nvSpPr>
          <p:cNvPr id="20" name="Plassholder for tekst 12">
            <a:extLst>
              <a:ext uri="{FF2B5EF4-FFF2-40B4-BE49-F238E27FC236}">
                <a16:creationId xmlns:a16="http://schemas.microsoft.com/office/drawing/2014/main" id="{88ECA48A-0D1F-4639-B581-83404CE50B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4637723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400" b="0" cap="all" baseline="0"/>
            </a:lvl1pPr>
          </a:lstStyle>
          <a:p>
            <a:pPr lvl="0"/>
            <a:r>
              <a:rPr lang="nb-NO" noProof="0" dirty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1784744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1425-0959-4F72-99C4-369DD7C161A7}" type="datetime1">
              <a:rPr lang="nb-NO" smtClean="0"/>
              <a:t>07.05.2019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72122" y="2374096"/>
            <a:ext cx="15373922" cy="6647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72122" y="3492436"/>
            <a:ext cx="15373922" cy="46805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865312" y="8705717"/>
            <a:ext cx="1080135" cy="2625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>
                <a:solidFill>
                  <a:schemeClr val="dk1"/>
                </a:solidFill>
              </a:defRPr>
            </a:lvl1pPr>
          </a:lstStyle>
          <a:p>
            <a:fld id="{24C1DA1B-711B-4250-AF61-AE5974B546C0}" type="datetime1">
              <a:rPr lang="nb-NO" smtClean="0"/>
              <a:t>07.05.2019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425517" y="8705717"/>
            <a:ext cx="9920527" cy="2625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100" cap="all" baseline="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3945910" y="8705717"/>
            <a:ext cx="439332" cy="2625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1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F14EC943-070E-4E7D-93A3-0F611DDAC559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972122"/>
            <a:ext cx="1002794" cy="592837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4A39DECF-E426-43A3-9A93-A8D693631F18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313437" cy="27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3" r:id="rId3"/>
    <p:sldLayoutId id="2147483664" r:id="rId4"/>
    <p:sldLayoutId id="2147483662" r:id="rId5"/>
    <p:sldLayoutId id="2147483666" r:id="rId6"/>
    <p:sldLayoutId id="2147483667" r:id="rId7"/>
    <p:sldLayoutId id="2147483668" r:id="rId8"/>
    <p:sldLayoutId id="2147483650" r:id="rId9"/>
    <p:sldLayoutId id="2147483651" r:id="rId10"/>
    <p:sldLayoutId id="2147483656" r:id="rId11"/>
    <p:sldLayoutId id="2147483658" r:id="rId12"/>
    <p:sldLayoutId id="2147483659" r:id="rId13"/>
    <p:sldLayoutId id="2147483660" r:id="rId14"/>
    <p:sldLayoutId id="2147483661" r:id="rId15"/>
    <p:sldLayoutId id="2147483657" r:id="rId16"/>
    <p:sldLayoutId id="2147483670" r:id="rId17"/>
    <p:sldLayoutId id="2147483671" r:id="rId18"/>
    <p:sldLayoutId id="2147483652" r:id="rId19"/>
    <p:sldLayoutId id="2147483653" r:id="rId20"/>
    <p:sldLayoutId id="2147483654" r:id="rId21"/>
    <p:sldLayoutId id="2147483655" r:id="rId22"/>
    <p:sldLayoutId id="2147483672" r:id="rId23"/>
  </p:sldLayoutIdLst>
  <p:hf sldNum="0" hdr="0" dt="0"/>
  <p:txStyles>
    <p:titleStyle>
      <a:lvl1pPr algn="l" defTabSz="1300277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069" indent="-325069" algn="l" defTabSz="1300277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Tx/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38" indent="-325069" algn="l" defTabSz="1300277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975207" indent="-325069" algn="l" defTabSz="1300277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276" indent="-325069" algn="l" defTabSz="1300277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345" indent="-325069" algn="l" defTabSz="1300277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761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5900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038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176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38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27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15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554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692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083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0969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10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E9397C-A281-4415-9FD9-BDA9371463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/>
            </a:r>
            <a:br>
              <a:rPr lang="nb-NO" dirty="0"/>
            </a:br>
            <a:r>
              <a:rPr lang="nb-NO" dirty="0"/>
              <a:t>Uønsket seksuell oppmerksomhet i Kristiansand kommune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EF256F4-BFD2-425D-B26B-2573CFF4FE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 </a:t>
            </a:r>
          </a:p>
          <a:p>
            <a:r>
              <a:rPr lang="nb-NO" dirty="0"/>
              <a:t>Anne Grethe Solberg </a:t>
            </a:r>
          </a:p>
          <a:p>
            <a:r>
              <a:rPr lang="nb-NO" dirty="0"/>
              <a:t>7. mai 2019</a:t>
            </a:r>
          </a:p>
        </p:txBody>
      </p:sp>
    </p:spTree>
    <p:extLst>
      <p:ext uri="{BB962C8B-B14F-4D97-AF65-F5344CB8AC3E}">
        <p14:creationId xmlns:p14="http://schemas.microsoft.com/office/powerpoint/2010/main" val="4095880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6F721A-4141-4198-8A7B-A62C13677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4550" dirty="0"/>
              <a:t>           Hvilke tiltak er viktigst for å forebygge, forhindre, 	         håndtere uønsket seksuell oppmerksomhet? 									   </a:t>
            </a:r>
            <a:r>
              <a:rPr lang="nb-NO" sz="3200" b="0" dirty="0"/>
              <a:t>Totalt: N 3531</a:t>
            </a:r>
            <a:endParaRPr lang="nb-NO" sz="455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8A5C66A-532D-4AF3-9273-B3B2286AA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969" y="3038893"/>
            <a:ext cx="14953086" cy="6589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b="1" dirty="0"/>
              <a:t>77 %  Økt åpenhet om temaet</a:t>
            </a:r>
          </a:p>
          <a:p>
            <a:pPr marL="0" indent="0">
              <a:buNone/>
            </a:pPr>
            <a:r>
              <a:rPr lang="nb-NO" sz="3200" b="1" dirty="0"/>
              <a:t>37 %  Bedre opplæring av ledere til å håndtere tema</a:t>
            </a:r>
          </a:p>
          <a:p>
            <a:pPr marL="0" indent="0">
              <a:buNone/>
            </a:pPr>
            <a:r>
              <a:rPr lang="nb-NO" sz="3200" b="1" dirty="0"/>
              <a:t>37 %  Intern opplæring og informasjon</a:t>
            </a:r>
          </a:p>
          <a:p>
            <a:pPr marL="0" indent="0">
              <a:buNone/>
            </a:pPr>
            <a:r>
              <a:rPr lang="nb-NO" sz="3200" b="1" dirty="0"/>
              <a:t>33 %  Bedre rutiner for oppfølging</a:t>
            </a:r>
          </a:p>
          <a:p>
            <a:pPr marL="0" indent="0">
              <a:buNone/>
            </a:pPr>
            <a:r>
              <a:rPr lang="nb-NO" sz="3200" b="1" dirty="0"/>
              <a:t>28 %  Bedre støtte til ledere som håndterer sakene</a:t>
            </a:r>
          </a:p>
          <a:p>
            <a:pPr marL="0" indent="0">
              <a:buNone/>
            </a:pPr>
            <a:r>
              <a:rPr lang="nb-NO" sz="3200" b="1" dirty="0"/>
              <a:t>28 %  Økt oppmerksomhet i medarbeidersamtaler</a:t>
            </a:r>
          </a:p>
          <a:p>
            <a:pPr marL="0" indent="0">
              <a:buNone/>
            </a:pPr>
            <a:r>
              <a:rPr lang="nb-NO" sz="3200" dirty="0"/>
              <a:t>19 %  WS/diskusjon om grensene </a:t>
            </a:r>
          </a:p>
          <a:p>
            <a:pPr marL="0" indent="0">
              <a:buNone/>
            </a:pPr>
            <a:r>
              <a:rPr lang="nb-NO" sz="3200" dirty="0"/>
              <a:t>17 %  Melde fra også der det må forventes</a:t>
            </a:r>
          </a:p>
          <a:p>
            <a:pPr marL="0" indent="0">
              <a:buNone/>
            </a:pPr>
            <a:r>
              <a:rPr lang="nb-NO" sz="3200" dirty="0"/>
              <a:t>14 %  Profesjonell hjelp fra bedriftshelsetjeneste</a:t>
            </a:r>
          </a:p>
        </p:txBody>
      </p:sp>
    </p:spTree>
    <p:extLst>
      <p:ext uri="{BB962C8B-B14F-4D97-AF65-F5344CB8AC3E}">
        <p14:creationId xmlns:p14="http://schemas.microsoft.com/office/powerpoint/2010/main" val="2926264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EB3661-8C0B-4053-B7A0-51AB52453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103" y="1756259"/>
            <a:ext cx="15373922" cy="664797"/>
          </a:xfrm>
        </p:spPr>
        <p:txBody>
          <a:bodyPr>
            <a:normAutofit fontScale="90000"/>
          </a:bodyPr>
          <a:lstStyle/>
          <a:p>
            <a:r>
              <a:rPr lang="nb-NO" dirty="0"/>
              <a:t>Kristiansand kommune gjenspeiler andre undersøkelser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2FBA00-E78B-4CC2-9133-00D93E290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603" y="2421057"/>
            <a:ext cx="16377188" cy="70213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i="1" dirty="0"/>
          </a:p>
          <a:p>
            <a:pPr marL="0" indent="0">
              <a:buNone/>
            </a:pPr>
            <a:r>
              <a:rPr lang="nb-NO" dirty="0"/>
              <a:t>Landsgjennomsnitt: 4% én gang i måneden eller oftere</a:t>
            </a:r>
          </a:p>
          <a:p>
            <a:pPr marL="0" indent="0">
              <a:buNone/>
            </a:pPr>
            <a:r>
              <a:rPr lang="nb-NO" dirty="0"/>
              <a:t>Helse- og omsorgssektoren hardest utsatt fra klienter, brukere og pasienter</a:t>
            </a:r>
          </a:p>
          <a:p>
            <a:pPr marL="0" indent="0">
              <a:buNone/>
            </a:pPr>
            <a:r>
              <a:rPr lang="nb-NO" dirty="0"/>
              <a:t>Oftere fra kollegaer enn ledere</a:t>
            </a:r>
          </a:p>
          <a:p>
            <a:pPr marL="0" indent="0">
              <a:buNone/>
            </a:pPr>
            <a:r>
              <a:rPr lang="nb-NO" dirty="0"/>
              <a:t>Flere kvinner enn menn opplever at de rammes </a:t>
            </a:r>
          </a:p>
          <a:p>
            <a:pPr marL="0" indent="0">
              <a:buNone/>
            </a:pPr>
            <a:r>
              <a:rPr lang="nb-NO" dirty="0"/>
              <a:t>Yngre aldersgrupper oftere enn eldre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2702" dirty="0"/>
              <a:t>Nasjonal overvåkning av arbeidsmiljøet, NOA, Levekårsundersøkelsen 2016, Fagbevegelsen, </a:t>
            </a:r>
            <a:r>
              <a:rPr lang="nb-NO" sz="2702" dirty="0" err="1"/>
              <a:t>Fafo</a:t>
            </a:r>
            <a:r>
              <a:rPr lang="nb-NO" sz="2702" dirty="0"/>
              <a:t> 2016, Kommunenes sentralforbund i helse- og omsorgssektoren, Studenthelse og –trivsel, </a:t>
            </a:r>
            <a:r>
              <a:rPr lang="nb-NO" sz="2702" dirty="0" err="1"/>
              <a:t>SHoT</a:t>
            </a:r>
            <a:r>
              <a:rPr lang="nb-NO" sz="2702" dirty="0"/>
              <a:t> 2018, </a:t>
            </a:r>
            <a:r>
              <a:rPr lang="nb-NO" sz="2702" dirty="0" err="1"/>
              <a:t>YouGov</a:t>
            </a:r>
            <a:r>
              <a:rPr lang="nb-NO" sz="2702" dirty="0"/>
              <a:t> 2017 hele landet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32463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9C77A8-49F0-4971-B717-CFA4C4639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0151" y="1000899"/>
            <a:ext cx="12132390" cy="840258"/>
          </a:xfrm>
        </p:spPr>
        <p:txBody>
          <a:bodyPr/>
          <a:lstStyle/>
          <a:p>
            <a:r>
              <a:rPr lang="nb-NO" dirty="0"/>
              <a:t>Konklusjoner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C478936-64BD-4B11-81A8-66804E2DB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793" y="3274542"/>
            <a:ext cx="16347355" cy="550904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 1,3 % opplever seksuell uønsket oppmerksomhet én gang i måneden eller oftere. Det er lavere i forhold til landsgjennomsnittet (4%), men </a:t>
            </a:r>
            <a:r>
              <a:rPr lang="nb-NO"/>
              <a:t>økning fra </a:t>
            </a:r>
            <a:r>
              <a:rPr lang="nb-NO" dirty="0"/>
              <a:t>undersøkelsen i 2016 i KK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 Mest utsatte er medarbeidere, kvinner, yngre og midlertidig ansatte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 Menn, medarbeidere, yngre og midlertidig ansatte vet minst hvor de skal 	melde fra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 Fører i enkelte tilfeller til redusert effektivitet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 Få har meldt i fra om verste hendelse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 Eksterne brukere gir uønsket seksuell oppmerksomhet i økende grad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30910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8AAF80-2743-49E6-8314-01E11C64E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506" y="854215"/>
            <a:ext cx="15373922" cy="664797"/>
          </a:xfrm>
        </p:spPr>
        <p:txBody>
          <a:bodyPr/>
          <a:lstStyle/>
          <a:p>
            <a:r>
              <a:rPr lang="nb-NO" dirty="0"/>
              <a:t>Anbefalinger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5B002F-1C27-4CE3-A544-72189145B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969" y="2898182"/>
            <a:ext cx="14953086" cy="685382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 Retningslinjer for kunder, brukere, pasienter, elever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 </a:t>
            </a:r>
            <a:r>
              <a:rPr lang="nb-NO" dirty="0" err="1"/>
              <a:t>Formalisér</a:t>
            </a:r>
            <a:r>
              <a:rPr lang="nb-NO" dirty="0"/>
              <a:t> og </a:t>
            </a:r>
            <a:r>
              <a:rPr lang="nb-NO" dirty="0" err="1"/>
              <a:t>spesialisér</a:t>
            </a:r>
            <a:r>
              <a:rPr lang="nb-NO" dirty="0"/>
              <a:t> bedriftshelsetjenesten, HR og HMS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 Utvikle ledere til å synliggjøre temaet og bli trygg i metode</a:t>
            </a:r>
          </a:p>
          <a:p>
            <a:pPr>
              <a:buFont typeface="Wingdings" panose="05000000000000000000" pitchFamily="2" charset="2"/>
              <a:buChar char="ü"/>
            </a:pPr>
            <a:endParaRPr lang="nb-NO" dirty="0"/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 Gjennomgang av varslingsrutiner (alle kommuner og fylker pålagt)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 Strategisk handlingsplan: mål, implementering av tiltak og 	måloppnåelse (rettet mot utsatte grupper)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 Digital håndbok for å forhindre og senke terskelen for å melde i fra</a:t>
            </a:r>
          </a:p>
        </p:txBody>
      </p:sp>
    </p:spTree>
    <p:extLst>
      <p:ext uri="{BB962C8B-B14F-4D97-AF65-F5344CB8AC3E}">
        <p14:creationId xmlns:p14="http://schemas.microsoft.com/office/powerpoint/2010/main" val="3783163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91F623-B44B-474D-A372-F07F140A5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6898" y="903642"/>
            <a:ext cx="15373922" cy="664797"/>
          </a:xfrm>
        </p:spPr>
        <p:txBody>
          <a:bodyPr/>
          <a:lstStyle/>
          <a:p>
            <a:r>
              <a:rPr lang="nb-NO" dirty="0"/>
              <a:t>Anbefalinger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538BA1C-CBE2-4C88-8696-1F14190AB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122" y="2755900"/>
            <a:ext cx="15373922" cy="586115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nb-NO" dirty="0"/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  Kommunikasjonsplan med nulltoleranse også overfor verbal og enkel 	fysisk kontakt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  </a:t>
            </a:r>
            <a:r>
              <a:rPr lang="nb-NO" dirty="0" err="1"/>
              <a:t>Informér</a:t>
            </a:r>
            <a:r>
              <a:rPr lang="nb-NO" dirty="0"/>
              <a:t> om hvilke handlinger som får hvilke konsekvenser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  Studietur til forsvaret og universitet innspill læring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  Sikre omdømmet for en trygg og attraktiv arbeidsplass gjennom å ta 	arbeidsgiveransvar i det offentlige linjeskiftet (</a:t>
            </a:r>
            <a:r>
              <a:rPr lang="nb-NO" dirty="0" err="1"/>
              <a:t>metoo</a:t>
            </a:r>
            <a:r>
              <a:rPr lang="nb-NO" dirty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3622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15F401-E355-4CEF-89F6-7660988D5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1225" y="988767"/>
            <a:ext cx="15373922" cy="664797"/>
          </a:xfrm>
        </p:spPr>
        <p:txBody>
          <a:bodyPr/>
          <a:lstStyle/>
          <a:p>
            <a:r>
              <a:rPr lang="nb-NO" dirty="0"/>
              <a:t>Spørsmål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E5AFB6-B5D8-472A-AFF6-C0DFD0741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968" y="2641600"/>
            <a:ext cx="15809331" cy="6800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5119" dirty="0"/>
              <a:t>1. </a:t>
            </a:r>
            <a:r>
              <a:rPr lang="nb-NO" sz="4000" dirty="0"/>
              <a:t>Formidling av undersøkelsens funn: </a:t>
            </a:r>
          </a:p>
          <a:p>
            <a:pPr marL="0" indent="0">
              <a:buNone/>
            </a:pPr>
            <a:r>
              <a:rPr lang="nb-NO" sz="4000" dirty="0"/>
              <a:t>                  Hva skal sies til hvem, når og hvordan?</a:t>
            </a:r>
          </a:p>
          <a:p>
            <a:pPr>
              <a:buFont typeface="Wingdings" panose="05000000000000000000" pitchFamily="2" charset="2"/>
              <a:buChar char="ü"/>
            </a:pPr>
            <a:endParaRPr lang="nb-NO" sz="4000" dirty="0"/>
          </a:p>
          <a:p>
            <a:pPr marL="0" indent="0">
              <a:buNone/>
            </a:pPr>
            <a:r>
              <a:rPr lang="nb-NO" sz="4000" dirty="0"/>
              <a:t>2.  Hvordan utvikle, implementere og måle tiltak?</a:t>
            </a:r>
          </a:p>
          <a:p>
            <a:pPr marL="0" indent="0">
              <a:buNone/>
            </a:pPr>
            <a:r>
              <a:rPr lang="nb-NO" sz="4000" dirty="0"/>
              <a:t>3.  Hvordan bygge en kultur med lav terskel for å si ifra?</a:t>
            </a:r>
          </a:p>
          <a:p>
            <a:pPr>
              <a:buFont typeface="Wingdings" panose="05000000000000000000" pitchFamily="2" charset="2"/>
              <a:buChar char="ü"/>
            </a:pPr>
            <a:endParaRPr lang="nb-NO" sz="4000" dirty="0"/>
          </a:p>
          <a:p>
            <a:pPr marL="0" indent="0">
              <a:buNone/>
            </a:pPr>
            <a:r>
              <a:rPr lang="nb-NO" sz="4000" dirty="0"/>
              <a:t>4.  Hvordan bedre omdømmet som ansvarlig, attraktiv 	  	 		arbeidsplass gjennom fokus på uønsket seksuell      								oppmerksomhet?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59408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8A8DEA-36FE-4474-BE88-B9E4D96BA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4501" y="804788"/>
            <a:ext cx="15373922" cy="664797"/>
          </a:xfrm>
        </p:spPr>
        <p:txBody>
          <a:bodyPr/>
          <a:lstStyle/>
          <a:p>
            <a:r>
              <a:rPr lang="nb-NO" dirty="0"/>
              <a:t>Spørsmål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BF793D9-9F63-429B-A858-652FA8529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969" y="2527300"/>
            <a:ext cx="15835411" cy="62357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sz="4700" dirty="0"/>
              <a:t>5.  Hvordan ivareta unge og midlertidig ansatte som utsettes?</a:t>
            </a:r>
          </a:p>
          <a:p>
            <a:pPr marL="914400" indent="-914400">
              <a:buAutoNum type="arabicPeriod" startAt="5"/>
            </a:pPr>
            <a:endParaRPr lang="nb-NO" sz="4700" dirty="0"/>
          </a:p>
          <a:p>
            <a:pPr marL="0" indent="0">
              <a:buNone/>
            </a:pPr>
            <a:r>
              <a:rPr lang="nb-NO" sz="4700" dirty="0"/>
              <a:t>6.  Hvordan forholde seg til ulike virkelighetsoppfatninger i 	varslingssaker?</a:t>
            </a:r>
          </a:p>
          <a:p>
            <a:pPr marL="914400" indent="-914400">
              <a:buAutoNum type="arabicPeriod" startAt="6"/>
            </a:pPr>
            <a:endParaRPr lang="nb-NO" sz="4700" dirty="0"/>
          </a:p>
          <a:p>
            <a:pPr marL="914400" indent="-914400">
              <a:buAutoNum type="arabicPeriod" startAt="7"/>
            </a:pPr>
            <a:r>
              <a:rPr lang="nb-NO" sz="4700"/>
              <a:t>Hvordan </a:t>
            </a:r>
            <a:r>
              <a:rPr lang="nb-NO" sz="4700" dirty="0"/>
              <a:t>forhindre uønsket oppmerksomhet fra eksterne 	aktører mot de </a:t>
            </a:r>
            <a:r>
              <a:rPr lang="nb-NO" sz="4700"/>
              <a:t>ansatte?</a:t>
            </a:r>
          </a:p>
          <a:p>
            <a:pPr marL="914400" indent="-914400">
              <a:buAutoNum type="arabicPeriod" startAt="7"/>
            </a:pPr>
            <a:endParaRPr lang="nb-NO" sz="4700" dirty="0"/>
          </a:p>
          <a:p>
            <a:pPr marL="0" indent="0">
              <a:buNone/>
            </a:pPr>
            <a:r>
              <a:rPr lang="nb-NO" sz="5119" dirty="0"/>
              <a:t>8. </a:t>
            </a:r>
            <a:r>
              <a:rPr lang="nb-NO" sz="4719" dirty="0"/>
              <a:t>Hvilke konsekvenser skal uønsket oppmerksomhet ha for 	   	svake eksterne grupper som utsetter ansatte for den?</a:t>
            </a:r>
          </a:p>
          <a:p>
            <a:pPr>
              <a:buFont typeface="Wingdings" panose="05000000000000000000" pitchFamily="2" charset="2"/>
              <a:buChar char="ü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0070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6476BA-3009-47E7-B38E-53140173D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Seksuell trakassering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D879DBB-3841-4AE4-BD39-033D62CB0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/>
              <a:t>Enhver form for uønsket seksuell oppmerksomhet som har som formål eller virkning å være krenkende, skremmende, fiendtlig, nedverdigende, ydmykende eller plagsom for den som rammes. 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1. Muntlig: kan eksempelvis skje via seksuelle hentydninger og forslag eller kommentarer om kropp, utseende eller privatliv.  </a:t>
            </a:r>
          </a:p>
          <a:p>
            <a:r>
              <a:rPr lang="nb-NO" dirty="0"/>
              <a:t> </a:t>
            </a:r>
          </a:p>
          <a:p>
            <a:r>
              <a:rPr lang="nb-NO" dirty="0"/>
              <a:t>2. Ikke-muntlig: dreier seg eksempelvis om nærgående blikk, kroppsbevegelser, visning av seksuelle bilder, blotting og liknende.  </a:t>
            </a:r>
          </a:p>
          <a:p>
            <a:r>
              <a:rPr lang="nb-NO" dirty="0"/>
              <a:t> </a:t>
            </a:r>
          </a:p>
          <a:p>
            <a:r>
              <a:rPr lang="nb-NO" dirty="0"/>
              <a:t>3. Fysisk: omfatter alt fra uønsket berøring, klemming og kyssing til overgrep som voldtektsforsøk og voldtekt. </a:t>
            </a:r>
          </a:p>
        </p:txBody>
      </p:sp>
    </p:spTree>
    <p:extLst>
      <p:ext uri="{BB962C8B-B14F-4D97-AF65-F5344CB8AC3E}">
        <p14:creationId xmlns:p14="http://schemas.microsoft.com/office/powerpoint/2010/main" val="3922704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07C4CE-ADAF-4C8C-B844-19E206A75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122" y="-774914"/>
            <a:ext cx="15373922" cy="3905572"/>
          </a:xfrm>
        </p:spPr>
        <p:txBody>
          <a:bodyPr>
            <a:normAutofit/>
          </a:bodyPr>
          <a:lstStyle/>
          <a:p>
            <a:r>
              <a:rPr lang="nb-NO" dirty="0"/>
              <a:t>                        Representativiteten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sz="2400" b="0" dirty="0"/>
              <a:t>Utvalget sammenlignet med reelt ansatte i (KK)</a:t>
            </a:r>
            <a:r>
              <a:rPr lang="nb-NO" sz="3100" b="0" dirty="0"/>
              <a:t/>
            </a:r>
            <a:br>
              <a:rPr lang="nb-NO" sz="3100" b="0" dirty="0"/>
            </a:br>
            <a:r>
              <a:rPr lang="nb-NO" sz="2400" b="0" dirty="0"/>
              <a:t>Svarprosent 37 = 3611 svar i 2019 mot 2612 svar i 2016 </a:t>
            </a:r>
            <a:r>
              <a:rPr lang="nb-NO" sz="3200" dirty="0"/>
              <a:t/>
            </a:r>
            <a:br>
              <a:rPr lang="nb-NO" sz="3200" dirty="0"/>
            </a:br>
            <a:endParaRPr lang="nb-NO" sz="3100" b="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D5AE743-BB92-4C95-9598-593B0C249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2122" y="3492436"/>
            <a:ext cx="7380922" cy="55120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18-25 år 7 %  (3%)</a:t>
            </a:r>
          </a:p>
          <a:p>
            <a:pPr marL="0" indent="0">
              <a:buNone/>
            </a:pPr>
            <a:r>
              <a:rPr lang="nb-NO" dirty="0"/>
              <a:t>26-29 år 7%  (8%)</a:t>
            </a:r>
          </a:p>
          <a:p>
            <a:pPr marL="0" indent="0">
              <a:buNone/>
            </a:pPr>
            <a:r>
              <a:rPr lang="nb-NO" dirty="0"/>
              <a:t>30-39 år. 20 %  (22 %)</a:t>
            </a:r>
          </a:p>
          <a:p>
            <a:pPr marL="0" indent="0">
              <a:buNone/>
            </a:pPr>
            <a:r>
              <a:rPr lang="nb-NO" dirty="0"/>
              <a:t>40-49 år 29 %  (25 %)</a:t>
            </a:r>
          </a:p>
          <a:p>
            <a:pPr marL="0" indent="0">
              <a:buNone/>
            </a:pPr>
            <a:r>
              <a:rPr lang="nb-NO" dirty="0"/>
              <a:t>50-59 år  26 %  (26 %)</a:t>
            </a:r>
          </a:p>
          <a:p>
            <a:pPr marL="0" indent="0">
              <a:buNone/>
            </a:pPr>
            <a:r>
              <a:rPr lang="nb-NO" dirty="0"/>
              <a:t>Over 60 år 11%  (17%)</a:t>
            </a:r>
          </a:p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138A603-45E9-48D9-BE29-42E58CE2D6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Kvinner 73%  (73%) </a:t>
            </a:r>
          </a:p>
          <a:p>
            <a:pPr marL="0" indent="0">
              <a:buNone/>
            </a:pPr>
            <a:r>
              <a:rPr lang="nb-NO" dirty="0"/>
              <a:t>Menn 27%  (27%) </a:t>
            </a:r>
          </a:p>
          <a:p>
            <a:pPr marL="0" indent="0">
              <a:buNone/>
            </a:pPr>
            <a:r>
              <a:rPr lang="nb-NO" dirty="0"/>
              <a:t>Medarbeidere 84%  (93 %)</a:t>
            </a:r>
          </a:p>
          <a:p>
            <a:pPr marL="0" indent="0">
              <a:buNone/>
            </a:pPr>
            <a:r>
              <a:rPr lang="nb-NO" dirty="0"/>
              <a:t>Ledere 13%  (7 %)</a:t>
            </a:r>
          </a:p>
          <a:p>
            <a:pPr marL="0" indent="0">
              <a:buNone/>
            </a:pPr>
            <a:r>
              <a:rPr lang="nb-NO" dirty="0"/>
              <a:t>Fast ansatt 86%  (86%)</a:t>
            </a:r>
          </a:p>
          <a:p>
            <a:pPr marL="0" indent="0">
              <a:buNone/>
            </a:pPr>
            <a:r>
              <a:rPr lang="nb-NO" dirty="0"/>
              <a:t>Midlertidig 14%  (14%)</a:t>
            </a:r>
          </a:p>
          <a:p>
            <a:pPr marL="0" indent="0">
              <a:buNone/>
            </a:pPr>
            <a:r>
              <a:rPr lang="nb-NO" dirty="0"/>
              <a:t>Norsk morsmål 89% (?)</a:t>
            </a:r>
          </a:p>
        </p:txBody>
      </p:sp>
    </p:spTree>
    <p:extLst>
      <p:ext uri="{BB962C8B-B14F-4D97-AF65-F5344CB8AC3E}">
        <p14:creationId xmlns:p14="http://schemas.microsoft.com/office/powerpoint/2010/main" val="3641899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30756E-1762-4B5C-A218-9F8F37EB9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968" y="2139318"/>
            <a:ext cx="15373922" cy="664797"/>
          </a:xfrm>
        </p:spPr>
        <p:txBody>
          <a:bodyPr>
            <a:normAutofit fontScale="90000"/>
          </a:bodyPr>
          <a:lstStyle/>
          <a:p>
            <a:r>
              <a:rPr lang="nb-NO" sz="5119" dirty="0"/>
              <a:t>Vet du hvordan du kan melde fra?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CAC5B68-932F-4C56-AF44-FC2F5061B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968" y="2596022"/>
            <a:ext cx="15742534" cy="61875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b="1" dirty="0"/>
              <a:t>69 % </a:t>
            </a:r>
            <a:r>
              <a:rPr lang="nb-NO" dirty="0"/>
              <a:t>av de ansatte i utvalget svarer ja                          2016: 41%, 36%</a:t>
            </a:r>
          </a:p>
          <a:p>
            <a:pPr marL="0" indent="0">
              <a:buNone/>
            </a:pPr>
            <a:r>
              <a:rPr lang="nb-NO" dirty="0"/>
              <a:t>Flere </a:t>
            </a:r>
            <a:r>
              <a:rPr lang="nb-NO" b="1" dirty="0"/>
              <a:t>kvinner (</a:t>
            </a:r>
            <a:r>
              <a:rPr lang="nb-NO" dirty="0"/>
              <a:t>75%) enn menn (68%) </a:t>
            </a:r>
          </a:p>
          <a:p>
            <a:pPr marL="0" indent="0">
              <a:buNone/>
            </a:pPr>
            <a:r>
              <a:rPr lang="nb-NO" dirty="0"/>
              <a:t>Flere</a:t>
            </a:r>
            <a:r>
              <a:rPr lang="nb-NO" b="1" dirty="0"/>
              <a:t> ledere </a:t>
            </a:r>
            <a:r>
              <a:rPr lang="nb-NO" dirty="0"/>
              <a:t>med personalansvar (92%) enn medarbeidere (67%)  </a:t>
            </a:r>
          </a:p>
          <a:p>
            <a:pPr marL="0" indent="0">
              <a:buNone/>
            </a:pPr>
            <a:r>
              <a:rPr lang="nb-NO" dirty="0"/>
              <a:t>Flere i de </a:t>
            </a:r>
            <a:r>
              <a:rPr lang="nb-NO" b="1" dirty="0"/>
              <a:t>eldre</a:t>
            </a:r>
            <a:r>
              <a:rPr lang="nb-NO" dirty="0"/>
              <a:t> gruppene enn i de yngre</a:t>
            </a:r>
          </a:p>
          <a:p>
            <a:pPr marL="0" indent="0">
              <a:buNone/>
            </a:pPr>
            <a:r>
              <a:rPr lang="nb-NO" dirty="0"/>
              <a:t>Flere </a:t>
            </a:r>
            <a:r>
              <a:rPr lang="nb-NO" b="1" dirty="0"/>
              <a:t>faste ansatte </a:t>
            </a:r>
            <a:r>
              <a:rPr lang="nb-NO" dirty="0"/>
              <a:t>(73%) enn midlertidig ansatte (50%)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67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AD68EF-9727-47FA-A667-A1E3754B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5119" dirty="0"/>
              <a:t>Har du i løpet av de siste 12 månedene opplevd å få uønsket seksuell oppmerksomhet i jobbsammenheng?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FB4CC23-11AD-4C0E-BBB8-615CFC337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968" y="2596022"/>
            <a:ext cx="15850890" cy="61875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b="1" dirty="0"/>
              <a:t>10,8 % (n 396) </a:t>
            </a:r>
            <a:r>
              <a:rPr lang="nb-NO" dirty="0"/>
              <a:t>av utvalget svarer at det har skjedd:</a:t>
            </a:r>
          </a:p>
          <a:p>
            <a:pPr marL="0" indent="0">
              <a:buNone/>
            </a:pPr>
            <a:r>
              <a:rPr lang="nb-NO" b="1" dirty="0"/>
              <a:t>  1,3 % En gang i måneden eller oftere               </a:t>
            </a:r>
            <a:r>
              <a:rPr lang="nb-NO" dirty="0"/>
              <a:t>(0,2%, 2016)</a:t>
            </a:r>
          </a:p>
          <a:p>
            <a:pPr marL="0" indent="0">
              <a:buNone/>
            </a:pPr>
            <a:r>
              <a:rPr lang="nb-NO" dirty="0"/>
              <a:t>  3,1 % Av og til                                                       (1,1%, 2016)</a:t>
            </a:r>
          </a:p>
          <a:p>
            <a:pPr marL="0" indent="0">
              <a:buNone/>
            </a:pPr>
            <a:r>
              <a:rPr lang="nb-NO" dirty="0"/>
              <a:t>  6,4 % Sjelden                                                        (2,1%, 2016)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89,2 %  Aldri                                                            (96%, 2016)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499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93FB50-79F3-4D86-A69B-B3AF34955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Hvem har opplevd uønsket seksuell oppmerksomhet i jobbsammenheng?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BD05074-32C0-46E5-9BC1-32DBEDE56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122" y="3504793"/>
            <a:ext cx="15373922" cy="52314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Oftere </a:t>
            </a:r>
            <a:r>
              <a:rPr lang="nb-NO" b="1" dirty="0"/>
              <a:t>medarbeidere</a:t>
            </a:r>
            <a:r>
              <a:rPr lang="nb-NO" dirty="0"/>
              <a:t> enn ledere </a:t>
            </a:r>
          </a:p>
          <a:p>
            <a:pPr marL="0" indent="0">
              <a:buNone/>
            </a:pPr>
            <a:r>
              <a:rPr lang="nb-NO" dirty="0"/>
              <a:t>Oftere </a:t>
            </a:r>
            <a:r>
              <a:rPr lang="nb-NO" b="1" dirty="0"/>
              <a:t>kvinner</a:t>
            </a:r>
            <a:r>
              <a:rPr lang="nb-NO" dirty="0"/>
              <a:t> enn menn </a:t>
            </a:r>
          </a:p>
          <a:p>
            <a:pPr marL="0" indent="0">
              <a:buNone/>
            </a:pPr>
            <a:r>
              <a:rPr lang="nb-NO" dirty="0"/>
              <a:t>Oftere i de </a:t>
            </a:r>
            <a:r>
              <a:rPr lang="nb-NO" b="1" dirty="0"/>
              <a:t>yngste</a:t>
            </a:r>
            <a:r>
              <a:rPr lang="nb-NO" dirty="0"/>
              <a:t> aldersgruppene, under 39 år, enn de eldste, over 50</a:t>
            </a:r>
          </a:p>
          <a:p>
            <a:pPr marL="0" indent="0">
              <a:buNone/>
            </a:pPr>
            <a:r>
              <a:rPr lang="nb-NO" b="1" dirty="0"/>
              <a:t>Oftere midlertidig ansatt</a:t>
            </a:r>
            <a:r>
              <a:rPr lang="nb-NO" dirty="0"/>
              <a:t> enn fast ansatt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08912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46DE94-701A-46F9-A5B9-EA0949C2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281" y="139314"/>
            <a:ext cx="13714774" cy="1934924"/>
          </a:xfrm>
        </p:spPr>
        <p:txBody>
          <a:bodyPr>
            <a:normAutofit/>
          </a:bodyPr>
          <a:lstStyle/>
          <a:p>
            <a:r>
              <a:rPr lang="nb-NO" sz="4550" dirty="0"/>
              <a:t>Hva slags type uønsket seksuell oppmerksomhet har du blitt utsatt for siste 12 månedene?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A400053-6DDB-434E-A486-89E821959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827" y="2273643"/>
            <a:ext cx="16377140" cy="61413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74%  Kommentarer med seksuelt innhold                                  (68 % 2016)</a:t>
            </a:r>
          </a:p>
          <a:p>
            <a:pPr marL="0" indent="0">
              <a:buNone/>
            </a:pPr>
            <a:r>
              <a:rPr lang="nb-NO" b="1" dirty="0"/>
              <a:t>73%  Kommentarer om kropp, klesdrakt, livsstil                               </a:t>
            </a:r>
          </a:p>
          <a:p>
            <a:pPr marL="0" indent="0">
              <a:buNone/>
            </a:pPr>
            <a:r>
              <a:rPr lang="nb-NO" b="1" dirty="0"/>
              <a:t>58%  </a:t>
            </a:r>
            <a:r>
              <a:rPr lang="nb-NO" b="1" dirty="0" err="1"/>
              <a:t>Stirring</a:t>
            </a:r>
            <a:r>
              <a:rPr lang="nb-NO" b="1" dirty="0"/>
              <a:t>/blikk</a:t>
            </a:r>
          </a:p>
          <a:p>
            <a:pPr marL="0" indent="0">
              <a:buNone/>
            </a:pPr>
            <a:r>
              <a:rPr lang="nb-NO" b="1" dirty="0"/>
              <a:t>56%  Fysisk kontakt                                                                       </a:t>
            </a:r>
            <a:r>
              <a:rPr lang="nb-NO" dirty="0"/>
              <a:t>(37 % 2016)</a:t>
            </a:r>
          </a:p>
          <a:p>
            <a:pPr marL="0" indent="0">
              <a:buNone/>
            </a:pPr>
            <a:r>
              <a:rPr lang="nb-NO" dirty="0"/>
              <a:t>26%  Forespørsel </a:t>
            </a:r>
          </a:p>
          <a:p>
            <a:pPr marL="0" indent="0">
              <a:buNone/>
            </a:pPr>
            <a:r>
              <a:rPr lang="nb-NO" dirty="0"/>
              <a:t>21%  Bilde/objekt </a:t>
            </a:r>
          </a:p>
          <a:p>
            <a:pPr marL="0" indent="0">
              <a:buNone/>
            </a:pPr>
            <a:r>
              <a:rPr lang="nb-NO" dirty="0"/>
              <a:t>11%  Telefon, brev, SMS, e-post</a:t>
            </a:r>
          </a:p>
          <a:p>
            <a:pPr marL="0" indent="0">
              <a:buNone/>
            </a:pPr>
            <a:r>
              <a:rPr lang="nb-NO" dirty="0"/>
              <a:t>  9%  Ryktespredning</a:t>
            </a:r>
          </a:p>
          <a:p>
            <a:pPr marL="0" indent="0">
              <a:buNone/>
            </a:pPr>
            <a:r>
              <a:rPr lang="nb-NO" dirty="0">
                <a:solidFill>
                  <a:srgbClr val="FF0000"/>
                </a:solidFill>
              </a:rPr>
              <a:t>  4%  Krav om seksuelle handlinger med lovnad om belønning eller trusler om straff</a:t>
            </a:r>
          </a:p>
          <a:p>
            <a:pPr marL="0" indent="0">
              <a:buNone/>
            </a:pPr>
            <a:r>
              <a:rPr lang="nb-NO" dirty="0">
                <a:solidFill>
                  <a:srgbClr val="FF0000"/>
                </a:solidFill>
              </a:rPr>
              <a:t>  2%  Seksuelt overgrep, forsøk på voldtekt eller faktisk voldtekt</a:t>
            </a:r>
          </a:p>
          <a:p>
            <a:pPr marL="0" indent="0">
              <a:buNone/>
            </a:pPr>
            <a:r>
              <a:rPr lang="nb-NO" dirty="0"/>
              <a:t>                                                                                                                                     n 396   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1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8B324F-9EE9-4A30-909C-9190872E6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103" y="1756259"/>
            <a:ext cx="15373922" cy="664797"/>
          </a:xfrm>
        </p:spPr>
        <p:txBody>
          <a:bodyPr/>
          <a:lstStyle/>
          <a:p>
            <a:r>
              <a:rPr lang="nb-NO" dirty="0"/>
              <a:t>Hvem ga uønsket oppmerksomhet?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4511FB8-1C2A-48FC-A90D-937F38BD4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969" y="2596021"/>
            <a:ext cx="16149056" cy="71559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b="1" dirty="0"/>
              <a:t>54 % Kunder, brukere, pasienter, elever             </a:t>
            </a:r>
            <a:r>
              <a:rPr lang="nb-NO" dirty="0"/>
              <a:t>(43% 2016)</a:t>
            </a:r>
          </a:p>
          <a:p>
            <a:pPr marL="0" indent="0">
              <a:buNone/>
            </a:pPr>
            <a:r>
              <a:rPr lang="nb-NO" dirty="0">
                <a:solidFill>
                  <a:srgbClr val="00B050"/>
                </a:solidFill>
              </a:rPr>
              <a:t>34 % Kollegaer</a:t>
            </a:r>
            <a:r>
              <a:rPr lang="nb-NO" b="1" dirty="0">
                <a:solidFill>
                  <a:srgbClr val="00B050"/>
                </a:solidFill>
              </a:rPr>
              <a:t>                                                       </a:t>
            </a:r>
            <a:r>
              <a:rPr lang="nb-NO" dirty="0">
                <a:solidFill>
                  <a:srgbClr val="00B050"/>
                </a:solidFill>
              </a:rPr>
              <a:t>(53% 2016)</a:t>
            </a:r>
          </a:p>
          <a:p>
            <a:pPr marL="0" indent="0">
              <a:buNone/>
            </a:pPr>
            <a:r>
              <a:rPr lang="nb-NO" dirty="0"/>
              <a:t> 6 %  Overordnede                                                       </a:t>
            </a:r>
          </a:p>
          <a:p>
            <a:pPr marL="0" indent="0">
              <a:buNone/>
            </a:pPr>
            <a:r>
              <a:rPr lang="nb-NO" dirty="0"/>
              <a:t> 4 %  Andre </a:t>
            </a:r>
          </a:p>
          <a:p>
            <a:pPr marL="0" indent="0">
              <a:buNone/>
            </a:pPr>
            <a:r>
              <a:rPr lang="nb-NO" dirty="0"/>
              <a:t> 1 % Pårørende, foresatte</a:t>
            </a:r>
          </a:p>
          <a:p>
            <a:pPr marL="0" indent="0">
              <a:buNone/>
            </a:pPr>
            <a:r>
              <a:rPr lang="nb-NO" dirty="0"/>
              <a:t> 1%  Underordnede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De fleste hendelsene har skjedd på </a:t>
            </a:r>
            <a:r>
              <a:rPr lang="nb-NO" b="1" dirty="0"/>
              <a:t>dagtid på selve arbeidsplassen </a:t>
            </a:r>
            <a:r>
              <a:rPr lang="nb-NO" dirty="0"/>
              <a:t>(51%)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4459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8A8A6B-0FD5-41BB-9C99-3F6EB6D05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969" y="519204"/>
            <a:ext cx="14953086" cy="4511596"/>
          </a:xfrm>
        </p:spPr>
        <p:txBody>
          <a:bodyPr>
            <a:normAutofit/>
          </a:bodyPr>
          <a:lstStyle/>
          <a:p>
            <a:r>
              <a:rPr lang="nb-NO" dirty="0"/>
              <a:t>            Til hvem meldte du fra den mest alvorlige 			hendelsen? 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sz="3600" b="0" dirty="0"/>
              <a:t>17 % meldte fra om den mest alvorlige hendelsen (n 63)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8A3B5B9-771E-4205-986C-0B42C4442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5969" y="3564450"/>
            <a:ext cx="7368187" cy="61875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73 % nærmeste leder</a:t>
            </a:r>
          </a:p>
          <a:p>
            <a:pPr marL="0" indent="0">
              <a:buNone/>
            </a:pPr>
            <a:r>
              <a:rPr lang="nb-NO" b="1" dirty="0"/>
              <a:t>40 % en kollega</a:t>
            </a:r>
          </a:p>
          <a:p>
            <a:pPr marL="0" indent="0">
              <a:buNone/>
            </a:pPr>
            <a:r>
              <a:rPr lang="nb-NO" dirty="0"/>
              <a:t>11 % annen leder</a:t>
            </a:r>
          </a:p>
          <a:p>
            <a:pPr marL="0" indent="0">
              <a:buNone/>
            </a:pPr>
            <a:r>
              <a:rPr lang="nb-NO" dirty="0"/>
              <a:t>10 % verneombud</a:t>
            </a:r>
          </a:p>
          <a:p>
            <a:pPr marL="0" indent="0">
              <a:buNone/>
            </a:pPr>
            <a:r>
              <a:rPr lang="nb-NO" dirty="0"/>
              <a:t>  8 % tillitsvalgt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3B12881-412B-429B-9EEA-8E010CB79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72511" y="3564450"/>
            <a:ext cx="8296951" cy="61875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3 % meldte fra til politiet</a:t>
            </a:r>
          </a:p>
          <a:p>
            <a:pPr marL="0" indent="0">
              <a:buNone/>
            </a:pPr>
            <a:r>
              <a:rPr lang="nb-NO" dirty="0"/>
              <a:t>3 % varslingskanal/intranett/</a:t>
            </a:r>
            <a:r>
              <a:rPr lang="nb-NO" dirty="0" err="1"/>
              <a:t>komm</a:t>
            </a:r>
            <a:endParaRPr lang="nb-NO" dirty="0"/>
          </a:p>
          <a:p>
            <a:pPr marL="0" indent="0">
              <a:buNone/>
            </a:pPr>
            <a:r>
              <a:rPr lang="nb-NO" b="1" dirty="0">
                <a:solidFill>
                  <a:srgbClr val="FF0000"/>
                </a:solidFill>
              </a:rPr>
              <a:t>2 % HR, </a:t>
            </a:r>
            <a:r>
              <a:rPr lang="nb-NO" b="1" dirty="0" err="1">
                <a:solidFill>
                  <a:srgbClr val="FF0000"/>
                </a:solidFill>
              </a:rPr>
              <a:t>personalavd</a:t>
            </a:r>
            <a:endParaRPr lang="nb-NO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b-NO" b="1" dirty="0">
                <a:solidFill>
                  <a:srgbClr val="FF0000"/>
                </a:solidFill>
              </a:rPr>
              <a:t>2 % bedriftshelsetjeneste</a:t>
            </a:r>
          </a:p>
          <a:p>
            <a:pPr marL="0" indent="0">
              <a:buNone/>
            </a:pPr>
            <a:r>
              <a:rPr lang="nb-NO" dirty="0"/>
              <a:t>0 % likestillings/diskrim/ombudet </a:t>
            </a:r>
          </a:p>
        </p:txBody>
      </p:sp>
    </p:spTree>
    <p:extLst>
      <p:ext uri="{BB962C8B-B14F-4D97-AF65-F5344CB8AC3E}">
        <p14:creationId xmlns:p14="http://schemas.microsoft.com/office/powerpoint/2010/main" val="1971696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CE1F1A-A5F4-468D-B672-FE531ADE3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    Hva har uønsket seksuell oppmerksomhet medført for 	deg personlig?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296C9AB-7120-4331-A299-C262F26F6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122" y="3492436"/>
            <a:ext cx="15373922" cy="59305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60 % ingenting</a:t>
            </a:r>
          </a:p>
          <a:p>
            <a:pPr marL="0" indent="0">
              <a:buNone/>
            </a:pPr>
            <a:r>
              <a:rPr lang="nb-NO" dirty="0"/>
              <a:t>14 % forsøker å unngå kolleger eller ledere</a:t>
            </a:r>
          </a:p>
          <a:p>
            <a:pPr marL="0" indent="0">
              <a:buNone/>
            </a:pPr>
            <a:r>
              <a:rPr lang="nb-NO" dirty="0">
                <a:solidFill>
                  <a:srgbClr val="FF0000"/>
                </a:solidFill>
              </a:rPr>
              <a:t>10 % føler utslitthet</a:t>
            </a:r>
          </a:p>
          <a:p>
            <a:pPr marL="0" indent="0">
              <a:buNone/>
            </a:pPr>
            <a:r>
              <a:rPr lang="nb-NO" dirty="0">
                <a:solidFill>
                  <a:srgbClr val="FF0000"/>
                </a:solidFill>
              </a:rPr>
              <a:t>10 % tanker om å slutte i jobben</a:t>
            </a:r>
          </a:p>
          <a:p>
            <a:pPr marL="0" indent="0">
              <a:buNone/>
            </a:pPr>
            <a:r>
              <a:rPr lang="nb-NO" dirty="0">
                <a:solidFill>
                  <a:srgbClr val="FF0000"/>
                </a:solidFill>
              </a:rPr>
              <a:t>  9 % ønsker ikke kontakt med vedkommende</a:t>
            </a:r>
          </a:p>
          <a:p>
            <a:pPr marL="0" indent="0">
              <a:buNone/>
            </a:pPr>
            <a:r>
              <a:rPr lang="nb-NO" dirty="0">
                <a:solidFill>
                  <a:srgbClr val="FF0000"/>
                </a:solidFill>
              </a:rPr>
              <a:t>  5 % nedsatt produktivitet</a:t>
            </a:r>
          </a:p>
          <a:p>
            <a:pPr marL="0" indent="0">
              <a:buNone/>
            </a:pPr>
            <a:r>
              <a:rPr lang="nb-NO" dirty="0"/>
              <a:t>  5 % byttet arbeidsoppgaver</a:t>
            </a:r>
          </a:p>
          <a:p>
            <a:pPr marL="0" indent="0">
              <a:buNone/>
            </a:pPr>
            <a:r>
              <a:rPr lang="nb-NO" dirty="0"/>
              <a:t>  1 % langtidssykemeldt </a:t>
            </a:r>
          </a:p>
          <a:p>
            <a:pPr marL="0" indent="0">
              <a:buNone/>
            </a:pPr>
            <a:r>
              <a:rPr lang="nb-NO" dirty="0"/>
              <a:t>                                                                                                      n 396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47258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sloMet">
      <a:dk1>
        <a:sysClr val="windowText" lastClr="000000"/>
      </a:dk1>
      <a:lt1>
        <a:sysClr val="window" lastClr="FFFFFF"/>
      </a:lt1>
      <a:dk2>
        <a:srgbClr val="000000"/>
      </a:dk2>
      <a:lt2>
        <a:srgbClr val="D7D7D7"/>
      </a:lt2>
      <a:accent1>
        <a:srgbClr val="FFDC00"/>
      </a:accent1>
      <a:accent2>
        <a:srgbClr val="E02D00"/>
      </a:accent2>
      <a:accent3>
        <a:srgbClr val="007ACC"/>
      </a:accent3>
      <a:accent4>
        <a:srgbClr val="99002B"/>
      </a:accent4>
      <a:accent5>
        <a:srgbClr val="000064"/>
      </a:accent5>
      <a:accent6>
        <a:srgbClr val="FF8100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BDA40BA5-338F-42A6-838F-D6D3AB80E28C}" vid="{BAF04890-3048-4A80-AD6B-D05246EB060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PPTmal_OsloMet</Template>
  <TotalTime>589</TotalTime>
  <Words>969</Words>
  <Application>Microsoft Office PowerPoint</Application>
  <PresentationFormat>Egendefinert</PresentationFormat>
  <Paragraphs>160</Paragraphs>
  <Slides>17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Office-tema</vt:lpstr>
      <vt:lpstr> Uønsket seksuell oppmerksomhet i Kristiansand kommune</vt:lpstr>
      <vt:lpstr>                        Representativiteten  Utvalget sammenlignet med reelt ansatte i (KK) Svarprosent 37 = 3611 svar i 2019 mot 2612 svar i 2016  </vt:lpstr>
      <vt:lpstr>Vet du hvordan du kan melde fra?</vt:lpstr>
      <vt:lpstr>Har du i løpet av de siste 12 månedene opplevd å få uønsket seksuell oppmerksomhet i jobbsammenheng? </vt:lpstr>
      <vt:lpstr>Hvem har opplevd uønsket seksuell oppmerksomhet i jobbsammenheng?</vt:lpstr>
      <vt:lpstr>Hva slags type uønsket seksuell oppmerksomhet har du blitt utsatt for siste 12 månedene?</vt:lpstr>
      <vt:lpstr>Hvem ga uønsket oppmerksomhet?</vt:lpstr>
      <vt:lpstr>            Til hvem meldte du fra den mest alvorlige    hendelsen?   17 % meldte fra om den mest alvorlige hendelsen (n 63)   </vt:lpstr>
      <vt:lpstr>    Hva har uønsket seksuell oppmerksomhet medført for  deg personlig?</vt:lpstr>
      <vt:lpstr>           Hvilke tiltak er viktigst for å forebygge, forhindre,           håndtere uønsket seksuell oppmerksomhet?             Totalt: N 3531</vt:lpstr>
      <vt:lpstr>Kristiansand kommune gjenspeiler andre undersøkelser</vt:lpstr>
      <vt:lpstr>Konklusjoner</vt:lpstr>
      <vt:lpstr>Anbefalinger</vt:lpstr>
      <vt:lpstr>Anbefalinger</vt:lpstr>
      <vt:lpstr>Spørsmål</vt:lpstr>
      <vt:lpstr>Spørsmål</vt:lpstr>
      <vt:lpstr>Seksuell trakassering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Grethe Solberg</dc:creator>
  <dc:description>template by officeconsult.no</dc:description>
  <cp:lastModifiedBy>Toril Hogstad</cp:lastModifiedBy>
  <cp:revision>64</cp:revision>
  <cp:lastPrinted>2019-05-07T07:01:50Z</cp:lastPrinted>
  <dcterms:created xsi:type="dcterms:W3CDTF">2019-04-05T14:47:25Z</dcterms:created>
  <dcterms:modified xsi:type="dcterms:W3CDTF">2019-05-07T07:02:51Z</dcterms:modified>
</cp:coreProperties>
</file>