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0" r:id="rId5"/>
    <p:sldId id="271" r:id="rId6"/>
  </p:sldIdLst>
  <p:sldSz cx="5327650" cy="3779838"/>
  <p:notesSz cx="6800850" cy="98075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elles ny versjon" id="{79C818FA-F674-4F8D-93E2-CF3387E75463}">
          <p14:sldIdLst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A338"/>
    <a:srgbClr val="2A862E"/>
    <a:srgbClr val="3E7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31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rine Humlen Ruud" userId="76f5405a-73a5-41d7-993b-014d8474016d" providerId="ADAL" clId="{5B1B9909-5E1A-4D8F-A17C-1A23C0F62CE4}"/>
    <pc:docChg chg="modSld">
      <pc:chgData name="Cathrine Humlen Ruud" userId="76f5405a-73a5-41d7-993b-014d8474016d" providerId="ADAL" clId="{5B1B9909-5E1A-4D8F-A17C-1A23C0F62CE4}" dt="2026-06-05T12:11:32.967" v="12" actId="20577"/>
      <pc:docMkLst>
        <pc:docMk/>
      </pc:docMkLst>
      <pc:sldChg chg="modSp mod">
        <pc:chgData name="Cathrine Humlen Ruud" userId="76f5405a-73a5-41d7-993b-014d8474016d" providerId="ADAL" clId="{5B1B9909-5E1A-4D8F-A17C-1A23C0F62CE4}" dt="2026-06-05T12:11:32.967" v="12" actId="20577"/>
        <pc:sldMkLst>
          <pc:docMk/>
          <pc:sldMk cId="2952325662" sldId="271"/>
        </pc:sldMkLst>
        <pc:spChg chg="mod">
          <ac:chgData name="Cathrine Humlen Ruud" userId="76f5405a-73a5-41d7-993b-014d8474016d" providerId="ADAL" clId="{5B1B9909-5E1A-4D8F-A17C-1A23C0F62CE4}" dt="2026-06-05T12:10:49.259" v="6" actId="2711"/>
          <ac:spMkLst>
            <pc:docMk/>
            <pc:sldMk cId="2952325662" sldId="271"/>
            <ac:spMk id="7" creationId="{22BEC63B-5853-3BA2-7453-BC2C5E1C2B79}"/>
          </ac:spMkLst>
        </pc:spChg>
        <pc:spChg chg="mod">
          <ac:chgData name="Cathrine Humlen Ruud" userId="76f5405a-73a5-41d7-993b-014d8474016d" providerId="ADAL" clId="{5B1B9909-5E1A-4D8F-A17C-1A23C0F62CE4}" dt="2026-06-05T12:11:32.967" v="12" actId="20577"/>
          <ac:spMkLst>
            <pc:docMk/>
            <pc:sldMk cId="2952325662" sldId="271"/>
            <ac:spMk id="12" creationId="{C5969CCF-2F6C-39CE-99BC-5BC155A4CED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618599"/>
            <a:ext cx="4528503" cy="1315944"/>
          </a:xfrm>
        </p:spPr>
        <p:txBody>
          <a:bodyPr anchor="b"/>
          <a:lstStyle>
            <a:lvl1pPr algn="ctr">
              <a:defRPr sz="3307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1985290"/>
            <a:ext cx="3995738" cy="912586"/>
          </a:xfrm>
        </p:spPr>
        <p:txBody>
          <a:bodyPr/>
          <a:lstStyle>
            <a:lvl1pPr marL="0" indent="0" algn="ctr">
              <a:buNone/>
              <a:defRPr sz="1323"/>
            </a:lvl1pPr>
            <a:lvl2pPr marL="252009" indent="0" algn="ctr">
              <a:buNone/>
              <a:defRPr sz="1102"/>
            </a:lvl2pPr>
            <a:lvl3pPr marL="504017" indent="0" algn="ctr">
              <a:buNone/>
              <a:defRPr sz="992"/>
            </a:lvl3pPr>
            <a:lvl4pPr marL="756026" indent="0" algn="ctr">
              <a:buNone/>
              <a:defRPr sz="882"/>
            </a:lvl4pPr>
            <a:lvl5pPr marL="1008035" indent="0" algn="ctr">
              <a:buNone/>
              <a:defRPr sz="882"/>
            </a:lvl5pPr>
            <a:lvl6pPr marL="1260043" indent="0" algn="ctr">
              <a:buNone/>
              <a:defRPr sz="882"/>
            </a:lvl6pPr>
            <a:lvl7pPr marL="1512052" indent="0" algn="ctr">
              <a:buNone/>
              <a:defRPr sz="882"/>
            </a:lvl7pPr>
            <a:lvl8pPr marL="1764060" indent="0" algn="ctr">
              <a:buNone/>
              <a:defRPr sz="882"/>
            </a:lvl8pPr>
            <a:lvl9pPr marL="2016069" indent="0" algn="ctr">
              <a:buNone/>
              <a:defRPr sz="882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1642375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4016903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201241"/>
            <a:ext cx="1148775" cy="32032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201241"/>
            <a:ext cx="3379728" cy="32032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31157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60136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942336"/>
            <a:ext cx="4595098" cy="1572307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2529518"/>
            <a:ext cx="4595098" cy="826839"/>
          </a:xfrm>
        </p:spPr>
        <p:txBody>
          <a:bodyPr/>
          <a:lstStyle>
            <a:lvl1pPr marL="0" indent="0">
              <a:buNone/>
              <a:defRPr sz="1323">
                <a:solidFill>
                  <a:schemeClr val="tx1"/>
                </a:solidFill>
              </a:defRPr>
            </a:lvl1pPr>
            <a:lvl2pPr marL="252009" indent="0">
              <a:buNone/>
              <a:defRPr sz="1102">
                <a:solidFill>
                  <a:schemeClr val="tx1">
                    <a:tint val="75000"/>
                  </a:schemeClr>
                </a:solidFill>
              </a:defRPr>
            </a:lvl2pPr>
            <a:lvl3pPr marL="50401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3pPr>
            <a:lvl4pPr marL="756026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00803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26004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512052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176406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016069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144954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1006207"/>
            <a:ext cx="2264251" cy="23982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1006207"/>
            <a:ext cx="2264251" cy="23982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46693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201242"/>
            <a:ext cx="4595098" cy="730594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926586"/>
            <a:ext cx="2253845" cy="454105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1380691"/>
            <a:ext cx="2253845" cy="20307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926586"/>
            <a:ext cx="2264945" cy="454105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1380691"/>
            <a:ext cx="2264945" cy="20307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333232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81718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326205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251989"/>
            <a:ext cx="1718306" cy="881962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544227"/>
            <a:ext cx="2697123" cy="2686135"/>
          </a:xfrm>
        </p:spPr>
        <p:txBody>
          <a:bodyPr/>
          <a:lstStyle>
            <a:lvl1pPr>
              <a:defRPr sz="1764"/>
            </a:lvl1pPr>
            <a:lvl2pPr>
              <a:defRPr sz="1543"/>
            </a:lvl2pPr>
            <a:lvl3pPr>
              <a:defRPr sz="1323"/>
            </a:lvl3pPr>
            <a:lvl4pPr>
              <a:defRPr sz="1102"/>
            </a:lvl4pPr>
            <a:lvl5pPr>
              <a:defRPr sz="1102"/>
            </a:lvl5pPr>
            <a:lvl6pPr>
              <a:defRPr sz="1102"/>
            </a:lvl6pPr>
            <a:lvl7pPr>
              <a:defRPr sz="1102"/>
            </a:lvl7pPr>
            <a:lvl8pPr>
              <a:defRPr sz="1102"/>
            </a:lvl8pPr>
            <a:lvl9pPr>
              <a:defRPr sz="1102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1133952"/>
            <a:ext cx="1718306" cy="2100785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92794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251989"/>
            <a:ext cx="1718306" cy="881962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544227"/>
            <a:ext cx="2697123" cy="2686135"/>
          </a:xfrm>
        </p:spPr>
        <p:txBody>
          <a:bodyPr anchor="t"/>
          <a:lstStyle>
            <a:lvl1pPr marL="0" indent="0">
              <a:buNone/>
              <a:defRPr sz="1764"/>
            </a:lvl1pPr>
            <a:lvl2pPr marL="252009" indent="0">
              <a:buNone/>
              <a:defRPr sz="1543"/>
            </a:lvl2pPr>
            <a:lvl3pPr marL="504017" indent="0">
              <a:buNone/>
              <a:defRPr sz="1323"/>
            </a:lvl3pPr>
            <a:lvl4pPr marL="756026" indent="0">
              <a:buNone/>
              <a:defRPr sz="1102"/>
            </a:lvl4pPr>
            <a:lvl5pPr marL="1008035" indent="0">
              <a:buNone/>
              <a:defRPr sz="1102"/>
            </a:lvl5pPr>
            <a:lvl6pPr marL="1260043" indent="0">
              <a:buNone/>
              <a:defRPr sz="1102"/>
            </a:lvl6pPr>
            <a:lvl7pPr marL="1512052" indent="0">
              <a:buNone/>
              <a:defRPr sz="1102"/>
            </a:lvl7pPr>
            <a:lvl8pPr marL="1764060" indent="0">
              <a:buNone/>
              <a:defRPr sz="1102"/>
            </a:lvl8pPr>
            <a:lvl9pPr marL="2016069" indent="0">
              <a:buNone/>
              <a:defRPr sz="1102"/>
            </a:lvl9pPr>
          </a:lstStyle>
          <a:p>
            <a:r>
              <a:rPr lang="nb-NO" dirty="0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1133952"/>
            <a:ext cx="1718306" cy="2100785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o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2251420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201242"/>
            <a:ext cx="4595098" cy="730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1006207"/>
            <a:ext cx="4595098" cy="239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3503351"/>
            <a:ext cx="1198721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AC364-8E39-4738-80E9-0F1709216843}" type="datetimeFigureOut">
              <a:rPr lang="no-NO" smtClean="0"/>
              <a:t>05.06.2026</a:t>
            </a:fld>
            <a:endParaRPr lang="no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3503351"/>
            <a:ext cx="1798082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o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3503351"/>
            <a:ext cx="1198721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5F9E0-AE7A-43BE-B1B7-648214CF0421}" type="slidenum">
              <a:rPr lang="no-NO" smtClean="0"/>
              <a:t>‹#›</a:t>
            </a:fld>
            <a:endParaRPr lang="no-NO"/>
          </a:p>
        </p:txBody>
      </p:sp>
    </p:spTree>
    <p:extLst>
      <p:ext uri="{BB962C8B-B14F-4D97-AF65-F5344CB8AC3E}">
        <p14:creationId xmlns:p14="http://schemas.microsoft.com/office/powerpoint/2010/main" val="1057839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04017" rtl="0" eaLnBrk="1" latinLnBrk="0" hangingPunct="1">
        <a:lnSpc>
          <a:spcPct val="90000"/>
        </a:lnSpc>
        <a:spcBef>
          <a:spcPct val="0"/>
        </a:spcBef>
        <a:buNone/>
        <a:defRPr sz="2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6004" indent="-126004" algn="l" defTabSz="5040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630022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3pPr>
      <a:lvl4pPr marL="882030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048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638056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890065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142073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252009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504017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3pPr>
      <a:lvl4pPr marL="756026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008035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260043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512052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764060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016069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D1CD5-04C5-6706-FB48-2E9EA6BE3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3914337A-6826-2C37-8038-653D2E0B5710}"/>
              </a:ext>
            </a:extLst>
          </p:cNvPr>
          <p:cNvSpPr/>
          <p:nvPr/>
        </p:nvSpPr>
        <p:spPr>
          <a:xfrm>
            <a:off x="112479" y="178798"/>
            <a:ext cx="2175305" cy="384721"/>
          </a:xfrm>
          <a:prstGeom prst="rect">
            <a:avLst/>
          </a:prstGeom>
          <a:ln w="19050">
            <a:solidFill>
              <a:srgbClr val="33A338"/>
            </a:solidFill>
          </a:ln>
        </p:spPr>
        <p:txBody>
          <a:bodyPr wrap="square">
            <a:spAutoFit/>
          </a:bodyPr>
          <a:lstStyle/>
          <a:p>
            <a:r>
              <a:rPr lang="nb-NO" sz="1000" b="1" dirty="0">
                <a:latin typeface="+mj-lt"/>
              </a:rPr>
              <a:t> </a:t>
            </a:r>
            <a:br>
              <a:rPr lang="nb-NO" sz="900" dirty="0">
                <a:latin typeface="+mj-lt"/>
              </a:rPr>
            </a:br>
            <a:endParaRPr lang="nb-NO" sz="900" dirty="0">
              <a:latin typeface="+mj-lt"/>
            </a:endParaRPr>
          </a:p>
        </p:txBody>
      </p:sp>
      <p:sp>
        <p:nvSpPr>
          <p:cNvPr id="12" name="Plassholder for innhold 3">
            <a:extLst>
              <a:ext uri="{FF2B5EF4-FFF2-40B4-BE49-F238E27FC236}">
                <a16:creationId xmlns:a16="http://schemas.microsoft.com/office/drawing/2014/main" id="{61A79C30-3975-C02C-DB4F-B3342F9F7CDB}"/>
              </a:ext>
            </a:extLst>
          </p:cNvPr>
          <p:cNvSpPr txBox="1">
            <a:spLocks/>
          </p:cNvSpPr>
          <p:nvPr/>
        </p:nvSpPr>
        <p:spPr>
          <a:xfrm>
            <a:off x="2495022" y="0"/>
            <a:ext cx="2814907" cy="37798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lIns="91440" tIns="45720" rIns="91440" bIns="45720" anchor="t">
            <a:normAutofit/>
          </a:bodyPr>
          <a:lstStyle>
            <a:lvl1pPr marL="126004" indent="-126004" algn="l" defTabSz="50401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022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1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82030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4039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048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38056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90065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2073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nb-NO" sz="800" b="1" dirty="0"/>
            </a:br>
            <a:r>
              <a:rPr lang="nb-NO" sz="850" b="1" dirty="0"/>
              <a:t>God kjennskap til pasienten </a:t>
            </a:r>
            <a:r>
              <a:rPr lang="nb-NO" sz="850" dirty="0"/>
              <a:t>er avgjørende for en trygg og meningsfull forhåndssamtale. Primærkontakt egner seg ofte godt.</a:t>
            </a:r>
          </a:p>
          <a:p>
            <a:pPr marL="0" indent="0">
              <a:buNone/>
            </a:pPr>
            <a:r>
              <a:rPr lang="nb-NO" sz="850" b="1" dirty="0"/>
              <a:t>Bruk «gylne øyeblikk»</a:t>
            </a:r>
            <a:br>
              <a:rPr lang="nb-NO" sz="850" dirty="0"/>
            </a:br>
            <a:r>
              <a:rPr lang="nb-NO" sz="850" dirty="0"/>
              <a:t>Små, uformelle samtaler kan åpne for planlagte samtaler senere. Vurder da bruk av skriftlig invitasjon til deltakerne.</a:t>
            </a:r>
          </a:p>
          <a:p>
            <a:pPr marL="0" indent="0">
              <a:buNone/>
            </a:pPr>
            <a:r>
              <a:rPr lang="nb-NO" sz="850" b="1" dirty="0"/>
              <a:t>Samtaler når pasienten er mottakelig</a:t>
            </a:r>
            <a:br>
              <a:rPr lang="nb-NO" sz="850" dirty="0"/>
            </a:br>
            <a:r>
              <a:rPr lang="nb-NO" sz="850" dirty="0"/>
              <a:t>Vær oppmerksom på pasientens uttrykk, spørsmål og behov – disse øyeblikkene kan gi naturlige innganger til samtaler om ønsker, verdier og videre behandling.</a:t>
            </a:r>
            <a:endParaRPr lang="nb-NO" sz="850" b="1" dirty="0"/>
          </a:p>
          <a:p>
            <a:pPr marL="0" indent="0">
              <a:buNone/>
            </a:pPr>
            <a:br>
              <a:rPr lang="nb-NO" sz="850" b="1" dirty="0"/>
            </a:br>
            <a:r>
              <a:rPr lang="nb-NO" sz="850" b="1" dirty="0"/>
              <a:t>Råd for å uttrykke empati i samtalen: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b-NO" sz="850" b="1" dirty="0"/>
              <a:t>Anerkjennelse</a:t>
            </a:r>
            <a:r>
              <a:rPr lang="nb-NO" sz="850" dirty="0"/>
              <a:t> – «Jeg ser at dette er en vanskelig situasjon for deg..»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b-NO" sz="850" b="1" dirty="0"/>
              <a:t>Speiling</a:t>
            </a:r>
            <a:r>
              <a:rPr lang="nb-NO" sz="850" dirty="0"/>
              <a:t> – «Fortvilet, sier du?»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b-NO" sz="850" b="1" dirty="0"/>
              <a:t>Bekreftelse</a:t>
            </a:r>
            <a:r>
              <a:rPr lang="nb-NO" sz="850" dirty="0"/>
              <a:t> – «Det er forståelig at du føler..»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b-NO" sz="850" b="1" dirty="0"/>
              <a:t>Støtte</a:t>
            </a:r>
            <a:r>
              <a:rPr lang="nb-NO" sz="850" dirty="0"/>
              <a:t> – «Du er ikke alene i dette- vi skal gjøre vårt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b-NO" sz="850" dirty="0"/>
              <a:t>     beste for å støtte..»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b-NO" sz="850" b="1" dirty="0"/>
              <a:t>Partnerskap</a:t>
            </a:r>
            <a:r>
              <a:rPr lang="nb-NO" sz="850" dirty="0"/>
              <a:t> – «Dette kan vi finne ut av sammen»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b-NO" sz="850" b="1" dirty="0"/>
              <a:t>Ros</a:t>
            </a:r>
            <a:r>
              <a:rPr lang="nb-NO" sz="850" dirty="0"/>
              <a:t> – «Det er fint at du sier ifra- det viser hvor mye du bryr deg»</a:t>
            </a:r>
            <a:endParaRPr lang="nb-NO" sz="85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b-NO" sz="800" b="1" dirty="0">
              <a:latin typeface="Calibri" panose="020F0502020204030204"/>
              <a:ea typeface="Calibri"/>
              <a:cs typeface="Calibri" panose="020F0502020204030204"/>
            </a:endParaRPr>
          </a:p>
          <a:p>
            <a:pPr marL="0" indent="0">
              <a:buNone/>
            </a:pPr>
            <a:endParaRPr lang="nb-NO" sz="800" b="1" dirty="0">
              <a:latin typeface="Calibri" panose="020F0502020204030204"/>
              <a:ea typeface="Calibri"/>
              <a:cs typeface="Calibri" panose="020F0502020204030204"/>
            </a:endParaRPr>
          </a:p>
          <a:p>
            <a:pPr marL="0" indent="0">
              <a:buNone/>
            </a:pPr>
            <a:endParaRPr lang="no-NO" sz="3200" dirty="0">
              <a:latin typeface="+mj-lt"/>
            </a:endParaRPr>
          </a:p>
          <a:p>
            <a:pPr marL="0" indent="0">
              <a:buNone/>
            </a:pPr>
            <a:endParaRPr lang="no-NO" sz="3200" dirty="0"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  <a:p>
            <a:pPr marL="0" indent="0">
              <a:buNone/>
            </a:pPr>
            <a:endParaRPr lang="no-NO" sz="32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86C1B56-2ADD-C567-2410-020DA42C9649}"/>
              </a:ext>
            </a:extLst>
          </p:cNvPr>
          <p:cNvSpPr/>
          <p:nvPr/>
        </p:nvSpPr>
        <p:spPr>
          <a:xfrm>
            <a:off x="0" y="0"/>
            <a:ext cx="5327650" cy="3779838"/>
          </a:xfrm>
          <a:prstGeom prst="rect">
            <a:avLst/>
          </a:prstGeom>
          <a:noFill/>
          <a:ln w="57150">
            <a:solidFill>
              <a:srgbClr val="33A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o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C230E86E-9D59-EB29-7744-934928C35B8F}"/>
              </a:ext>
            </a:extLst>
          </p:cNvPr>
          <p:cNvSpPr txBox="1"/>
          <p:nvPr/>
        </p:nvSpPr>
        <p:spPr>
          <a:xfrm>
            <a:off x="0" y="675383"/>
            <a:ext cx="2427220" cy="2777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900" dirty="0">
                <a:ea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nb-NO" sz="900" b="1" dirty="0">
                <a:ea typeface="Calibri" panose="020F0502020204030204" pitchFamily="34" charset="0"/>
                <a:cs typeface="Calibri" panose="020F0502020204030204" pitchFamily="34" charset="0"/>
              </a:rPr>
              <a:t>forhåndssamtale</a:t>
            </a:r>
            <a:r>
              <a:rPr lang="nb-NO" sz="900" dirty="0">
                <a:ea typeface="Calibri" panose="020F0502020204030204" pitchFamily="34" charset="0"/>
                <a:cs typeface="Calibri" panose="020F0502020204030204" pitchFamily="34" charset="0"/>
              </a:rPr>
              <a:t> er en samtale mellom helsepersonell, pasienten og eventuelt pårørende der man snakker om pasientens ønsker, verdier og prioriteringer for framtidig behandling – spesielt i situasjoner der pasienten senere kan miste evnen til å ta egne beslutninger.</a:t>
            </a:r>
          </a:p>
          <a:p>
            <a:pPr fontAlgn="t">
              <a:lnSpc>
                <a:spcPts val="1500"/>
              </a:lnSpc>
              <a:buNone/>
            </a:pPr>
            <a:r>
              <a:rPr lang="nb-NO" sz="900" b="1" dirty="0">
                <a:ea typeface="Calibri" panose="020F0502020204030204" pitchFamily="34" charset="0"/>
                <a:cs typeface="Calibri" panose="020F0502020204030204" pitchFamily="34" charset="0"/>
              </a:rPr>
              <a:t>Kort sagt handler det om å: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nb-NO" sz="900" dirty="0">
                <a:ea typeface="Calibri" panose="020F0502020204030204" pitchFamily="34" charset="0"/>
                <a:cs typeface="Calibri" panose="020F0502020204030204" pitchFamily="34" charset="0"/>
              </a:rPr>
              <a:t>kartlegge hva som er viktig for pasienten i livet og i helsehverdagen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nb-NO" sz="900" dirty="0">
                <a:ea typeface="Calibri" panose="020F0502020204030204" pitchFamily="34" charset="0"/>
                <a:cs typeface="Calibri" panose="020F0502020204030204" pitchFamily="34" charset="0"/>
              </a:rPr>
              <a:t>avklare ønsker og grenser for medisinsk behandling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nb-NO" sz="900" dirty="0">
                <a:ea typeface="Calibri" panose="020F0502020204030204" pitchFamily="34" charset="0"/>
                <a:cs typeface="Calibri" panose="020F0502020204030204" pitchFamily="34" charset="0"/>
              </a:rPr>
              <a:t>sikre at behandlingen i framtiden blir mest mulig i tråd med pasientens ønsker og verdier</a:t>
            </a:r>
            <a:br>
              <a:rPr lang="nb-NO" sz="900" dirty="0"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nb-NO" sz="9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900" b="1" dirty="0">
                <a:ea typeface="Calibri" panose="020F0502020204030204" pitchFamily="34" charset="0"/>
                <a:cs typeface="Calibri" panose="020F0502020204030204" pitchFamily="34" charset="0"/>
              </a:rPr>
              <a:t>Målet er </a:t>
            </a:r>
            <a:r>
              <a:rPr lang="nb-NO" sz="900" dirty="0">
                <a:ea typeface="Calibri" panose="020F0502020204030204" pitchFamily="34" charset="0"/>
                <a:cs typeface="Calibri" panose="020F0502020204030204" pitchFamily="34" charset="0"/>
              </a:rPr>
              <a:t>å skape trygghet, forutsigbarhet og god planlegging – både for pasienten, pårørende og helsepersonell.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9CEE5227-C9CF-B332-A883-1ADFDE7389D4}"/>
              </a:ext>
            </a:extLst>
          </p:cNvPr>
          <p:cNvSpPr txBox="1"/>
          <p:nvPr/>
        </p:nvSpPr>
        <p:spPr>
          <a:xfrm>
            <a:off x="312156" y="171079"/>
            <a:ext cx="2115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Forhåndssamtale</a:t>
            </a:r>
          </a:p>
        </p:txBody>
      </p:sp>
      <p:pic>
        <p:nvPicPr>
          <p:cNvPr id="3" name="Bilde 2" descr="Et bilde som inneholder skjermbilde, Grafikk, maske&#10;&#10;KI-generert innhold kan være feil.">
            <a:extLst>
              <a:ext uri="{FF2B5EF4-FFF2-40B4-BE49-F238E27FC236}">
                <a16:creationId xmlns:a16="http://schemas.microsoft.com/office/drawing/2014/main" id="{6733850C-6D47-B7C9-DB57-6268C9787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2022" y="3019647"/>
            <a:ext cx="707907" cy="707907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02833735-75B0-7388-9177-4B5611615431}"/>
              </a:ext>
            </a:extLst>
          </p:cNvPr>
          <p:cNvSpPr txBox="1"/>
          <p:nvPr/>
        </p:nvSpPr>
        <p:spPr>
          <a:xfrm>
            <a:off x="3851480" y="3306645"/>
            <a:ext cx="80761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700" dirty="0"/>
              <a:t>Nasjonale faglige råd for forhånds-samtaler (</a:t>
            </a:r>
            <a:r>
              <a:rPr lang="nb-NO" sz="700" dirty="0" err="1"/>
              <a:t>Hdir</a:t>
            </a:r>
            <a:r>
              <a:rPr lang="nb-NO" sz="600" dirty="0"/>
              <a:t>)</a:t>
            </a:r>
          </a:p>
        </p:txBody>
      </p:sp>
      <p:pic>
        <p:nvPicPr>
          <p:cNvPr id="9" name="Bilde 8" descr="Et bilde som inneholder Grafikk, skjermbilde, grafisk design, design&#10;&#10;KI-generert innhold kan være feil.">
            <a:extLst>
              <a:ext uri="{FF2B5EF4-FFF2-40B4-BE49-F238E27FC236}">
                <a16:creationId xmlns:a16="http://schemas.microsoft.com/office/drawing/2014/main" id="{2AFCE8A5-F32C-F7B7-1416-A4C09DD38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466" y="3019648"/>
            <a:ext cx="707908" cy="707908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9DB9431A-157B-0D4A-CE8C-E378AD52B065}"/>
              </a:ext>
            </a:extLst>
          </p:cNvPr>
          <p:cNvSpPr txBox="1"/>
          <p:nvPr/>
        </p:nvSpPr>
        <p:spPr>
          <a:xfrm>
            <a:off x="2388279" y="3306645"/>
            <a:ext cx="8705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700" dirty="0"/>
              <a:t>E-læringskurs i forhåndssamtaler (Helse Bergen HF)</a:t>
            </a:r>
          </a:p>
        </p:txBody>
      </p:sp>
      <p:pic>
        <p:nvPicPr>
          <p:cNvPr id="6" name="Bilde 5" descr="Et bilde som inneholder tekst&#10;&#10;Automatisk generert beskrivelse">
            <a:extLst>
              <a:ext uri="{FF2B5EF4-FFF2-40B4-BE49-F238E27FC236}">
                <a16:creationId xmlns:a16="http://schemas.microsoft.com/office/drawing/2014/main" id="{9DE3C5BB-3056-721F-F8AB-20E06312E5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16" t="22209" r="4216" b="25378"/>
          <a:stretch>
            <a:fillRect/>
          </a:stretch>
        </p:blipFill>
        <p:spPr>
          <a:xfrm>
            <a:off x="964019" y="3415576"/>
            <a:ext cx="1505962" cy="31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206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3D249-16E6-9BBA-2567-7B08BE2C9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 descr="Et bilde som inneholder tekst&#10;&#10;Automatisk generert beskrivelse">
            <a:extLst>
              <a:ext uri="{FF2B5EF4-FFF2-40B4-BE49-F238E27FC236}">
                <a16:creationId xmlns:a16="http://schemas.microsoft.com/office/drawing/2014/main" id="{702F37CA-0C7F-622D-36B9-F55CBF219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96" y="3149982"/>
            <a:ext cx="2046044" cy="724866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2BEC63B-5853-3BA2-7453-BC2C5E1C2B79}"/>
              </a:ext>
            </a:extLst>
          </p:cNvPr>
          <p:cNvSpPr/>
          <p:nvPr/>
        </p:nvSpPr>
        <p:spPr>
          <a:xfrm>
            <a:off x="9096" y="0"/>
            <a:ext cx="2584425" cy="3808735"/>
          </a:xfrm>
          <a:prstGeom prst="rect">
            <a:avLst/>
          </a:prstGeom>
          <a:ln w="19050">
            <a:solidFill>
              <a:srgbClr val="33A338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nb-NO" sz="1050" b="1" dirty="0">
              <a:latin typeface="+mj-lt"/>
            </a:endParaRPr>
          </a:p>
          <a:p>
            <a:pPr algn="ctr"/>
            <a:r>
              <a:rPr lang="nb-NO" sz="1100" b="1" dirty="0"/>
              <a:t>Forslag til inndeling </a:t>
            </a:r>
            <a:br>
              <a:rPr lang="nb-NO" sz="1100" b="1" dirty="0"/>
            </a:br>
            <a:r>
              <a:rPr lang="nb-NO" sz="1100" b="1" dirty="0"/>
              <a:t>og gode spørsmål i samtalen</a:t>
            </a:r>
          </a:p>
          <a:p>
            <a:endParaRPr lang="nb-NO" sz="900" b="1" dirty="0">
              <a:latin typeface="+mj-lt"/>
            </a:endParaRPr>
          </a:p>
          <a:p>
            <a:r>
              <a:rPr lang="nb-NO" sz="900" b="1" dirty="0"/>
              <a:t>Innledning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900" dirty="0">
                <a:cs typeface="Calibri" panose="020F0502020204030204"/>
              </a:rPr>
              <a:t>Legg til rette for en trygg atmosfære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o-NO" sz="900" dirty="0"/>
              <a:t>Presenter formålet med </a:t>
            </a:r>
            <a:r>
              <a:rPr lang="nb-NO" sz="900" dirty="0"/>
              <a:t>en forhånds</a:t>
            </a:r>
            <a:r>
              <a:rPr lang="no-NO" sz="900" dirty="0"/>
              <a:t>samtale</a:t>
            </a:r>
            <a:r>
              <a:rPr lang="nb-NO" sz="900" dirty="0"/>
              <a:t>:</a:t>
            </a:r>
            <a:r>
              <a:rPr lang="no-NO" sz="900" dirty="0"/>
              <a:t> </a:t>
            </a:r>
            <a:br>
              <a:rPr lang="nb-NO" sz="900" dirty="0"/>
            </a:br>
            <a:r>
              <a:rPr lang="no-NO" sz="900" dirty="0"/>
              <a:t>«Dette handler om dine ønsker og verdier</a:t>
            </a:r>
            <a:r>
              <a:rPr lang="nb-NO" sz="900" dirty="0"/>
              <a:t>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900" dirty="0">
                <a:cs typeface="Calibri" panose="020F0502020204030204"/>
              </a:rPr>
              <a:t>«Hva har du tenkt på i forkant av denne samtalen?»</a:t>
            </a:r>
            <a:endParaRPr lang="no-NO" sz="900" dirty="0" err="1">
              <a:ea typeface="Calibri"/>
              <a:cs typeface="Calibri"/>
            </a:endParaRPr>
          </a:p>
          <a:p>
            <a:endParaRPr lang="nb-NO" sz="900" b="1" dirty="0">
              <a:latin typeface="+mj-lt"/>
            </a:endParaRPr>
          </a:p>
          <a:p>
            <a:r>
              <a:rPr lang="nb-NO" sz="900" b="1" dirty="0"/>
              <a:t>Pasientens innsikt og forståelse</a:t>
            </a:r>
            <a:endParaRPr lang="nb-NO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900" dirty="0"/>
              <a:t>«Kan du fortelle litt om hvordan du har det (og hva som har skjedd siden sist)?»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900" dirty="0"/>
              <a:t>«Hva vet du om din (helse-)tilstand?»</a:t>
            </a:r>
          </a:p>
          <a:p>
            <a:endParaRPr lang="nb-NO" sz="900" b="1" dirty="0">
              <a:latin typeface="+mj-lt"/>
            </a:endParaRPr>
          </a:p>
          <a:p>
            <a:r>
              <a:rPr lang="no-NO" sz="900" b="1" dirty="0"/>
              <a:t>Kartlegging av verdier og ønsker</a:t>
            </a:r>
            <a:endParaRPr lang="no-NO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900" dirty="0"/>
              <a:t>«Vil du fortelle litt om hva som er viktig for deg? Hva gjør dagen til en god dag?»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900" dirty="0"/>
              <a:t>«</a:t>
            </a:r>
            <a:r>
              <a:rPr lang="no-NO" sz="900" dirty="0"/>
              <a:t>Hva gir deg livskvalitet?</a:t>
            </a:r>
            <a:r>
              <a:rPr lang="nb-NO" sz="900" dirty="0"/>
              <a:t>»</a:t>
            </a:r>
            <a:endParaRPr lang="no-NO" sz="900" dirty="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900" dirty="0"/>
              <a:t>«</a:t>
            </a:r>
            <a:r>
              <a:rPr lang="no-NO" sz="900" dirty="0"/>
              <a:t>Er det noe du absolutt ikke ønsker?</a:t>
            </a:r>
            <a:r>
              <a:rPr lang="nb-NO" sz="900" dirty="0"/>
              <a:t>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800" dirty="0"/>
          </a:p>
          <a:p>
            <a:endParaRPr lang="nb-NO" sz="800" dirty="0"/>
          </a:p>
          <a:p>
            <a:endParaRPr lang="nb-NO" sz="800" dirty="0"/>
          </a:p>
          <a:p>
            <a:endParaRPr lang="nb-NO" sz="800" dirty="0"/>
          </a:p>
          <a:p>
            <a:endParaRPr lang="nb-NO" sz="800" dirty="0"/>
          </a:p>
        </p:txBody>
      </p:sp>
      <p:sp>
        <p:nvSpPr>
          <p:cNvPr id="12" name="Plassholder for innhold 3">
            <a:extLst>
              <a:ext uri="{FF2B5EF4-FFF2-40B4-BE49-F238E27FC236}">
                <a16:creationId xmlns:a16="http://schemas.microsoft.com/office/drawing/2014/main" id="{C5969CCF-2F6C-39CE-99BC-5BC155A4CED2}"/>
              </a:ext>
            </a:extLst>
          </p:cNvPr>
          <p:cNvSpPr txBox="1">
            <a:spLocks/>
          </p:cNvSpPr>
          <p:nvPr/>
        </p:nvSpPr>
        <p:spPr>
          <a:xfrm>
            <a:off x="2682019" y="-39735"/>
            <a:ext cx="2654728" cy="3734980"/>
          </a:xfrm>
          <a:prstGeom prst="rect">
            <a:avLst/>
          </a:prstGeom>
          <a:noFill/>
        </p:spPr>
        <p:txBody>
          <a:bodyPr lIns="91440" tIns="45720" rIns="91440" bIns="45720" anchor="t">
            <a:noAutofit/>
          </a:bodyPr>
          <a:lstStyle>
            <a:lvl1pPr marL="126004" indent="-126004" algn="l" defTabSz="504017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022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1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82030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4039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048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38056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90065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2073" indent="-126004" algn="l" defTabSz="504017" rtl="0" eaLnBrk="1" latinLnBrk="0" hangingPunct="1">
              <a:lnSpc>
                <a:spcPct val="90000"/>
              </a:lnSpc>
              <a:spcBef>
                <a:spcPts val="276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endParaRPr lang="nb-NO" sz="800" b="1" dirty="0">
              <a:solidFill>
                <a:prstClr val="black"/>
              </a:solidFill>
              <a:latin typeface="Calibri Light" panose="020F0302020204030204"/>
            </a:endParaRPr>
          </a:p>
          <a:p>
            <a:pPr marL="0" lvl="0" indent="0">
              <a:buNone/>
              <a:defRPr/>
            </a:pPr>
            <a:r>
              <a:rPr lang="no-NO" sz="9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Konkrete ønsker for fremtidig behandling</a:t>
            </a:r>
            <a:endParaRPr lang="nb-NO" sz="9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nb-NO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«Har du noen tanker om hva du ønsker hvis du blir akutt syk? Tanker knyttet til behandling eller innleggelse?»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nb-NO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«Har du tenkt på hva som blir viktig for deg når livet går mot slutten?» (Ønsker om hjemmedød?)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nb-NO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Vurder spørsmål knyttet til behandlingsavklaring (HLR, antibiotika-behandling, sykehusinnleggelse)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nb-NO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o-NO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Pårørende og beslutningsstøtte</a:t>
            </a:r>
            <a:endParaRPr kumimoji="0" lang="nb-NO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kumimoji="0" lang="no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Hvem skal involveres i beslutninger hvis du ikke kan selv?</a:t>
            </a: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  <a:endParaRPr kumimoji="0" lang="no-NO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kumimoji="0" lang="no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 du en fremtidsfullmakt?</a:t>
            </a: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900" dirty="0">
                <a:solidFill>
                  <a:prstClr val="black"/>
                </a:solidFill>
                <a:latin typeface="Calibri" panose="020F0502020204030204"/>
              </a:rPr>
              <a:t>«Hva er viktig for deg som pårørende?»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no-NO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o-NO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Oppsummering og dokumentasjon</a:t>
            </a:r>
            <a:endParaRPr kumimoji="0" lang="nb-NO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nb-NO" sz="900" dirty="0"/>
              <a:t>«Er det noe mer du ønsker vi skal snakke om?»</a:t>
            </a:r>
            <a:endParaRPr kumimoji="0" lang="nb-NO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indent="-17145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nb-NO" sz="900" dirty="0"/>
              <a:t>«Da skal jeg forsøke å oppsummere kort det vi har snakket om»</a:t>
            </a:r>
            <a:endParaRPr kumimoji="0" lang="nb-NO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no-N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vtal om samtalen skal følges opp senere</a:t>
            </a:r>
            <a:endParaRPr kumimoji="0" lang="nb-NO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7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nb-NO" sz="9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Etter samtalen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nb-NO" sz="900" dirty="0">
                <a:solidFill>
                  <a:prstClr val="black"/>
                </a:solidFill>
                <a:latin typeface="Calibri" panose="020F0502020204030204"/>
              </a:rPr>
              <a:t>Dokumenter på egnet sted i pasientjournal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nb-NO" sz="900" dirty="0">
                <a:solidFill>
                  <a:prstClr val="black"/>
                </a:solidFill>
                <a:latin typeface="Calibri" panose="020F0502020204030204"/>
              </a:rPr>
              <a:t>Vurder behov for opprettelse/oppdatering </a:t>
            </a:r>
            <a:r>
              <a:rPr lang="nb-NO" sz="900">
                <a:solidFill>
                  <a:prstClr val="black"/>
                </a:solidFill>
                <a:latin typeface="Calibri" panose="020F0502020204030204"/>
              </a:rPr>
              <a:t>av  palliativ </a:t>
            </a:r>
            <a:r>
              <a:rPr lang="nb-NO" sz="900" dirty="0">
                <a:solidFill>
                  <a:prstClr val="black"/>
                </a:solidFill>
                <a:latin typeface="Calibri" panose="020F0502020204030204"/>
              </a:rPr>
              <a:t>plan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CCB30B99-0F38-B7F6-5D00-1FC01B882FB3}"/>
              </a:ext>
            </a:extLst>
          </p:cNvPr>
          <p:cNvSpPr/>
          <p:nvPr/>
        </p:nvSpPr>
        <p:spPr>
          <a:xfrm>
            <a:off x="0" y="0"/>
            <a:ext cx="5327650" cy="3779838"/>
          </a:xfrm>
          <a:prstGeom prst="rect">
            <a:avLst/>
          </a:prstGeom>
          <a:noFill/>
          <a:ln w="57150">
            <a:solidFill>
              <a:srgbClr val="33A3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o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F4384EE6-C410-C2A1-471A-40BE7470D7FA}"/>
              </a:ext>
            </a:extLst>
          </p:cNvPr>
          <p:cNvSpPr txBox="1"/>
          <p:nvPr/>
        </p:nvSpPr>
        <p:spPr>
          <a:xfrm>
            <a:off x="4973889" y="3595218"/>
            <a:ext cx="44225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06.26</a:t>
            </a:r>
            <a:endParaRPr lang="nb-NO" sz="600" dirty="0"/>
          </a:p>
        </p:txBody>
      </p:sp>
    </p:spTree>
    <p:extLst>
      <p:ext uri="{BB962C8B-B14F-4D97-AF65-F5344CB8AC3E}">
        <p14:creationId xmlns:p14="http://schemas.microsoft.com/office/powerpoint/2010/main" val="2952325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536323E58CFB4B97CEEBB09DB7575D" ma:contentTypeVersion="19" ma:contentTypeDescription="Opprett et nytt dokument." ma:contentTypeScope="" ma:versionID="ffdd9027f8eafc8454c7d2d3e2614c14">
  <xsd:schema xmlns:xsd="http://www.w3.org/2001/XMLSchema" xmlns:xs="http://www.w3.org/2001/XMLSchema" xmlns:p="http://schemas.microsoft.com/office/2006/metadata/properties" xmlns:ns2="95498478-a88a-452f-8bb8-a47ba0e6caf1" xmlns:ns3="4c83f801-d599-46c6-b130-7095d001ab15" targetNamespace="http://schemas.microsoft.com/office/2006/metadata/properties" ma:root="true" ma:fieldsID="96c8ffa96cffed8a79192f32892c9296" ns2:_="" ns3:_="">
    <xsd:import namespace="95498478-a88a-452f-8bb8-a47ba0e6caf1"/>
    <xsd:import namespace="4c83f801-d599-46c6-b130-7095d001ab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Kommenta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498478-a88a-452f-8bb8-a47ba0e6ca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ommentar" ma:index="20" nillable="true" ma:displayName="Kommentar" ma:internalName="Kommentar">
      <xsd:simpleType>
        <xsd:restriction base="dms:Text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emerkelapper" ma:readOnly="false" ma:fieldId="{5cf76f15-5ced-4ddc-b409-7134ff3c332f}" ma:taxonomyMulti="true" ma:sspId="eeaa9471-3809-4903-bebf-111d1dca56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3f801-d599-46c6-b130-7095d001ab1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5a155f0-c184-47b8-984e-2e0a77c0399a}" ma:internalName="TaxCatchAll" ma:showField="CatchAllData" ma:web="4c83f801-d599-46c6-b130-7095d001ab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c83f801-d599-46c6-b130-7095d001ab15">
      <UserInfo>
        <DisplayName>Anne-Marte Klem</DisplayName>
        <AccountId>46</AccountId>
        <AccountType/>
      </UserInfo>
      <UserInfo>
        <DisplayName>Torunn Helen Eidså</DisplayName>
        <AccountId>29</AccountId>
        <AccountType/>
      </UserInfo>
      <UserInfo>
        <DisplayName>Ellida Grøsle Henriksen</DisplayName>
        <AccountId>22</AccountId>
        <AccountType/>
      </UserInfo>
      <UserInfo>
        <DisplayName>Birgitte Vabo Nesland</DisplayName>
        <AccountId>25</AccountId>
        <AccountType/>
      </UserInfo>
      <UserInfo>
        <DisplayName>Christina H Paulsen</DisplayName>
        <AccountId>33</AccountId>
        <AccountType/>
      </UserInfo>
      <UserInfo>
        <DisplayName>Cathrine Humlen Ruud</DisplayName>
        <AccountId>20</AccountId>
        <AccountType/>
      </UserInfo>
      <UserInfo>
        <DisplayName>Pål Friis</DisplayName>
        <AccountId>171</AccountId>
        <AccountType/>
      </UserInfo>
      <UserInfo>
        <DisplayName>Kari Beate Johnsen</DisplayName>
        <AccountId>170</AccountId>
        <AccountType/>
      </UserInfo>
      <UserInfo>
        <DisplayName>Anders Vedaa</DisplayName>
        <AccountId>247</AccountId>
        <AccountType/>
      </UserInfo>
      <UserInfo>
        <DisplayName>Sissel Andersen</DisplayName>
        <AccountId>248</AccountId>
        <AccountType/>
      </UserInfo>
      <UserInfo>
        <DisplayName>Richard Hardeland Skåra</DisplayName>
        <AccountId>363</AccountId>
        <AccountType/>
      </UserInfo>
    </SharedWithUsers>
    <lcf76f155ced4ddcb4097134ff3c332f xmlns="95498478-a88a-452f-8bb8-a47ba0e6caf1">
      <Terms xmlns="http://schemas.microsoft.com/office/infopath/2007/PartnerControls"/>
    </lcf76f155ced4ddcb4097134ff3c332f>
    <Kommentar xmlns="95498478-a88a-452f-8bb8-a47ba0e6caf1" xsi:nil="true"/>
    <TaxCatchAll xmlns="4c83f801-d599-46c6-b130-7095d001ab15" xsi:nil="true"/>
  </documentManagement>
</p:properties>
</file>

<file path=customXml/itemProps1.xml><?xml version="1.0" encoding="utf-8"?>
<ds:datastoreItem xmlns:ds="http://schemas.openxmlformats.org/officeDocument/2006/customXml" ds:itemID="{B5049818-ED68-4564-A34A-95856936BC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BAFCE6-205B-42E9-ACFB-17D461A188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498478-a88a-452f-8bb8-a47ba0e6caf1"/>
    <ds:schemaRef ds:uri="4c83f801-d599-46c6-b130-7095d001ab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EC5D6D-496C-43FD-88BB-C146F2CC462F}">
  <ds:schemaRefs>
    <ds:schemaRef ds:uri="http://schemas.microsoft.com/office/infopath/2007/PartnerControls"/>
    <ds:schemaRef ds:uri="http://purl.org/dc/elements/1.1/"/>
    <ds:schemaRef ds:uri="4c83f801-d599-46c6-b130-7095d001ab15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95498478-a88a-452f-8bb8-a47ba0e6caf1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b04c18ce-fe49-4383-8235-47f395f07474}" enabled="0" method="" siteId="{b04c18ce-fe49-4383-8235-47f395f0747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4633</TotalTime>
  <Words>559</Words>
  <Application>Microsoft Office PowerPoint</Application>
  <PresentationFormat>Egendefinert</PresentationFormat>
  <Paragraphs>63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Olga Rugsland Espegren</dc:creator>
  <cp:lastModifiedBy>Cathrine Humlen Ruud</cp:lastModifiedBy>
  <cp:revision>132</cp:revision>
  <cp:lastPrinted>2026-02-26T07:47:33Z</cp:lastPrinted>
  <dcterms:created xsi:type="dcterms:W3CDTF">2020-10-13T17:57:14Z</dcterms:created>
  <dcterms:modified xsi:type="dcterms:W3CDTF">2026-06-05T12:11:41Z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0x0101000C536323E58CFB4B97CEEBB09DB7575D</vt:lpwstr>
  </property>
  <property fmtid="{D5CDD505-2E9C-101B-9397-08002B2CF9AE}" pid="3" name="MediaServiceImageTags">
    <vt:lpwstr/>
  </property>
</Properties>
</file>