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4"/>
  </p:notesMasterIdLst>
  <p:sldIdLst>
    <p:sldId id="279" r:id="rId2"/>
    <p:sldId id="294" r:id="rId3"/>
    <p:sldId id="297" r:id="rId4"/>
    <p:sldId id="298" r:id="rId5"/>
    <p:sldId id="299" r:id="rId6"/>
    <p:sldId id="301" r:id="rId7"/>
    <p:sldId id="302" r:id="rId8"/>
    <p:sldId id="303" r:id="rId9"/>
    <p:sldId id="304" r:id="rId10"/>
    <p:sldId id="305" r:id="rId11"/>
    <p:sldId id="306" r:id="rId12"/>
    <p:sldId id="309" r:id="rId13"/>
  </p:sldIdLst>
  <p:sldSz cx="9144000" cy="6858000" type="screen4x3"/>
  <p:notesSz cx="6797675" cy="992822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4655" autoAdjust="0"/>
  </p:normalViewPr>
  <p:slideViewPr>
    <p:cSldViewPr>
      <p:cViewPr varScale="1">
        <p:scale>
          <a:sx n="75" d="100"/>
          <a:sy n="75" d="100"/>
        </p:scale>
        <p:origin x="72" y="20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4194F-67BE-44F9-B708-22EDFB694E89}" type="datetimeFigureOut">
              <a:rPr lang="nb-NO" smtClean="0"/>
              <a:pPr/>
              <a:t>14.03.2023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E780F-7B61-4F54-B93B-EEB7D13C22E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26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Dette bør det tas stilling til før pasienten går inn i den døende fasen.</a:t>
            </a:r>
          </a:p>
        </p:txBody>
      </p:sp>
      <p:sp>
        <p:nvSpPr>
          <p:cNvPr id="2048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6C23DF-7DA7-4E31-A752-D61F4F1E4263}" type="slidenum">
              <a:rPr lang="nb-NO" altLang="nb-NO" smtClean="0"/>
              <a:pPr>
                <a:spcBef>
                  <a:spcPct val="0"/>
                </a:spcBef>
              </a:pPr>
              <a:t>9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66087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Si heller tro eller livssyn…………fremfor hvilken religion de praktiserer.</a:t>
            </a:r>
          </a:p>
          <a:p>
            <a:endParaRPr lang="nb-NO" altLang="nb-NO" smtClean="0">
              <a:latin typeface="Arial" panose="020B0604020202020204" pitchFamily="34" charset="0"/>
            </a:endParaRPr>
          </a:p>
        </p:txBody>
      </p:sp>
      <p:sp>
        <p:nvSpPr>
          <p:cNvPr id="2355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E2F7FF-D71F-4C33-B443-28459944DA33}" type="slidenum">
              <a:rPr lang="nb-NO" altLang="nb-NO" smtClean="0"/>
              <a:pPr>
                <a:spcBef>
                  <a:spcPct val="0"/>
                </a:spcBef>
              </a:pPr>
              <a:t>11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3842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gradFill rotWithShape="0">
          <a:gsLst>
            <a:gs pos="0">
              <a:schemeClr val="bg1"/>
            </a:gs>
            <a:gs pos="100000">
              <a:srgbClr val="4F81BD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ymbol.png"/>
          <p:cNvPicPr>
            <a:picLocks noChangeAspect="1"/>
          </p:cNvPicPr>
          <p:nvPr userDrawn="1"/>
        </p:nvPicPr>
        <p:blipFill>
          <a:blip r:embed="rId2" cstate="print"/>
          <a:srcRect l="1065" t="194" r="41312" b="43089"/>
          <a:stretch>
            <a:fillRect/>
          </a:stretch>
        </p:blipFill>
        <p:spPr bwMode="auto">
          <a:xfrm>
            <a:off x="6037263" y="3798888"/>
            <a:ext cx="310673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mbria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173F-17F8-4634-B353-2F6633CA54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0F88E-1F18-42F5-B0E2-0F95B8C6298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EEF2-210F-494C-9C9C-7C08A08A727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0E0D-9532-4601-9F0D-2BE38502B1C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3131-392B-4881-9529-DC1D769E2C1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55228-D5D3-44EF-82E0-643094A075A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00" y="784800"/>
            <a:ext cx="849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980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674800"/>
            <a:ext cx="4040188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980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74800"/>
            <a:ext cx="4041775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6266-A68E-4F4F-B90B-597F812AC2D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8853-8DF7-4913-A8A8-6331130D66CF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12DD-1A4B-483C-881D-F67BB2A371A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5651-3E44-4AA6-9062-BA8477C9374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2BC5-6A76-4BD3-9E1A-1ECB077603A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tittelstil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tekststiler i malen</a:t>
            </a:r>
          </a:p>
          <a:p>
            <a:pPr lvl="1"/>
            <a:r>
              <a:rPr lang="nb-NO" altLang="en-US" smtClean="0"/>
              <a:t>Andre nivå</a:t>
            </a:r>
          </a:p>
          <a:p>
            <a:pPr lvl="2"/>
            <a:r>
              <a:rPr lang="nb-NO" altLang="en-US" smtClean="0"/>
              <a:t>Tredje nivå</a:t>
            </a:r>
          </a:p>
          <a:p>
            <a:pPr lvl="3"/>
            <a:r>
              <a:rPr lang="nb-NO" altLang="en-US" smtClean="0"/>
              <a:t>Fjerde nivå</a:t>
            </a:r>
          </a:p>
          <a:p>
            <a:pPr lvl="4"/>
            <a:r>
              <a:rPr lang="nb-NO" altLang="en-US" smtClean="0"/>
              <a:t>Femte nivå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57938"/>
            <a:ext cx="3429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fld id="{DB611E65-DACB-4672-9005-C08C59B19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Bilde 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363" y="360363"/>
            <a:ext cx="31575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mbria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helse-bergen.no/kompetansesenter-i-lindrande-behandl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958975"/>
            <a:ext cx="7772400" cy="1470025"/>
          </a:xfrm>
        </p:spPr>
        <p:txBody>
          <a:bodyPr/>
          <a:lstStyle/>
          <a:p>
            <a:pPr eaLnBrk="1" hangingPunct="1"/>
            <a:r>
              <a:rPr lang="nb-NO" altLang="nb-NO" b="1" dirty="0" smtClean="0"/>
              <a:t>Den døende pasient</a:t>
            </a:r>
            <a:br>
              <a:rPr lang="nb-NO" altLang="nb-NO" b="1" dirty="0" smtClean="0"/>
            </a:br>
            <a:r>
              <a:rPr lang="nb-NO" altLang="nb-NO" sz="2800" b="1" dirty="0" smtClean="0"/>
              <a:t>Del 1</a:t>
            </a:r>
            <a:r>
              <a:rPr lang="nb-NO" altLang="nb-NO" b="1" dirty="0" smtClean="0"/>
              <a:t/>
            </a:r>
            <a:br>
              <a:rPr lang="nb-NO" altLang="nb-NO" b="1" dirty="0" smtClean="0"/>
            </a:br>
            <a:r>
              <a:rPr lang="nb-NO" altLang="nb-NO" sz="2800" b="1" dirty="0" smtClean="0"/>
              <a:t>Erkjennelse, avklaring og planlegging</a:t>
            </a:r>
            <a:r>
              <a:rPr lang="nb-NO" altLang="nb-NO" b="1" dirty="0" smtClean="0"/>
              <a:t/>
            </a:r>
            <a:br>
              <a:rPr lang="nb-NO" altLang="nb-NO" b="1" dirty="0" smtClean="0"/>
            </a:br>
            <a:endParaRPr lang="nb-NO" altLang="nb-NO" b="1" dirty="0" smtClean="0"/>
          </a:p>
        </p:txBody>
      </p:sp>
      <p:sp>
        <p:nvSpPr>
          <p:cNvPr id="5" name="Undertittel 1"/>
          <p:cNvSpPr txBox="1">
            <a:spLocks/>
          </p:cNvSpPr>
          <p:nvPr/>
        </p:nvSpPr>
        <p:spPr bwMode="auto">
          <a:xfrm>
            <a:off x="2411846" y="3717032"/>
            <a:ext cx="4320307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nb-NO" altLang="nb-NO" sz="2400" kern="0" dirty="0" smtClean="0"/>
              <a:t>        </a:t>
            </a:r>
            <a:r>
              <a:rPr lang="nb-NO" altLang="nb-NO" sz="2400" b="1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Palliativ enhet</a:t>
            </a:r>
          </a:p>
          <a:p>
            <a:pPr>
              <a:buFontTx/>
              <a:buNone/>
              <a:defRPr/>
            </a:pPr>
            <a:r>
              <a:rPr lang="nb-NO" altLang="nb-NO" sz="2400" b="1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Sykehuset Telemark HF        </a:t>
            </a:r>
            <a:r>
              <a:rPr lang="nb-NO" altLang="nb-NO" sz="2400" kern="0" dirty="0" smtClean="0"/>
              <a:t>		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/>
          <p:cNvSpPr>
            <a:spLocks noGrp="1"/>
          </p:cNvSpPr>
          <p:nvPr>
            <p:ph type="title"/>
          </p:nvPr>
        </p:nvSpPr>
        <p:spPr>
          <a:xfrm>
            <a:off x="827584" y="834457"/>
            <a:ext cx="5326360" cy="1143000"/>
          </a:xfrm>
        </p:spPr>
        <p:txBody>
          <a:bodyPr/>
          <a:lstStyle/>
          <a:p>
            <a:r>
              <a:rPr lang="nb-NO" altLang="nb-NO" dirty="0" smtClean="0"/>
              <a:t>		Pleietiltak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988840"/>
            <a:ext cx="7772400" cy="4114800"/>
          </a:xfrm>
        </p:spPr>
        <p:txBody>
          <a:bodyPr/>
          <a:lstStyle/>
          <a:p>
            <a:pPr marL="268287" lvl="1" indent="0" eaLnBrk="1" hangingPunct="1">
              <a:lnSpc>
                <a:spcPct val="80000"/>
              </a:lnSpc>
              <a:buFontTx/>
              <a:buNone/>
              <a:defRPr/>
            </a:pPr>
            <a:endParaRPr lang="nb-NO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800" dirty="0" smtClean="0"/>
              <a:t>Vurdere om rutiner skal være faste eller ved behov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nb-NO" sz="2400" dirty="0" smtClean="0"/>
              <a:t>Snuregimer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nb-NO" sz="2400" dirty="0" smtClean="0"/>
              <a:t>Sårstell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nb-NO" sz="2400" dirty="0" smtClean="0"/>
              <a:t>Tømming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nb-NO" sz="2400" dirty="0" smtClean="0"/>
              <a:t>Munnstell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800" dirty="0" err="1" smtClean="0"/>
              <a:t>Antidecubitusmadrass</a:t>
            </a:r>
            <a:endParaRPr lang="nb-NO" sz="28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800" dirty="0" smtClean="0"/>
              <a:t>Dokumentasjon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nb-NO" sz="2400" dirty="0" smtClean="0"/>
              <a:t>Livets siste dager</a:t>
            </a:r>
          </a:p>
          <a:p>
            <a:pPr marL="268287" lvl="1" indent="0" eaLnBrk="1" hangingPunct="1">
              <a:lnSpc>
                <a:spcPct val="80000"/>
              </a:lnSpc>
              <a:buFontTx/>
              <a:buNone/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22181" y="819133"/>
            <a:ext cx="7772400" cy="1143000"/>
          </a:xfrm>
        </p:spPr>
        <p:txBody>
          <a:bodyPr/>
          <a:lstStyle/>
          <a:p>
            <a:r>
              <a:rPr lang="nb-NO" altLang="nb-NO" dirty="0" smtClean="0"/>
              <a:t>	    Tverrfaglig håndtering</a:t>
            </a:r>
          </a:p>
        </p:txBody>
      </p:sp>
      <p:sp>
        <p:nvSpPr>
          <p:cNvPr id="22531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mtClean="0"/>
              <a:t>Etablere en arena for tverrfaglige diskusjoner og planlegging</a:t>
            </a:r>
          </a:p>
          <a:p>
            <a:pPr lvl="1"/>
            <a:r>
              <a:rPr lang="nb-NO" altLang="nb-NO" smtClean="0"/>
              <a:t>Faste tverrfaglige møter</a:t>
            </a:r>
          </a:p>
          <a:p>
            <a:pPr lvl="1" eaLnBrk="1" hangingPunct="1">
              <a:lnSpc>
                <a:spcPct val="80000"/>
              </a:lnSpc>
            </a:pPr>
            <a:r>
              <a:rPr lang="nb-NO" altLang="nb-NO" smtClean="0"/>
              <a:t>Vurdere behov for bistand fra flere yrkesgrupper</a:t>
            </a:r>
          </a:p>
          <a:p>
            <a:pPr lvl="2" eaLnBrk="1" hangingPunct="1">
              <a:lnSpc>
                <a:spcPct val="80000"/>
              </a:lnSpc>
            </a:pPr>
            <a:r>
              <a:rPr lang="nb-NO" altLang="nb-NO" smtClean="0"/>
              <a:t>Prest </a:t>
            </a:r>
          </a:p>
          <a:p>
            <a:pPr lvl="2" eaLnBrk="1" hangingPunct="1">
              <a:lnSpc>
                <a:spcPct val="80000"/>
              </a:lnSpc>
            </a:pPr>
            <a:r>
              <a:rPr lang="nb-NO" altLang="nb-NO" smtClean="0"/>
              <a:t>Fysioterapeut</a:t>
            </a:r>
          </a:p>
          <a:p>
            <a:pPr lvl="1" eaLnBrk="1" hangingPunct="1">
              <a:lnSpc>
                <a:spcPct val="80000"/>
              </a:lnSpc>
            </a:pPr>
            <a:r>
              <a:rPr lang="nb-NO" altLang="nb-NO" smtClean="0"/>
              <a:t>Vurdere spesielle behov hos familier relatert til kultur, tro og livssyn</a:t>
            </a:r>
          </a:p>
          <a:p>
            <a:endParaRPr lang="nb-NO" altLang="nb-NO" smtClean="0"/>
          </a:p>
          <a:p>
            <a:endParaRPr lang="nb-NO" altLang="nb-NO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>
          <a:xfrm>
            <a:off x="24877" y="692696"/>
            <a:ext cx="8229600" cy="706438"/>
          </a:xfrm>
        </p:spPr>
        <p:txBody>
          <a:bodyPr/>
          <a:lstStyle/>
          <a:p>
            <a:r>
              <a:rPr lang="nb-NO" altLang="nb-NO" dirty="0" smtClean="0"/>
              <a:t>Anbefalt lesning</a:t>
            </a:r>
          </a:p>
        </p:txBody>
      </p:sp>
      <p:sp>
        <p:nvSpPr>
          <p:cNvPr id="20483" name="Plassholder for innhold 2"/>
          <p:cNvSpPr>
            <a:spLocks noGrp="1"/>
          </p:cNvSpPr>
          <p:nvPr>
            <p:ph idx="1"/>
          </p:nvPr>
        </p:nvSpPr>
        <p:spPr>
          <a:xfrm>
            <a:off x="12993" y="1556792"/>
            <a:ext cx="9004300" cy="4497387"/>
          </a:xfrm>
        </p:spPr>
        <p:txBody>
          <a:bodyPr/>
          <a:lstStyle/>
          <a:p>
            <a:pPr>
              <a:defRPr/>
            </a:pPr>
            <a:r>
              <a:rPr lang="nb-NO" dirty="0"/>
              <a:t>Nasjonalt handlingsprogram med retningslinjer for </a:t>
            </a:r>
            <a:r>
              <a:rPr lang="nb-NO" dirty="0" err="1"/>
              <a:t>palliasjon</a:t>
            </a:r>
            <a:r>
              <a:rPr lang="nb-NO" dirty="0"/>
              <a:t> i kreftomsorgen </a:t>
            </a:r>
            <a:endParaRPr lang="nb-NO" dirty="0" smtClean="0"/>
          </a:p>
          <a:p>
            <a:pPr>
              <a:defRPr/>
            </a:pPr>
            <a:r>
              <a:rPr lang="nb-NO" smtClean="0"/>
              <a:t>Livets </a:t>
            </a:r>
            <a:r>
              <a:rPr lang="nb-NO" dirty="0" smtClean="0"/>
              <a:t>siste dager</a:t>
            </a:r>
          </a:p>
          <a:p>
            <a:pPr>
              <a:defRPr/>
            </a:pPr>
            <a:r>
              <a:rPr lang="nb-NO" dirty="0" smtClean="0"/>
              <a:t>Den </a:t>
            </a:r>
            <a:r>
              <a:rPr lang="nb-NO" dirty="0" smtClean="0"/>
              <a:t>døende pasient – Tidsskrift for Den norske legeforening </a:t>
            </a:r>
            <a:r>
              <a:rPr lang="sv-SE" sz="2000" dirty="0"/>
              <a:t>J H </a:t>
            </a:r>
            <a:r>
              <a:rPr lang="sv-SE" sz="2000" dirty="0" smtClean="0"/>
              <a:t>Rosland, S v Hofacker, </a:t>
            </a:r>
            <a:r>
              <a:rPr lang="sv-SE" sz="2000" dirty="0"/>
              <a:t>Ø </a:t>
            </a:r>
            <a:r>
              <a:rPr lang="sv-SE" sz="2000" dirty="0" smtClean="0"/>
              <a:t>Paulsen</a:t>
            </a:r>
          </a:p>
          <a:p>
            <a:pPr>
              <a:defRPr/>
            </a:pPr>
            <a:r>
              <a:rPr lang="en-US" dirty="0" smtClean="0"/>
              <a:t>Care </a:t>
            </a:r>
            <a:r>
              <a:rPr lang="en-US" dirty="0"/>
              <a:t>of the Dying: A pathway to </a:t>
            </a:r>
            <a:r>
              <a:rPr lang="en-US" dirty="0" smtClean="0"/>
              <a:t>excellence </a:t>
            </a:r>
          </a:p>
          <a:p>
            <a:pPr marL="0" indent="0">
              <a:buFontTx/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   J </a:t>
            </a:r>
            <a:r>
              <a:rPr lang="en-US" sz="2000" dirty="0" err="1" smtClean="0"/>
              <a:t>Ellershaw</a:t>
            </a:r>
            <a:r>
              <a:rPr lang="en-US" sz="2000" dirty="0" smtClean="0"/>
              <a:t>, S Wilkinson, D C Saunders</a:t>
            </a:r>
          </a:p>
          <a:p>
            <a:pPr marL="0" indent="0">
              <a:buFontTx/>
              <a:buNone/>
              <a:defRPr/>
            </a:pPr>
            <a:endParaRPr lang="nb-NO" sz="2000" u="sng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endParaRPr lang="nb-NO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Faglig fundament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504" y="2132856"/>
            <a:ext cx="8856663" cy="4497388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Retningslinjene som presenteres her baserer seg på:</a:t>
            </a:r>
          </a:p>
          <a:p>
            <a:pPr lvl="1">
              <a:defRPr/>
            </a:pPr>
            <a:r>
              <a:rPr lang="nb-NO" dirty="0" smtClean="0"/>
              <a:t>Livets siste dager</a:t>
            </a:r>
          </a:p>
          <a:p>
            <a:pPr lvl="2">
              <a:defRPr/>
            </a:pPr>
            <a:r>
              <a:rPr lang="nb-NO" sz="2000" i="0" dirty="0" smtClean="0"/>
              <a:t>Plan for lindring i livets sluttfase</a:t>
            </a:r>
          </a:p>
          <a:p>
            <a:pPr lvl="1">
              <a:defRPr/>
            </a:pPr>
            <a:r>
              <a:rPr lang="nb-NO" dirty="0" smtClean="0"/>
              <a:t>Kompetansesenter </a:t>
            </a:r>
            <a:r>
              <a:rPr lang="nb-NO" dirty="0" smtClean="0"/>
              <a:t>i </a:t>
            </a:r>
            <a:r>
              <a:rPr lang="nb-NO" dirty="0" err="1" smtClean="0"/>
              <a:t>lindrande</a:t>
            </a:r>
            <a:r>
              <a:rPr lang="nb-NO" dirty="0" smtClean="0"/>
              <a:t> behandling Helse Vest har en landsdekkende funksjon som koordinerende senter for Livets siste dager</a:t>
            </a:r>
          </a:p>
          <a:p>
            <a:pPr lvl="2">
              <a:defRPr/>
            </a:pPr>
            <a:r>
              <a:rPr lang="nb-NO" sz="1800" dirty="0" smtClean="0">
                <a:hlinkClick r:id="rId4"/>
              </a:rPr>
              <a:t>https://helse-bergen.no/kompetansesenter-i-lindrande-behandling</a:t>
            </a:r>
            <a:endParaRPr lang="nb-NO" sz="1800" dirty="0" smtClean="0"/>
          </a:p>
          <a:p>
            <a:pPr marL="534988" lvl="2" indent="0">
              <a:buFontTx/>
              <a:buNone/>
              <a:defRPr/>
            </a:pPr>
            <a:endParaRPr lang="nb-NO" dirty="0" smtClean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>
          <a:xfrm>
            <a:off x="391524" y="686843"/>
            <a:ext cx="8229600" cy="814387"/>
          </a:xfrm>
        </p:spPr>
        <p:txBody>
          <a:bodyPr/>
          <a:lstStyle/>
          <a:p>
            <a:r>
              <a:rPr lang="nb-NO" altLang="nb-NO" dirty="0" smtClean="0"/>
              <a:t>Når er en pasient døende?</a:t>
            </a:r>
          </a:p>
        </p:txBody>
      </p:sp>
      <p:sp>
        <p:nvSpPr>
          <p:cNvPr id="11267" name="Plassholder for innhol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497388"/>
          </a:xfrm>
        </p:spPr>
        <p:txBody>
          <a:bodyPr/>
          <a:lstStyle/>
          <a:p>
            <a:r>
              <a:rPr lang="nb-NO" altLang="nb-NO" dirty="0" smtClean="0"/>
              <a:t>Hovedkriterier (må alltid være oppfylt)</a:t>
            </a:r>
          </a:p>
          <a:p>
            <a:pPr lvl="1"/>
            <a:r>
              <a:rPr lang="nb-NO" altLang="nb-NO" dirty="0" smtClean="0"/>
              <a:t>Alle mulige reversible årsaker til pasientens tilstand er vurdert som uaktuelle å behandle</a:t>
            </a:r>
          </a:p>
          <a:p>
            <a:pPr lvl="1"/>
            <a:r>
              <a:rPr lang="nb-NO" altLang="nb-NO" dirty="0" smtClean="0"/>
              <a:t>Behandlingsteamet (minimum lege og sykepleier) er enige om at pasienten er døende</a:t>
            </a:r>
          </a:p>
          <a:p>
            <a:r>
              <a:rPr lang="nb-NO" altLang="nb-NO" dirty="0" smtClean="0"/>
              <a:t>Tilleggskriterier (minst 2 av 4 må være oppfylt)</a:t>
            </a:r>
          </a:p>
          <a:p>
            <a:pPr lvl="1"/>
            <a:r>
              <a:rPr lang="nb-NO" altLang="nb-NO" dirty="0" smtClean="0"/>
              <a:t>Pasienten er sengeliggende</a:t>
            </a:r>
          </a:p>
          <a:p>
            <a:pPr lvl="1">
              <a:lnSpc>
                <a:spcPts val="2875"/>
              </a:lnSpc>
            </a:pPr>
            <a:r>
              <a:rPr lang="nb-NO" altLang="nb-NO" dirty="0" smtClean="0"/>
              <a:t>Pasienten er i lengre perioder ikke kontaktbar</a:t>
            </a:r>
          </a:p>
          <a:p>
            <a:pPr lvl="1">
              <a:lnSpc>
                <a:spcPts val="2875"/>
              </a:lnSpc>
            </a:pPr>
            <a:r>
              <a:rPr lang="nb-NO" altLang="nb-NO" dirty="0" smtClean="0"/>
              <a:t>Pasienten klarer bare å drikke en liten slurk </a:t>
            </a:r>
          </a:p>
          <a:p>
            <a:pPr lvl="1">
              <a:lnSpc>
                <a:spcPts val="2875"/>
              </a:lnSpc>
            </a:pPr>
            <a:r>
              <a:rPr lang="nb-NO" altLang="nb-NO" dirty="0" smtClean="0"/>
              <a:t>Pasienten kan ikke lenger svelge tabletter</a:t>
            </a:r>
          </a:p>
        </p:txBody>
      </p:sp>
      <p:sp>
        <p:nvSpPr>
          <p:cNvPr id="11268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20762" y="6165304"/>
            <a:ext cx="2900362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1800" b="0" dirty="0" err="1" smtClean="0">
                <a:solidFill>
                  <a:schemeClr val="tx2"/>
                </a:solidFill>
              </a:rPr>
              <a:t>Ref</a:t>
            </a:r>
            <a:r>
              <a:rPr lang="nb-NO" altLang="nb-NO" sz="1800" b="0" dirty="0" smtClean="0">
                <a:solidFill>
                  <a:schemeClr val="tx2"/>
                </a:solidFill>
              </a:rPr>
              <a:t>: Livets siste dager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06438"/>
          </a:xfrm>
        </p:spPr>
        <p:txBody>
          <a:bodyPr/>
          <a:lstStyle/>
          <a:p>
            <a:r>
              <a:rPr lang="nb-NO" altLang="nb-NO" dirty="0" smtClean="0"/>
              <a:t>Kliniske tegn døende pasient</a:t>
            </a:r>
          </a:p>
        </p:txBody>
      </p:sp>
      <p:sp>
        <p:nvSpPr>
          <p:cNvPr id="12291" name="Plassholder for innhold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97388"/>
          </a:xfrm>
        </p:spPr>
        <p:txBody>
          <a:bodyPr/>
          <a:lstStyle/>
          <a:p>
            <a:pPr lvl="1"/>
            <a:r>
              <a:rPr lang="nb-NO" altLang="nb-NO" dirty="0" smtClean="0"/>
              <a:t>ECOG status 4 (sengeliggende, avhengig av hjelp)</a:t>
            </a:r>
          </a:p>
          <a:p>
            <a:pPr lvl="1"/>
            <a:r>
              <a:rPr lang="nb-NO" altLang="nb-NO" dirty="0" smtClean="0"/>
              <a:t>Uro og agitasjon</a:t>
            </a:r>
          </a:p>
          <a:p>
            <a:pPr lvl="1"/>
            <a:r>
              <a:rPr lang="nb-NO" altLang="nb-NO" dirty="0" smtClean="0"/>
              <a:t>Urinproduksjon &lt; 100 ml siste 12 timer</a:t>
            </a:r>
          </a:p>
          <a:p>
            <a:pPr lvl="1"/>
            <a:r>
              <a:rPr lang="nb-NO" altLang="nb-NO" dirty="0" smtClean="0"/>
              <a:t>Surkling</a:t>
            </a:r>
          </a:p>
          <a:p>
            <a:pPr lvl="1"/>
            <a:r>
              <a:rPr lang="nb-NO" altLang="nb-NO" dirty="0" smtClean="0"/>
              <a:t>Apnéperioder</a:t>
            </a:r>
          </a:p>
          <a:p>
            <a:pPr lvl="1"/>
            <a:r>
              <a:rPr lang="nb-NO" altLang="nb-NO" dirty="0" err="1" smtClean="0"/>
              <a:t>Cheyne</a:t>
            </a:r>
            <a:r>
              <a:rPr lang="nb-NO" altLang="nb-NO" dirty="0" smtClean="0"/>
              <a:t>-Stokes respirasjon</a:t>
            </a:r>
          </a:p>
          <a:p>
            <a:pPr lvl="1"/>
            <a:r>
              <a:rPr lang="nb-NO" altLang="nb-NO" dirty="0" smtClean="0"/>
              <a:t>Perifer cyanose</a:t>
            </a:r>
          </a:p>
          <a:p>
            <a:pPr lvl="1"/>
            <a:r>
              <a:rPr lang="nb-NO" altLang="nb-NO" dirty="0" smtClean="0"/>
              <a:t>Fravær av </a:t>
            </a:r>
            <a:r>
              <a:rPr lang="nb-NO" altLang="nb-NO" dirty="0" err="1" smtClean="0"/>
              <a:t>radialispuls</a:t>
            </a:r>
            <a:r>
              <a:rPr lang="nb-NO" altLang="nb-NO" dirty="0" smtClean="0"/>
              <a:t> (håndledd)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940153" y="3717032"/>
            <a:ext cx="2708548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disse tegnene forekommer </a:t>
            </a:r>
          </a:p>
          <a:p>
            <a:pPr>
              <a:defRPr/>
            </a:pPr>
            <a:r>
              <a:rPr lang="nb-N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ikke hos alle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4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229600" cy="822325"/>
          </a:xfrm>
        </p:spPr>
        <p:txBody>
          <a:bodyPr/>
          <a:lstStyle/>
          <a:p>
            <a:r>
              <a:rPr lang="nb-NO" altLang="nb-NO" dirty="0" smtClean="0"/>
              <a:t>Tiltak som må følges opp</a:t>
            </a:r>
          </a:p>
        </p:txBody>
      </p:sp>
      <p:sp>
        <p:nvSpPr>
          <p:cNvPr id="13315" name="Plassholder for innhold 7"/>
          <p:cNvSpPr>
            <a:spLocks noGrp="1"/>
          </p:cNvSpPr>
          <p:nvPr>
            <p:ph idx="1"/>
          </p:nvPr>
        </p:nvSpPr>
        <p:spPr>
          <a:xfrm>
            <a:off x="35496" y="1888252"/>
            <a:ext cx="8892604" cy="4392613"/>
          </a:xfrm>
        </p:spPr>
        <p:txBody>
          <a:bodyPr/>
          <a:lstStyle/>
          <a:p>
            <a:r>
              <a:rPr lang="nb-NO" altLang="nb-NO" dirty="0" smtClean="0"/>
              <a:t>Seponere medikamenter som;</a:t>
            </a:r>
          </a:p>
          <a:p>
            <a:pPr lvl="1"/>
            <a:r>
              <a:rPr lang="nb-NO" altLang="nb-NO" dirty="0" smtClean="0"/>
              <a:t>ikke har symptomlindrende hensikt</a:t>
            </a:r>
          </a:p>
          <a:p>
            <a:pPr lvl="1"/>
            <a:r>
              <a:rPr lang="nb-NO" altLang="nb-NO" dirty="0" smtClean="0"/>
              <a:t>påfører pasienten plager</a:t>
            </a:r>
          </a:p>
          <a:p>
            <a:r>
              <a:rPr lang="nb-NO" altLang="nb-NO" dirty="0" smtClean="0"/>
              <a:t>Forordne behandling for aktuelle og forventede plager:</a:t>
            </a:r>
          </a:p>
          <a:p>
            <a:pPr lvl="1"/>
            <a:r>
              <a:rPr lang="nb-NO" altLang="nb-NO" dirty="0" smtClean="0"/>
              <a:t>Smerter</a:t>
            </a:r>
          </a:p>
          <a:p>
            <a:pPr lvl="1"/>
            <a:r>
              <a:rPr lang="nb-NO" altLang="nb-NO" dirty="0" smtClean="0"/>
              <a:t>Forvirring/uro</a:t>
            </a:r>
          </a:p>
          <a:p>
            <a:pPr lvl="1"/>
            <a:r>
              <a:rPr lang="nb-NO" altLang="nb-NO" dirty="0" smtClean="0"/>
              <a:t>Tung pust</a:t>
            </a:r>
          </a:p>
          <a:p>
            <a:pPr lvl="1"/>
            <a:r>
              <a:rPr lang="nb-NO" altLang="nb-NO" dirty="0" smtClean="0"/>
              <a:t> Surkling</a:t>
            </a:r>
          </a:p>
          <a:p>
            <a:pPr lvl="1"/>
            <a:r>
              <a:rPr lang="nb-NO" altLang="nb-NO" dirty="0" smtClean="0"/>
              <a:t>Kvalme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Oppgave - døende pasient</a:t>
            </a:r>
          </a:p>
        </p:txBody>
      </p:sp>
      <p:sp>
        <p:nvSpPr>
          <p:cNvPr id="16387" name="Plassholder for tekst 2"/>
          <p:cNvSpPr>
            <a:spLocks noGrp="1"/>
          </p:cNvSpPr>
          <p:nvPr>
            <p:ph type="body" idx="1"/>
          </p:nvPr>
        </p:nvSpPr>
        <p:spPr>
          <a:xfrm>
            <a:off x="327600" y="2356644"/>
            <a:ext cx="4040188" cy="639762"/>
          </a:xfrm>
        </p:spPr>
        <p:txBody>
          <a:bodyPr/>
          <a:lstStyle/>
          <a:p>
            <a:r>
              <a:rPr lang="nb-NO" altLang="nb-NO" dirty="0" smtClean="0"/>
              <a:t>Pasient ikke i stand til å svelge tabletter</a:t>
            </a:r>
          </a:p>
        </p:txBody>
      </p:sp>
      <p:sp>
        <p:nvSpPr>
          <p:cNvPr id="16388" name="Plassholder for innhold 3"/>
          <p:cNvSpPr>
            <a:spLocks noGrp="1"/>
          </p:cNvSpPr>
          <p:nvPr>
            <p:ph sz="half" idx="2"/>
          </p:nvPr>
        </p:nvSpPr>
        <p:spPr>
          <a:xfrm>
            <a:off x="395536" y="3140968"/>
            <a:ext cx="4040188" cy="2555875"/>
          </a:xfrm>
        </p:spPr>
        <p:txBody>
          <a:bodyPr/>
          <a:lstStyle/>
          <a:p>
            <a:r>
              <a:rPr lang="nb-NO" altLang="nb-NO" dirty="0" smtClean="0"/>
              <a:t>Hva vil du seponere?</a:t>
            </a:r>
          </a:p>
          <a:p>
            <a:pPr lvl="1"/>
            <a:r>
              <a:rPr lang="nb-NO" altLang="nb-NO" dirty="0" smtClean="0"/>
              <a:t>Hvorfor?</a:t>
            </a:r>
          </a:p>
          <a:p>
            <a:r>
              <a:rPr lang="nb-NO" altLang="nb-NO" dirty="0" smtClean="0"/>
              <a:t>Hva vil du beholde?</a:t>
            </a:r>
          </a:p>
          <a:p>
            <a:pPr lvl="1"/>
            <a:r>
              <a:rPr lang="nb-NO" altLang="nb-NO" dirty="0" smtClean="0"/>
              <a:t>Hvorfor?</a:t>
            </a:r>
          </a:p>
          <a:p>
            <a:pPr lvl="1"/>
            <a:r>
              <a:rPr lang="nb-NO" altLang="nb-NO" dirty="0" smtClean="0"/>
              <a:t>I hvilken administrasjonsform?</a:t>
            </a:r>
          </a:p>
          <a:p>
            <a:endParaRPr lang="nb-NO" altLang="nb-NO" dirty="0" smtClean="0"/>
          </a:p>
        </p:txBody>
      </p:sp>
      <p:sp>
        <p:nvSpPr>
          <p:cNvPr id="1638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5975" y="2036763"/>
            <a:ext cx="4041775" cy="639762"/>
          </a:xfrm>
        </p:spPr>
        <p:txBody>
          <a:bodyPr/>
          <a:lstStyle/>
          <a:p>
            <a:r>
              <a:rPr lang="nb-NO" altLang="nb-NO" smtClean="0"/>
              <a:t>Medikamentliste</a:t>
            </a:r>
          </a:p>
        </p:txBody>
      </p:sp>
      <p:sp>
        <p:nvSpPr>
          <p:cNvPr id="16390" name="Plassholder for innhold 5"/>
          <p:cNvSpPr>
            <a:spLocks noGrp="1"/>
          </p:cNvSpPr>
          <p:nvPr>
            <p:ph sz="quarter" idx="4"/>
          </p:nvPr>
        </p:nvSpPr>
        <p:spPr>
          <a:xfrm>
            <a:off x="4625975" y="2817813"/>
            <a:ext cx="4041775" cy="3951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Cipralex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10 mg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Cozaar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50 mg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Albyl-E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75 mg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err="1" smtClean="0"/>
              <a:t>Metformin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850 mg x 2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err="1" smtClean="0"/>
              <a:t>Levaxin</a:t>
            </a:r>
            <a:r>
              <a:rPr lang="nb-NO" altLang="nb-NO" baseline="30000" dirty="0" smtClean="0"/>
              <a:t> 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100 µg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err="1" smtClean="0"/>
              <a:t>Norspan</a:t>
            </a:r>
            <a:r>
              <a:rPr lang="nb-NO" altLang="nb-NO" baseline="30000" dirty="0" smtClean="0"/>
              <a:t> ®</a:t>
            </a:r>
            <a:r>
              <a:rPr lang="nb-NO" altLang="nb-NO" dirty="0" smtClean="0"/>
              <a:t> plaster 10 µg/t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Paracet</a:t>
            </a:r>
            <a:r>
              <a:rPr lang="nb-NO" altLang="nb-NO" baseline="30000" dirty="0" smtClean="0"/>
              <a:t> 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500 mg x 3</a:t>
            </a:r>
          </a:p>
          <a:p>
            <a:endParaRPr lang="nb-NO" altLang="nb-NO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>
          <a:xfrm>
            <a:off x="371475" y="572294"/>
            <a:ext cx="8229600" cy="747712"/>
          </a:xfrm>
        </p:spPr>
        <p:txBody>
          <a:bodyPr/>
          <a:lstStyle/>
          <a:p>
            <a:r>
              <a:rPr lang="nb-NO" altLang="nb-NO" dirty="0" smtClean="0"/>
              <a:t>Oppgave - løsning</a:t>
            </a:r>
          </a:p>
        </p:txBody>
      </p:sp>
      <p:sp>
        <p:nvSpPr>
          <p:cNvPr id="17411" name="Plassholder for tekst 2"/>
          <p:cNvSpPr>
            <a:spLocks noGrp="1"/>
          </p:cNvSpPr>
          <p:nvPr>
            <p:ph type="body" idx="1"/>
          </p:nvPr>
        </p:nvSpPr>
        <p:spPr>
          <a:xfrm>
            <a:off x="287338" y="1216025"/>
            <a:ext cx="4040187" cy="639763"/>
          </a:xfrm>
        </p:spPr>
        <p:txBody>
          <a:bodyPr/>
          <a:lstStyle/>
          <a:p>
            <a:r>
              <a:rPr lang="nb-NO" altLang="nb-NO" smtClean="0"/>
              <a:t>Medikamentliste</a:t>
            </a:r>
          </a:p>
        </p:txBody>
      </p:sp>
      <p:sp>
        <p:nvSpPr>
          <p:cNvPr id="17412" name="Plassholder for innhold 3"/>
          <p:cNvSpPr>
            <a:spLocks noGrp="1"/>
          </p:cNvSpPr>
          <p:nvPr>
            <p:ph sz="half" idx="2"/>
          </p:nvPr>
        </p:nvSpPr>
        <p:spPr>
          <a:xfrm>
            <a:off x="207963" y="1943100"/>
            <a:ext cx="4040187" cy="33416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Cipralex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10 mg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Cozaar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50 mg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Albyl-E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75 mg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err="1" smtClean="0"/>
              <a:t>Metformin</a:t>
            </a:r>
            <a:r>
              <a:rPr lang="nb-NO" altLang="nb-NO" baseline="30000" dirty="0" smtClean="0"/>
              <a:t>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850 mg x 2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err="1" smtClean="0"/>
              <a:t>Levaxin</a:t>
            </a:r>
            <a:r>
              <a:rPr lang="nb-NO" altLang="nb-NO" baseline="30000" dirty="0" smtClean="0"/>
              <a:t> 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100 µg x 1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Paracet</a:t>
            </a:r>
            <a:r>
              <a:rPr lang="nb-NO" altLang="nb-NO" baseline="30000" dirty="0" smtClean="0"/>
              <a:t> ®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tbl</a:t>
            </a:r>
            <a:r>
              <a:rPr lang="nb-NO" altLang="nb-NO" dirty="0" smtClean="0"/>
              <a:t> 500 mg x 3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smtClean="0"/>
              <a:t>Paracet</a:t>
            </a:r>
            <a:r>
              <a:rPr lang="nb-NO" altLang="nb-NO" baseline="30000" dirty="0" smtClean="0"/>
              <a:t> ® </a:t>
            </a:r>
            <a:r>
              <a:rPr lang="nb-NO" altLang="nb-NO" dirty="0" err="1" smtClean="0"/>
              <a:t>supp</a:t>
            </a:r>
            <a:r>
              <a:rPr lang="nb-NO" altLang="nb-NO" dirty="0" smtClean="0"/>
              <a:t> 500 mg x 3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dirty="0" err="1" smtClean="0"/>
              <a:t>Norspan</a:t>
            </a:r>
            <a:r>
              <a:rPr lang="nb-NO" altLang="nb-NO" baseline="30000" dirty="0" smtClean="0"/>
              <a:t> ®</a:t>
            </a:r>
            <a:r>
              <a:rPr lang="nb-NO" altLang="nb-NO" dirty="0" smtClean="0"/>
              <a:t> plaster 10 µg/t</a:t>
            </a:r>
          </a:p>
          <a:p>
            <a:pPr eaLnBrk="1" hangingPunct="1">
              <a:lnSpc>
                <a:spcPct val="90000"/>
              </a:lnSpc>
            </a:pPr>
            <a:endParaRPr lang="nb-NO" altLang="nb-NO" dirty="0" smtClean="0"/>
          </a:p>
          <a:p>
            <a:endParaRPr lang="nb-NO" altLang="nb-NO" dirty="0" smtClean="0"/>
          </a:p>
        </p:txBody>
      </p:sp>
      <p:sp>
        <p:nvSpPr>
          <p:cNvPr id="17413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212850"/>
            <a:ext cx="4041775" cy="639763"/>
          </a:xfrm>
        </p:spPr>
        <p:txBody>
          <a:bodyPr/>
          <a:lstStyle/>
          <a:p>
            <a:r>
              <a:rPr lang="nb-NO" altLang="nb-NO" smtClean="0"/>
              <a:t>   Tiltak</a:t>
            </a:r>
          </a:p>
        </p:txBody>
      </p:sp>
      <p:sp>
        <p:nvSpPr>
          <p:cNvPr id="17414" name="Plassholder for innhold 5"/>
          <p:cNvSpPr>
            <a:spLocks noGrp="1"/>
          </p:cNvSpPr>
          <p:nvPr>
            <p:ph sz="quarter" idx="4"/>
          </p:nvPr>
        </p:nvSpPr>
        <p:spPr>
          <a:xfrm>
            <a:off x="4883150" y="2174875"/>
            <a:ext cx="4041775" cy="1763713"/>
          </a:xfrm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b-NO" altLang="nb-NO" smtClean="0"/>
              <a:t>Seponeres</a:t>
            </a:r>
          </a:p>
          <a:p>
            <a:pPr lvl="2"/>
            <a:r>
              <a:rPr lang="nb-NO" altLang="nb-NO" smtClean="0"/>
              <a:t>ingen symptomlindrende hensikt</a:t>
            </a:r>
          </a:p>
          <a:p>
            <a:pPr lvl="2"/>
            <a:r>
              <a:rPr lang="nb-NO" altLang="nb-NO" smtClean="0"/>
              <a:t>Paracet</a:t>
            </a:r>
            <a:r>
              <a:rPr lang="nb-NO" altLang="nb-NO" baseline="30000" smtClean="0"/>
              <a:t> ® </a:t>
            </a:r>
            <a:r>
              <a:rPr lang="nb-NO" altLang="nb-NO" smtClean="0"/>
              <a:t> tbl ikke adekvat adminstrasjonsform </a:t>
            </a:r>
          </a:p>
        </p:txBody>
      </p:sp>
      <p:sp>
        <p:nvSpPr>
          <p:cNvPr id="11" name="Høyre klammeparentes 10"/>
          <p:cNvSpPr/>
          <p:nvPr/>
        </p:nvSpPr>
        <p:spPr>
          <a:xfrm>
            <a:off x="4257675" y="1984375"/>
            <a:ext cx="431800" cy="2360613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2" name="Høyre klammeparentes 11"/>
          <p:cNvSpPr/>
          <p:nvPr/>
        </p:nvSpPr>
        <p:spPr>
          <a:xfrm>
            <a:off x="4246563" y="4433888"/>
            <a:ext cx="428625" cy="933450"/>
          </a:xfrm>
          <a:prstGeom prst="rightBrac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cxnSp>
        <p:nvCxnSpPr>
          <p:cNvPr id="14" name="Rett linje 13"/>
          <p:cNvCxnSpPr/>
          <p:nvPr/>
        </p:nvCxnSpPr>
        <p:spPr>
          <a:xfrm>
            <a:off x="622300" y="2174875"/>
            <a:ext cx="3105150" cy="0"/>
          </a:xfrm>
          <a:prstGeom prst="line">
            <a:avLst/>
          </a:prstGeom>
          <a:ln w="2254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639763" y="2565400"/>
            <a:ext cx="3105150" cy="0"/>
          </a:xfrm>
          <a:prstGeom prst="line">
            <a:avLst/>
          </a:prstGeom>
          <a:ln w="2254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622300" y="2924175"/>
            <a:ext cx="3105150" cy="0"/>
          </a:xfrm>
          <a:prstGeom prst="line">
            <a:avLst/>
          </a:prstGeom>
          <a:ln w="2254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>
            <a:off x="542925" y="3352800"/>
            <a:ext cx="3527425" cy="0"/>
          </a:xfrm>
          <a:prstGeom prst="line">
            <a:avLst/>
          </a:prstGeom>
          <a:ln w="2254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/>
        </p:nvCxnSpPr>
        <p:spPr>
          <a:xfrm>
            <a:off x="571500" y="3789363"/>
            <a:ext cx="3313113" cy="0"/>
          </a:xfrm>
          <a:prstGeom prst="line">
            <a:avLst/>
          </a:prstGeom>
          <a:ln w="2254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>
            <a:off x="571500" y="4173538"/>
            <a:ext cx="3311525" cy="0"/>
          </a:xfrm>
          <a:prstGeom prst="line">
            <a:avLst/>
          </a:prstGeom>
          <a:ln w="2254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Plassholder for innhold 5"/>
          <p:cNvSpPr txBox="1">
            <a:spLocks/>
          </p:cNvSpPr>
          <p:nvPr/>
        </p:nvSpPr>
        <p:spPr bwMode="auto">
          <a:xfrm>
            <a:off x="4883150" y="4214813"/>
            <a:ext cx="4041775" cy="209391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8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nb-NO" kern="0" dirty="0" smtClean="0"/>
              <a:t>Beholdes</a:t>
            </a:r>
          </a:p>
          <a:p>
            <a:pPr lvl="2">
              <a:defRPr/>
            </a:pPr>
            <a:r>
              <a:rPr lang="nb-NO" kern="0" dirty="0" smtClean="0"/>
              <a:t>Symptomlindrende hensikt</a:t>
            </a:r>
          </a:p>
          <a:p>
            <a:pPr lvl="3">
              <a:defRPr/>
            </a:pPr>
            <a:r>
              <a:rPr lang="nb-NO" kern="0" dirty="0" smtClean="0"/>
              <a:t>Transdermale applikasjoner fungerer også hos døende</a:t>
            </a:r>
          </a:p>
          <a:p>
            <a:pPr lvl="3">
              <a:defRPr/>
            </a:pPr>
            <a:r>
              <a:rPr lang="nb-NO" kern="0" dirty="0" smtClean="0"/>
              <a:t>Paracet</a:t>
            </a:r>
            <a:r>
              <a:rPr lang="nb-NO" altLang="nb-NO" kern="0" baseline="30000" dirty="0" smtClean="0"/>
              <a:t> ® </a:t>
            </a:r>
            <a:r>
              <a:rPr lang="nb-NO" altLang="nb-NO" kern="0" dirty="0" smtClean="0"/>
              <a:t> </a:t>
            </a:r>
            <a:r>
              <a:rPr lang="nb-NO" altLang="nb-NO" kern="0" dirty="0" err="1" smtClean="0"/>
              <a:t>tbl</a:t>
            </a:r>
            <a:r>
              <a:rPr lang="nb-NO" altLang="nb-NO" kern="0" dirty="0"/>
              <a:t> </a:t>
            </a:r>
            <a:r>
              <a:rPr lang="nb-NO" altLang="nb-NO" kern="0" dirty="0" smtClean="0"/>
              <a:t>konverteres til </a:t>
            </a:r>
            <a:r>
              <a:rPr lang="nb-NO" altLang="nb-NO" kern="0" dirty="0" err="1" smtClean="0"/>
              <a:t>supp</a:t>
            </a:r>
            <a:r>
              <a:rPr lang="nb-NO" altLang="nb-NO" kern="0" dirty="0" smtClean="0"/>
              <a:t>, vurdere økt dose 1g x 3</a:t>
            </a:r>
            <a:endParaRPr lang="nb-NO" kern="0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5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77875"/>
          </a:xfrm>
        </p:spPr>
        <p:txBody>
          <a:bodyPr/>
          <a:lstStyle/>
          <a:p>
            <a:r>
              <a:rPr lang="nb-NO" altLang="nb-NO" dirty="0" smtClean="0"/>
              <a:t>Seponere eller beholde?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2132856"/>
            <a:ext cx="3251200" cy="3600450"/>
          </a:xfrm>
          <a:ln w="25400">
            <a:solidFill>
              <a:srgbClr val="FF0000"/>
            </a:solidFill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b-NO" b="1" dirty="0">
                <a:solidFill>
                  <a:srgbClr val="FF0000"/>
                </a:solidFill>
              </a:rPr>
              <a:t>SEPONERES</a:t>
            </a:r>
          </a:p>
          <a:p>
            <a:pPr marL="0" indent="0">
              <a:buFontTx/>
              <a:buNone/>
              <a:defRPr/>
            </a:pPr>
            <a:endParaRPr lang="nb-NO" dirty="0" smtClean="0"/>
          </a:p>
          <a:p>
            <a:pPr>
              <a:defRPr/>
            </a:pPr>
            <a:r>
              <a:rPr lang="nb-NO" sz="2000" dirty="0" smtClean="0"/>
              <a:t>Blodtrykksmedisiner</a:t>
            </a:r>
          </a:p>
          <a:p>
            <a:pPr>
              <a:defRPr/>
            </a:pPr>
            <a:r>
              <a:rPr lang="nb-NO" sz="2000" dirty="0" smtClean="0"/>
              <a:t>Blodfortynnende</a:t>
            </a:r>
          </a:p>
          <a:p>
            <a:pPr>
              <a:defRPr/>
            </a:pPr>
            <a:r>
              <a:rPr lang="nb-NO" sz="2000" dirty="0" smtClean="0"/>
              <a:t>Blodsukkerregulerende</a:t>
            </a:r>
          </a:p>
          <a:p>
            <a:pPr>
              <a:defRPr/>
            </a:pPr>
            <a:r>
              <a:rPr lang="nb-NO" sz="2000" dirty="0" smtClean="0"/>
              <a:t>Kolesterolsenkende</a:t>
            </a:r>
          </a:p>
          <a:p>
            <a:pPr>
              <a:defRPr/>
            </a:pPr>
            <a:r>
              <a:rPr lang="nb-NO" sz="2000" dirty="0" smtClean="0"/>
              <a:t>Psykofarmaka</a:t>
            </a:r>
          </a:p>
          <a:p>
            <a:pPr>
              <a:defRPr/>
            </a:pPr>
            <a:endParaRPr lang="nb-NO" sz="2000" dirty="0"/>
          </a:p>
          <a:p>
            <a:pPr marL="0" indent="0">
              <a:buFontTx/>
              <a:buNone/>
              <a:defRPr/>
            </a:pPr>
            <a:r>
              <a:rPr lang="nb-NO" dirty="0" smtClean="0">
                <a:solidFill>
                  <a:srgbClr val="FF0000"/>
                </a:solidFill>
              </a:rPr>
              <a:t>    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 bwMode="auto">
          <a:xfrm>
            <a:off x="4716016" y="2132641"/>
            <a:ext cx="3529012" cy="360045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b-NO" b="1" kern="0" dirty="0">
                <a:solidFill>
                  <a:srgbClr val="00B050"/>
                </a:solidFill>
              </a:rPr>
              <a:t>BEHOLDES</a:t>
            </a:r>
          </a:p>
          <a:p>
            <a:pPr marL="0" indent="0">
              <a:buFontTx/>
              <a:buNone/>
              <a:defRPr/>
            </a:pPr>
            <a:endParaRPr lang="nb-NO" b="1" kern="0" dirty="0" smtClean="0"/>
          </a:p>
          <a:p>
            <a:pPr>
              <a:defRPr/>
            </a:pPr>
            <a:r>
              <a:rPr lang="nb-NO" sz="2000" kern="0" dirty="0" smtClean="0"/>
              <a:t>Smertestillende</a:t>
            </a:r>
          </a:p>
          <a:p>
            <a:pPr lvl="1">
              <a:defRPr/>
            </a:pPr>
            <a:r>
              <a:rPr lang="nb-NO" sz="1600" kern="0" dirty="0" err="1" smtClean="0"/>
              <a:t>Opioider</a:t>
            </a:r>
            <a:endParaRPr lang="nb-NO" sz="1600" kern="0" dirty="0" smtClean="0"/>
          </a:p>
          <a:p>
            <a:pPr lvl="1">
              <a:defRPr/>
            </a:pPr>
            <a:r>
              <a:rPr lang="nb-NO" sz="1600" kern="0" dirty="0" smtClean="0"/>
              <a:t>Perifert virkende</a:t>
            </a:r>
          </a:p>
          <a:p>
            <a:pPr lvl="1">
              <a:defRPr/>
            </a:pPr>
            <a:r>
              <a:rPr lang="nb-NO" sz="1600" kern="0" dirty="0" smtClean="0"/>
              <a:t>Steroider</a:t>
            </a:r>
          </a:p>
          <a:p>
            <a:pPr lvl="2">
              <a:defRPr/>
            </a:pPr>
            <a:r>
              <a:rPr lang="nb-NO" sz="1600" kern="0" dirty="0" smtClean="0"/>
              <a:t>Ved trykksymptomer</a:t>
            </a:r>
          </a:p>
          <a:p>
            <a:pPr>
              <a:defRPr/>
            </a:pPr>
            <a:r>
              <a:rPr lang="nb-NO" sz="2000" kern="0" dirty="0" smtClean="0"/>
              <a:t>Beroligende </a:t>
            </a:r>
          </a:p>
          <a:p>
            <a:pPr>
              <a:defRPr/>
            </a:pPr>
            <a:r>
              <a:rPr lang="nb-NO" sz="2000" kern="0" dirty="0" smtClean="0"/>
              <a:t>Kvalmestillende</a:t>
            </a:r>
          </a:p>
          <a:p>
            <a:pPr marL="0" indent="0">
              <a:buFontTx/>
              <a:buNone/>
              <a:defRPr/>
            </a:pPr>
            <a:endParaRPr lang="nb-NO" sz="2000" kern="0" dirty="0"/>
          </a:p>
          <a:p>
            <a:pPr marL="0" indent="0">
              <a:buFontTx/>
              <a:buNone/>
              <a:defRPr/>
            </a:pPr>
            <a:r>
              <a:rPr lang="nb-NO" kern="0" dirty="0" smtClean="0">
                <a:solidFill>
                  <a:srgbClr val="00B050"/>
                </a:solidFill>
              </a:rPr>
              <a:t>     </a:t>
            </a:r>
            <a:endParaRPr lang="nb-NO" kern="0" dirty="0">
              <a:solidFill>
                <a:srgbClr val="00B050"/>
              </a:solidFill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>
          <a:xfrm>
            <a:off x="457200" y="676196"/>
            <a:ext cx="8229600" cy="633412"/>
          </a:xfrm>
        </p:spPr>
        <p:txBody>
          <a:bodyPr/>
          <a:lstStyle/>
          <a:p>
            <a:r>
              <a:rPr lang="nb-NO" altLang="nb-NO" dirty="0" smtClean="0"/>
              <a:t>	Tiltak som må følges opp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3528" y="1530350"/>
            <a:ext cx="8642350" cy="475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Uhensiktsmessige tiltak seponeres:</a:t>
            </a: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Blodprøver?</a:t>
            </a: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Antibiotika?</a:t>
            </a:r>
          </a:p>
          <a:p>
            <a:pPr lvl="1" eaLnBrk="1" hangingPunct="1">
              <a:defRPr/>
            </a:pPr>
            <a:r>
              <a:rPr lang="nb-NO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I.v</a:t>
            </a: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væske?</a:t>
            </a: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b-NO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-tilførsel?			</a:t>
            </a:r>
            <a:endParaRPr lang="nb-NO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Temperatur?</a:t>
            </a: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BT?</a:t>
            </a: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Puls?</a:t>
            </a:r>
          </a:p>
          <a:p>
            <a:pPr lvl="1" eaLnBrk="1" hangingPunct="1">
              <a:defRPr/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HLR?</a:t>
            </a:r>
          </a:p>
          <a:p>
            <a:pPr eaLnBrk="1" hangingPunct="1">
              <a:defRPr/>
            </a:pPr>
            <a:endParaRPr lang="nb-NO" dirty="0" smtClean="0"/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4427984" y="2636912"/>
            <a:ext cx="4175820" cy="2062103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b-NO" altLang="nb-NO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Avklaring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nb-NO" altLang="nb-N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Mene noe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nb-NO" altLang="nb-N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Dokumentere det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nb-NO" altLang="nb-N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Kommunisere det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b-NO" altLang="nb-NO" sz="2400" dirty="0">
              <a:solidFill>
                <a:srgbClr val="FF0000"/>
              </a:solidFill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STHF-liggende">
  <a:themeElements>
    <a:clrScheme name="STH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99"/>
      </a:accent1>
      <a:accent2>
        <a:srgbClr val="CC3333"/>
      </a:accent2>
      <a:accent3>
        <a:srgbClr val="DE9415"/>
      </a:accent3>
      <a:accent4>
        <a:srgbClr val="993399"/>
      </a:accent4>
      <a:accent5>
        <a:srgbClr val="006699"/>
      </a:accent5>
      <a:accent6>
        <a:srgbClr val="009966"/>
      </a:accent6>
      <a:hlink>
        <a:srgbClr val="0000FF"/>
      </a:hlink>
      <a:folHlink>
        <a:srgbClr val="800080"/>
      </a:folHlink>
    </a:clrScheme>
    <a:fontScheme name="Office-tem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Cambria" pitchFamily="18" charset="0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34703BD2BFF14DA3960CB77DE927CF" ma:contentTypeVersion="24" ma:contentTypeDescription="Opprett et nytt dokument." ma:contentTypeScope="" ma:versionID="76b6af70f8238f4edfd91d4e8aec3523">
  <xsd:schema xmlns:xsd="http://www.w3.org/2001/XMLSchema" xmlns:xs="http://www.w3.org/2001/XMLSchema" xmlns:p="http://schemas.microsoft.com/office/2006/metadata/properties" xmlns:ns1="http://schemas.microsoft.com/sharepoint/v3" xmlns:ns2="8cbcf700-47ad-4382-9acc-c5a419a2e6a0" targetNamespace="http://schemas.microsoft.com/office/2006/metadata/properties" ma:root="true" ma:fieldsID="86fafde19d3faa31af01d38c2816e925" ns1:_="" ns2:_="">
    <xsd:import namespace="http://schemas.microsoft.com/sharepoint/v3"/>
    <xsd:import namespace="8cbcf700-47ad-4382-9acc-c5a419a2e6a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cf700-47ad-4382-9acc-c5a419a2e6a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b7b9a29f-b3df-4603-bd6b-a12478156dc9}" ma:internalName="TaxCatchAll" ma:showField="CatchAllData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b7b9a29f-b3df-4603-bd6b-a12478156dc9}" ma:internalName="TaxCatchAllLabel" ma:readOnly="true" ma:showField="CatchAllDataLabel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bcf700-47ad-4382-9acc-c5a419a2e6a0"/>
    <TaxKeywordTaxHTField xmlns="8cbcf700-47ad-4382-9acc-c5a419a2e6a0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  <FNSPRollUpIngress xmlns="8cbcf700-47ad-4382-9acc-c5a419a2e6a0" xsi:nil="true"/>
  </documentManagement>
</p:properties>
</file>

<file path=customXml/itemProps1.xml><?xml version="1.0" encoding="utf-8"?>
<ds:datastoreItem xmlns:ds="http://schemas.openxmlformats.org/officeDocument/2006/customXml" ds:itemID="{8539F4D9-890A-4683-A241-8BC3D46A930E}"/>
</file>

<file path=customXml/itemProps2.xml><?xml version="1.0" encoding="utf-8"?>
<ds:datastoreItem xmlns:ds="http://schemas.openxmlformats.org/officeDocument/2006/customXml" ds:itemID="{01C87504-1950-4FC4-96A9-B7B9EADD73D3}"/>
</file>

<file path=customXml/itemProps3.xml><?xml version="1.0" encoding="utf-8"?>
<ds:datastoreItem xmlns:ds="http://schemas.openxmlformats.org/officeDocument/2006/customXml" ds:itemID="{CE701DC0-90BB-497A-B7FD-327352AA5AC3}"/>
</file>

<file path=docProps/app.xml><?xml version="1.0" encoding="utf-8"?>
<Properties xmlns="http://schemas.openxmlformats.org/officeDocument/2006/extended-properties" xmlns:vt="http://schemas.openxmlformats.org/officeDocument/2006/docPropsVTypes">
  <Template>STHF-liggende</Template>
  <TotalTime>276</TotalTime>
  <Words>583</Words>
  <Application>Microsoft Office PowerPoint</Application>
  <PresentationFormat>Skjermfremvisning (4:3)</PresentationFormat>
  <Paragraphs>135</Paragraphs>
  <Slides>12</Slides>
  <Notes>2</Notes>
  <HiddenSlides>0</HiddenSlides>
  <MMClips>12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Lucida Sans Unicode</vt:lpstr>
      <vt:lpstr>Times New Roman</vt:lpstr>
      <vt:lpstr>Wingdings</vt:lpstr>
      <vt:lpstr>STHF-liggende</vt:lpstr>
      <vt:lpstr>Den døende pasient Del 1 Erkjennelse, avklaring og planlegging </vt:lpstr>
      <vt:lpstr>Faglig fundament</vt:lpstr>
      <vt:lpstr>Når er en pasient døende?</vt:lpstr>
      <vt:lpstr>Kliniske tegn døende pasient</vt:lpstr>
      <vt:lpstr>Tiltak som må følges opp</vt:lpstr>
      <vt:lpstr>Oppgave - døende pasient</vt:lpstr>
      <vt:lpstr>Oppgave - løsning</vt:lpstr>
      <vt:lpstr>Seponere eller beholde?</vt:lpstr>
      <vt:lpstr> Tiltak som må følges opp</vt:lpstr>
      <vt:lpstr>  Pleietiltak</vt:lpstr>
      <vt:lpstr>     Tverrfaglig håndtering</vt:lpstr>
      <vt:lpstr>Anbefalt lesning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ambulant team  Videreutvikling av palliative tjenester i Telemark</dc:title>
  <dc:creator>elssag</dc:creator>
  <cp:keywords>_£Bilde</cp:keywords>
  <cp:lastModifiedBy>Ronny Dalene</cp:lastModifiedBy>
  <cp:revision>64</cp:revision>
  <cp:lastPrinted>2016-02-29T12:33:22Z</cp:lastPrinted>
  <dcterms:created xsi:type="dcterms:W3CDTF">2014-10-08T08:25:56Z</dcterms:created>
  <dcterms:modified xsi:type="dcterms:W3CDTF">2023-03-14T10:57:11Z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0x010100EF34703BD2BFF14DA3960CB77DE927CF</vt:lpwstr>
  </property>
</Properties>
</file>